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  <p:sldId id="269" r:id="rId3"/>
    <p:sldId id="263" r:id="rId4"/>
    <p:sldId id="264" r:id="rId5"/>
    <p:sldId id="275" r:id="rId6"/>
    <p:sldId id="273" r:id="rId7"/>
    <p:sldId id="261" r:id="rId8"/>
    <p:sldId id="266" r:id="rId9"/>
    <p:sldId id="276" r:id="rId10"/>
    <p:sldId id="267" r:id="rId11"/>
    <p:sldId id="270" r:id="rId12"/>
    <p:sldId id="277" r:id="rId13"/>
    <p:sldId id="271" r:id="rId14"/>
    <p:sldId id="272" r:id="rId15"/>
    <p:sldId id="278" r:id="rId16"/>
    <p:sldId id="26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256C2ED-54A4-480D-B5C8-65C0D62359B9}" type="datetime2">
              <a:rPr lang="en-US" smtClean="0"/>
              <a:pPr/>
              <a:t>Monday, September 4,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en-US" spc="200"/>
              <a:t>Sample Footer Text</a:t>
            </a:r>
            <a:endParaRPr lang="en-US" spc="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119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Monday, September 4, 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  <a:endParaRPr lang="en-US" spc="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36992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Monday, September 4, 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  <a:endParaRPr lang="en-US" spc="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74026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Monday, September 4, 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  <a:endParaRPr lang="en-US" spc="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0274933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Monday, September 4, 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  <a:endParaRPr lang="en-US" spc="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37371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Monday, September 4, 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  <a:endParaRPr lang="en-US" spc="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99891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Monday, September 4, 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  <a:endParaRPr lang="en-US" spc="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17666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F612A-4CB0-4F57-9A87-F049CECB184D}" type="datetime2">
              <a:rPr lang="en-US" smtClean="0"/>
              <a:t>Monday, September 4,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7233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97F40-C8F7-4897-A6B8-241042F913A9}" type="datetime2">
              <a:rPr lang="en-US" smtClean="0"/>
              <a:t>Monday, September 4,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585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Monday, September 4,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  <a:endParaRPr lang="en-US" spc="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30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DCA73-0A86-4195-A787-75037827079D}" type="datetime2">
              <a:rPr lang="en-US" smtClean="0"/>
              <a:t>Monday, September 4,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866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75374-B296-498E-A935-80631EA9020D}" type="datetime2">
              <a:rPr lang="en-US" smtClean="0"/>
              <a:t>Monday, September 4,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89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8B728-214A-4ABC-8432-5B3A5A66A987}" type="datetime2">
              <a:rPr lang="en-US" smtClean="0"/>
              <a:t>Monday, September 4, 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429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F02D0-6806-43AF-9888-2359BF40C204}" type="datetime2">
              <a:rPr lang="en-US" smtClean="0"/>
              <a:t>Monday, September 4,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340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14D2D-B1AF-4197-82D6-FC1F8BD05681}" type="datetime2">
              <a:rPr lang="en-US" smtClean="0"/>
              <a:t>Monday, September 4, 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295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71CEB-9838-4245-91B8-EFBAFE2D8B44}" type="datetime2">
              <a:rPr lang="en-US" smtClean="0"/>
              <a:t>Monday, September 4,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632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3F6BF-A585-41F8-88DF-7E5D069F892A}" type="datetime2">
              <a:rPr lang="en-US" smtClean="0"/>
              <a:t>Monday, September 4,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87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Monday, September 4,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pc="200"/>
              <a:t>Sample Footer Text</a:t>
            </a:r>
            <a:endParaRPr lang="en-US" spc="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0798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7B751-8BD3-4D64-8F3B-1C5992B419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94314" y="1215496"/>
            <a:ext cx="7165220" cy="2387600"/>
          </a:xfrm>
        </p:spPr>
        <p:txBody>
          <a:bodyPr>
            <a:normAutofit/>
          </a:bodyPr>
          <a:lstStyle/>
          <a:p>
            <a:r>
              <a:rPr lang="en-US" sz="4400" dirty="0"/>
              <a:t>Task B: Designing a Fountain </a:t>
            </a:r>
            <a:br>
              <a:rPr lang="en-US" sz="4400" dirty="0"/>
            </a:b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9784A4-F1EE-42E0-B113-A2D2D565D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1667" y="3602038"/>
            <a:ext cx="5376333" cy="1655762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By </a:t>
            </a:r>
            <a:r>
              <a:rPr lang="en-US" sz="44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payal</a:t>
            </a:r>
            <a:r>
              <a:rPr lang="en-US" sz="4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patel</a:t>
            </a:r>
          </a:p>
        </p:txBody>
      </p:sp>
    </p:spTree>
    <p:extLst>
      <p:ext uri="{BB962C8B-B14F-4D97-AF65-F5344CB8AC3E}">
        <p14:creationId xmlns:p14="http://schemas.microsoft.com/office/powerpoint/2010/main" val="1067031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B5358DA-A340-4EFA-AF19-5EFAD4AB8C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377" t="14334" r="2276" b="15667"/>
          <a:stretch/>
        </p:blipFill>
        <p:spPr>
          <a:xfrm>
            <a:off x="1748790" y="0"/>
            <a:ext cx="7718924" cy="654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760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B2BD0-D218-4D60-AC6D-72C439F26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31606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00"/>
                </a:solidFill>
              </a:rPr>
              <a:t>Fountain # 3 to Statues A and B</a:t>
            </a:r>
            <a:br>
              <a:rPr lang="en-US" dirty="0">
                <a:solidFill>
                  <a:srgbClr val="FFFF00"/>
                </a:solidFill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193BD-4F7E-4480-A2F9-B8F35011B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76248"/>
            <a:ext cx="9905999" cy="4246179"/>
          </a:xfrm>
        </p:spPr>
        <p:txBody>
          <a:bodyPr>
            <a:normAutofit fontScale="92500"/>
          </a:bodyPr>
          <a:lstStyle/>
          <a:p>
            <a:r>
              <a:rPr lang="en-US" dirty="0"/>
              <a:t>Goal is to install a Jet at ground height [origin (0,0)]. At the horizontal maximum projectile distance of less then 6 feet AND at a vertex horizontal distance of less than 3 feet, the water needs to be at a height of above 4 feet in order to avoid the jet water from hitting statues A and B. For this example, a vertex of (2.75,9.8) is used.</a:t>
            </a:r>
          </a:p>
          <a:p>
            <a:r>
              <a:rPr lang="en-US" dirty="0"/>
              <a:t>Possible Quadratic Equation using a Vertex with a horizontal distance of 2.75 feet and a vertical distance (height) of 9.8 feet at Statues A &amp; B (Back of the pool - red) that will allow the jet water to fall into the pool without touching any of the statues.</a:t>
            </a:r>
          </a:p>
          <a:p>
            <a:pPr lvl="1"/>
            <a:r>
              <a:rPr lang="en-US" sz="2600" b="1" dirty="0">
                <a:solidFill>
                  <a:srgbClr val="FFFF00"/>
                </a:solidFill>
              </a:rPr>
              <a:t>Y = - 1.295(X – 2.75)</a:t>
            </a:r>
            <a:r>
              <a:rPr lang="en-US" sz="2600" b="1" baseline="30000" dirty="0">
                <a:solidFill>
                  <a:srgbClr val="FFFF00"/>
                </a:solidFill>
              </a:rPr>
              <a:t>2 </a:t>
            </a:r>
            <a:r>
              <a:rPr lang="en-US" sz="2600" b="1" dirty="0">
                <a:solidFill>
                  <a:srgbClr val="FFFF00"/>
                </a:solidFill>
              </a:rPr>
              <a:t>+ 9.8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223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203A0-5F90-4A4C-A21F-261711B5A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04492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Quadratic vertex form #3: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90E5BB-EF29-4298-AB12-4624A3CC6425}"/>
              </a:ext>
            </a:extLst>
          </p:cNvPr>
          <p:cNvSpPr txBox="1"/>
          <p:nvPr/>
        </p:nvSpPr>
        <p:spPr>
          <a:xfrm>
            <a:off x="1538151" y="1682821"/>
            <a:ext cx="7714706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0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2 Known Values: Vertex = (2.75,9.8) </a:t>
            </a:r>
            <a:r>
              <a:rPr lang="en-US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and X,Y values (0,0) where the jet is installed at the ground level </a:t>
            </a:r>
            <a:endParaRPr lang="en-US" sz="2000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lvl="1"/>
            <a:endParaRPr lang="en-US" sz="1800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sz="18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Equation: Y = </a:t>
            </a:r>
            <a:r>
              <a:rPr lang="en-US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r>
              <a:rPr lang="en-US" sz="18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(X – </a:t>
            </a:r>
            <a:r>
              <a:rPr lang="en-US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2.75</a:t>
            </a:r>
            <a:r>
              <a:rPr lang="en-US" sz="18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)</a:t>
            </a:r>
            <a:r>
              <a:rPr lang="en-US" sz="1800" b="1" baseline="30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2 </a:t>
            </a:r>
            <a:r>
              <a:rPr lang="en-US" sz="18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+ 9.8</a:t>
            </a: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Now substitute the values of 0 and 0 for X and Y in order to find the value of dilation (a)</a:t>
            </a:r>
            <a:endParaRPr lang="en-US" sz="1800" b="1" dirty="0">
              <a:solidFill>
                <a:srgbClr val="FFFF00"/>
              </a:solidFill>
            </a:endParaRPr>
          </a:p>
          <a:p>
            <a:pPr lvl="1"/>
            <a:r>
              <a:rPr lang="en-US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0</a:t>
            </a:r>
            <a:r>
              <a:rPr lang="en-US" sz="18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= a (0 – </a:t>
            </a:r>
            <a:r>
              <a:rPr lang="en-US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2.75</a:t>
            </a:r>
            <a:r>
              <a:rPr lang="en-US" sz="18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)</a:t>
            </a:r>
            <a:r>
              <a:rPr lang="en-US" sz="1800" b="1" baseline="30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2 </a:t>
            </a:r>
            <a:r>
              <a:rPr lang="en-US" sz="18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+ 9.8</a:t>
            </a:r>
          </a:p>
          <a:p>
            <a:pPr lvl="1"/>
            <a:r>
              <a:rPr lang="en-US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0 – 9.8 = a (- 2.75)</a:t>
            </a:r>
            <a:r>
              <a:rPr lang="en-US" sz="1800" b="1" baseline="30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2</a:t>
            </a:r>
            <a:endParaRPr lang="en-US" sz="1800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- 9.8 = 7.5625 a</a:t>
            </a:r>
          </a:p>
          <a:p>
            <a:pPr lvl="1"/>
            <a:r>
              <a:rPr lang="en-US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 = - 9.8/7.5625</a:t>
            </a:r>
          </a:p>
          <a:p>
            <a:pPr lvl="1"/>
            <a:r>
              <a:rPr lang="en-US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 </a:t>
            </a:r>
            <a:r>
              <a:rPr lang="en-US" sz="18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= - 1.295</a:t>
            </a:r>
          </a:p>
          <a:p>
            <a:pPr lvl="1"/>
            <a:endParaRPr lang="en-US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sz="18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Quadratic Vertex Form #3 equation will be:</a:t>
            </a:r>
          </a:p>
          <a:p>
            <a:pPr lvl="1"/>
            <a:r>
              <a:rPr lang="en-US" sz="28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Y = - 1.295(X – 2.75)</a:t>
            </a:r>
            <a:r>
              <a:rPr lang="en-US" sz="2800" b="1" baseline="30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2 </a:t>
            </a:r>
            <a:r>
              <a:rPr lang="en-US" sz="28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+ 9.8</a:t>
            </a:r>
          </a:p>
          <a:p>
            <a:pPr lvl="1"/>
            <a:endParaRPr lang="en-US" sz="18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919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6BD846-9529-4B3D-87D5-D6F7996AA9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345" t="15333" r="19272"/>
          <a:stretch/>
        </p:blipFill>
        <p:spPr>
          <a:xfrm>
            <a:off x="1760221" y="91439"/>
            <a:ext cx="8789670" cy="6706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3929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B2BD0-D218-4D60-AC6D-72C439F26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31606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00"/>
                </a:solidFill>
              </a:rPr>
              <a:t>Fountain # 4 around the Statue E (Extra Jets)</a:t>
            </a:r>
            <a:br>
              <a:rPr lang="en-US" dirty="0">
                <a:solidFill>
                  <a:srgbClr val="FFFF00"/>
                </a:solidFill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193BD-4F7E-4480-A2F9-B8F35011B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76248"/>
            <a:ext cx="9905999" cy="4246179"/>
          </a:xfrm>
        </p:spPr>
        <p:txBody>
          <a:bodyPr>
            <a:normAutofit/>
          </a:bodyPr>
          <a:lstStyle/>
          <a:p>
            <a:r>
              <a:rPr lang="en-US" dirty="0"/>
              <a:t>Goal is to install a Jet at ground height [origin (0,0)]. At the horizontal maximum projectile distance of less then 5.5 feet AND at a vertex horizontal distance of less than 2.75 feet in order to avoid the jet water from hitting statue E. The vertex height cannot be greater than 10 feet. </a:t>
            </a:r>
          </a:p>
          <a:p>
            <a:r>
              <a:rPr lang="en-US" dirty="0"/>
              <a:t>Possible Quadratic Equation using a Vertex with a horizontal distance of 2.5 feet and a vertical distance (height) of 7 feet that will allow the jet water to fall into the pool without touching statue E.</a:t>
            </a:r>
          </a:p>
          <a:p>
            <a:pPr lvl="1"/>
            <a:r>
              <a:rPr lang="en-US" sz="2600" b="1" dirty="0">
                <a:solidFill>
                  <a:srgbClr val="FFFF00"/>
                </a:solidFill>
              </a:rPr>
              <a:t>Y = - 1.12(X – 2.5)</a:t>
            </a:r>
            <a:r>
              <a:rPr lang="en-US" sz="2600" b="1" baseline="30000" dirty="0">
                <a:solidFill>
                  <a:srgbClr val="FFFF00"/>
                </a:solidFill>
              </a:rPr>
              <a:t>2 </a:t>
            </a:r>
            <a:r>
              <a:rPr lang="en-US" sz="2600" b="1" dirty="0">
                <a:solidFill>
                  <a:srgbClr val="FFFF00"/>
                </a:solidFill>
              </a:rPr>
              <a:t>+ 7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36763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203A0-5F90-4A4C-A21F-261711B5A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04492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Quadratic vertex form #4: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90E5BB-EF29-4298-AB12-4624A3CC6425}"/>
              </a:ext>
            </a:extLst>
          </p:cNvPr>
          <p:cNvSpPr txBox="1"/>
          <p:nvPr/>
        </p:nvSpPr>
        <p:spPr>
          <a:xfrm>
            <a:off x="1538151" y="1682821"/>
            <a:ext cx="7714706" cy="4493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0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2 Known Values: Vertex = (2.5,7) </a:t>
            </a:r>
            <a:r>
              <a:rPr lang="en-US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and X,Y values (0,0) where the jet is installed at the ground level </a:t>
            </a:r>
            <a:endParaRPr lang="en-US" sz="2000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lvl="1"/>
            <a:endParaRPr lang="en-US" sz="2000" b="1" dirty="0">
              <a:solidFill>
                <a:schemeClr val="tx1">
                  <a:lumMod val="95000"/>
                </a:schemeClr>
              </a:solidFill>
            </a:endParaRPr>
          </a:p>
          <a:p>
            <a:pPr lvl="1"/>
            <a:r>
              <a:rPr lang="en-US" sz="1800" b="1" dirty="0">
                <a:solidFill>
                  <a:schemeClr val="tx1">
                    <a:lumMod val="95000"/>
                  </a:schemeClr>
                </a:solidFill>
              </a:rPr>
              <a:t>Equation: Y = </a:t>
            </a:r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a</a:t>
            </a:r>
            <a:r>
              <a:rPr lang="en-US" sz="1800" b="1" dirty="0">
                <a:solidFill>
                  <a:schemeClr val="tx1">
                    <a:lumMod val="95000"/>
                  </a:schemeClr>
                </a:solidFill>
              </a:rPr>
              <a:t>(X – </a:t>
            </a:r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2.5</a:t>
            </a:r>
            <a:r>
              <a:rPr lang="en-US" sz="1800" b="1" dirty="0">
                <a:solidFill>
                  <a:schemeClr val="tx1">
                    <a:lumMod val="95000"/>
                  </a:schemeClr>
                </a:solidFill>
              </a:rPr>
              <a:t>)</a:t>
            </a:r>
            <a:r>
              <a:rPr lang="en-US" sz="1800" b="1" baseline="30000" dirty="0">
                <a:solidFill>
                  <a:schemeClr val="tx1">
                    <a:lumMod val="95000"/>
                  </a:schemeClr>
                </a:solidFill>
              </a:rPr>
              <a:t>2 </a:t>
            </a:r>
            <a:r>
              <a:rPr lang="en-US" sz="1800" b="1" dirty="0">
                <a:solidFill>
                  <a:schemeClr val="tx1">
                    <a:lumMod val="95000"/>
                  </a:schemeClr>
                </a:solidFill>
              </a:rPr>
              <a:t>+ 7</a:t>
            </a: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Now substitute the values of 0 and 0 for X and Y in order to find the value of dilation (a)</a:t>
            </a:r>
            <a:endParaRPr lang="en-US" sz="1800" b="1" dirty="0">
              <a:solidFill>
                <a:srgbClr val="FFFF00"/>
              </a:solidFill>
            </a:endParaRPr>
          </a:p>
          <a:p>
            <a:pPr lvl="1"/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0</a:t>
            </a:r>
            <a:r>
              <a:rPr lang="en-US" sz="1800" b="1" dirty="0">
                <a:solidFill>
                  <a:schemeClr val="tx1">
                    <a:lumMod val="95000"/>
                  </a:schemeClr>
                </a:solidFill>
              </a:rPr>
              <a:t> = a (0 – </a:t>
            </a:r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2.5</a:t>
            </a:r>
            <a:r>
              <a:rPr lang="en-US" sz="1800" b="1" dirty="0">
                <a:solidFill>
                  <a:schemeClr val="tx1">
                    <a:lumMod val="95000"/>
                  </a:schemeClr>
                </a:solidFill>
              </a:rPr>
              <a:t>)</a:t>
            </a:r>
            <a:r>
              <a:rPr lang="en-US" sz="1800" b="1" baseline="30000" dirty="0">
                <a:solidFill>
                  <a:schemeClr val="tx1">
                    <a:lumMod val="95000"/>
                  </a:schemeClr>
                </a:solidFill>
              </a:rPr>
              <a:t>2 </a:t>
            </a:r>
            <a:r>
              <a:rPr lang="en-US" sz="1800" b="1" dirty="0">
                <a:solidFill>
                  <a:schemeClr val="tx1">
                    <a:lumMod val="95000"/>
                  </a:schemeClr>
                </a:solidFill>
              </a:rPr>
              <a:t>+ 7</a:t>
            </a:r>
          </a:p>
          <a:p>
            <a:pPr lvl="1"/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0 – 7 = a (- 2.5)</a:t>
            </a:r>
            <a:r>
              <a:rPr lang="en-US" sz="1800" b="1" baseline="30000" dirty="0">
                <a:solidFill>
                  <a:schemeClr val="tx1">
                    <a:lumMod val="95000"/>
                  </a:schemeClr>
                </a:solidFill>
              </a:rPr>
              <a:t>2</a:t>
            </a:r>
            <a:endParaRPr lang="en-US" sz="1800" b="1" dirty="0">
              <a:solidFill>
                <a:schemeClr val="tx1">
                  <a:lumMod val="95000"/>
                </a:schemeClr>
              </a:solidFill>
            </a:endParaRPr>
          </a:p>
          <a:p>
            <a:pPr lvl="1"/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- 7 = 6.25 a</a:t>
            </a:r>
          </a:p>
          <a:p>
            <a:pPr lvl="1"/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a = - 7/6.25</a:t>
            </a:r>
          </a:p>
          <a:p>
            <a:pPr lvl="1"/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a </a:t>
            </a:r>
            <a:r>
              <a:rPr lang="en-US" sz="1800" b="1" dirty="0">
                <a:solidFill>
                  <a:schemeClr val="tx1">
                    <a:lumMod val="95000"/>
                  </a:schemeClr>
                </a:solidFill>
              </a:rPr>
              <a:t>= - 1.12</a:t>
            </a:r>
          </a:p>
          <a:p>
            <a:pPr lvl="1"/>
            <a:endParaRPr lang="en-US" b="1" dirty="0">
              <a:solidFill>
                <a:schemeClr val="tx1">
                  <a:lumMod val="95000"/>
                </a:schemeClr>
              </a:solidFill>
            </a:endParaRPr>
          </a:p>
          <a:p>
            <a:pPr lvl="1"/>
            <a:r>
              <a:rPr lang="en-US" sz="1800" b="1" dirty="0">
                <a:solidFill>
                  <a:schemeClr val="tx1">
                    <a:lumMod val="95000"/>
                  </a:schemeClr>
                </a:solidFill>
              </a:rPr>
              <a:t>Quadratic Vertex Form #4 equation will be:</a:t>
            </a:r>
          </a:p>
          <a:p>
            <a:pPr lvl="1"/>
            <a:r>
              <a:rPr lang="en-US" sz="2800" b="1" dirty="0">
                <a:solidFill>
                  <a:schemeClr val="tx1">
                    <a:lumMod val="95000"/>
                  </a:schemeClr>
                </a:solidFill>
              </a:rPr>
              <a:t>Y = - 1.12(X – 2.5)</a:t>
            </a:r>
            <a:r>
              <a:rPr lang="en-US" sz="2800" b="1" baseline="30000" dirty="0">
                <a:solidFill>
                  <a:schemeClr val="tx1">
                    <a:lumMod val="95000"/>
                  </a:schemeClr>
                </a:solidFill>
              </a:rPr>
              <a:t>2 </a:t>
            </a:r>
            <a:r>
              <a:rPr lang="en-US" sz="2800" b="1" dirty="0">
                <a:solidFill>
                  <a:schemeClr val="tx1">
                    <a:lumMod val="95000"/>
                  </a:schemeClr>
                </a:solidFill>
              </a:rPr>
              <a:t>+ 7</a:t>
            </a:r>
          </a:p>
          <a:p>
            <a:pPr lvl="1"/>
            <a:endParaRPr lang="en-US" sz="18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75638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10061F1-1B6C-4441-8780-07A23F8743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361" t="21167" r="23381" b="20000"/>
          <a:stretch/>
        </p:blipFill>
        <p:spPr>
          <a:xfrm>
            <a:off x="2594609" y="68579"/>
            <a:ext cx="8081011" cy="666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907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B2BD0-D218-4D60-AC6D-72C439F26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1446" y="218468"/>
            <a:ext cx="4747088" cy="147857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Problem statement and requirements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3609870-D31C-0B8A-75D9-6C67E08C7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1447" y="2238057"/>
            <a:ext cx="4747087" cy="3541714"/>
          </a:xfrm>
        </p:spPr>
        <p:txBody>
          <a:bodyPr>
            <a:normAutofit fontScale="92500" lnSpcReduction="10000"/>
          </a:bodyPr>
          <a:lstStyle/>
          <a:p>
            <a:pPr marL="236220" marR="0">
              <a:spcBef>
                <a:spcPts val="1500"/>
              </a:spcBef>
              <a:spcAft>
                <a:spcPts val="0"/>
              </a:spcAft>
            </a:pP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</a:t>
            </a: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ets can only be placed on the </a:t>
            </a:r>
            <a:r>
              <a:rPr lang="en-US" b="1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edge of the pool  </a:t>
            </a:r>
          </a:p>
          <a:p>
            <a:pPr marL="236220" marR="0">
              <a:spcBef>
                <a:spcPts val="50"/>
              </a:spcBef>
              <a:spcAft>
                <a:spcPts val="0"/>
              </a:spcAft>
            </a:pP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</a:t>
            </a: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here must be at </a:t>
            </a:r>
            <a:r>
              <a:rPr lang="en-US" b="1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least two jets  </a:t>
            </a:r>
          </a:p>
          <a:p>
            <a:pPr marL="236220" marR="0">
              <a:spcBef>
                <a:spcPts val="65"/>
              </a:spcBef>
              <a:spcAft>
                <a:spcPts val="0"/>
              </a:spcAft>
            </a:pP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</a:t>
            </a: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he </a:t>
            </a:r>
            <a:r>
              <a:rPr lang="en-US" b="1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water cannot hit any of the statues  </a:t>
            </a:r>
          </a:p>
          <a:p>
            <a:pPr marL="236220" marR="0">
              <a:spcBef>
                <a:spcPts val="50"/>
              </a:spcBef>
              <a:spcAft>
                <a:spcPts val="0"/>
              </a:spcAft>
            </a:pP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Some water </a:t>
            </a:r>
            <a:r>
              <a:rPr lang="en-US" b="1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must go into the vase  </a:t>
            </a:r>
          </a:p>
          <a:p>
            <a:pPr marL="236220" marR="0">
              <a:spcBef>
                <a:spcPts val="65"/>
              </a:spcBef>
              <a:spcAft>
                <a:spcPts val="0"/>
              </a:spcAft>
            </a:pP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</a:t>
            </a: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he water cannot go </a:t>
            </a:r>
            <a:r>
              <a:rPr lang="en-US" b="1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higher than 10 feet  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4096C06C-4EE9-4596-8E63-0470B26E75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0614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225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EB2BD0-D218-4D60-AC6D-72C439F26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SOLUTION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6EC1FB4-15D9-0A91-58F4-B760E956A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endParaRPr lang="en-US" sz="1400" dirty="0">
              <a:solidFill>
                <a:srgbClr val="FFFFFF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1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3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8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C2B46EE4-41F4-4A3D-A231-1683674739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0494" y="23284"/>
            <a:ext cx="7341467" cy="6902916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292393AF-A347-4D56-8E86-AF0DBEE21B36}"/>
              </a:ext>
            </a:extLst>
          </p:cNvPr>
          <p:cNvSpPr/>
          <p:nvPr/>
        </p:nvSpPr>
        <p:spPr>
          <a:xfrm>
            <a:off x="4754934" y="3222702"/>
            <a:ext cx="62393" cy="206298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EC3E4909-7F82-4319-B15F-E148EB8C1A57}"/>
              </a:ext>
            </a:extLst>
          </p:cNvPr>
          <p:cNvSpPr/>
          <p:nvPr/>
        </p:nvSpPr>
        <p:spPr>
          <a:xfrm>
            <a:off x="4744051" y="3222699"/>
            <a:ext cx="62393" cy="206298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220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repeatCount="1000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3.7037E-6 L 0.09857 -0.27407 C 0.11927 -0.33541 0.15013 -0.36828 0.18255 -0.36828 C 0.2194 -0.36828 0.24896 -0.33541 0.26953 -0.27407 " pathEditMode="relative" rAng="0" ptsTypes="AAAA">
                                      <p:cBhvr>
                                        <p:cTn id="6" dur="4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77" y="-18426"/>
                                    </p:animMotion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7" presetID="37" presetClass="path" presetSubtype="0" repeatCount="1000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3.33333E-6 -3.7037E-6 L 0.09856 -0.27407 C 0.11927 -0.33541 0.15013 -0.36828 0.18255 -0.36828 C 0.2194 -0.36828 0.24896 -0.33541 0.26953 -0.27407 " pathEditMode="relative" rAng="0" ptsTypes="AAAA">
                                      <p:cBhvr>
                                        <p:cTn id="8" dur="4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77" y="-18426"/>
                                    </p:animMotion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B2BD0-D218-4D60-AC6D-72C439F26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31606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00"/>
                </a:solidFill>
              </a:rPr>
              <a:t>Fountain # 1 to Statue E</a:t>
            </a:r>
            <a:br>
              <a:rPr lang="en-US" dirty="0">
                <a:solidFill>
                  <a:srgbClr val="FFFF00"/>
                </a:solidFill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193BD-4F7E-4480-A2F9-B8F35011B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76248"/>
            <a:ext cx="9905999" cy="424617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Goal is to install a Jet at ground height [origin (0,0)]. At a horizontal distance of 7.5 feet, the water needs to be exactly at a height of 8 feet so that it will collect into the vase. Also, the Maximum height of the Water (at the vertex) is no greater then 10 feet.</a:t>
            </a:r>
          </a:p>
          <a:p>
            <a:r>
              <a:rPr lang="en-US" dirty="0"/>
              <a:t>4 Possible Quadratic Equation that will allow collection of the water into the vase at Statue E without falling on the statue itself (center of pool) </a:t>
            </a:r>
          </a:p>
          <a:p>
            <a:pPr lvl="1"/>
            <a:r>
              <a:rPr lang="en-US" sz="2600" b="1" dirty="0">
                <a:solidFill>
                  <a:srgbClr val="FFFF00"/>
                </a:solidFill>
              </a:rPr>
              <a:t>Y = - 0.3(X - 5.5)</a:t>
            </a:r>
            <a:r>
              <a:rPr lang="en-US" sz="2600" b="1" baseline="30000" dirty="0">
                <a:solidFill>
                  <a:srgbClr val="FFFF00"/>
                </a:solidFill>
              </a:rPr>
              <a:t>2 </a:t>
            </a:r>
            <a:r>
              <a:rPr lang="en-US" sz="2600" b="1" dirty="0">
                <a:solidFill>
                  <a:srgbClr val="FFFF00"/>
                </a:solidFill>
              </a:rPr>
              <a:t>+ 9.2</a:t>
            </a:r>
          </a:p>
          <a:p>
            <a:pPr lvl="1"/>
            <a:r>
              <a:rPr lang="en-US" sz="2600" b="1" dirty="0">
                <a:solidFill>
                  <a:srgbClr val="FFFF00"/>
                </a:solidFill>
              </a:rPr>
              <a:t>Y = - 0.366(X - 5.2)</a:t>
            </a:r>
            <a:r>
              <a:rPr lang="en-US" sz="2600" b="1" baseline="30000" dirty="0">
                <a:solidFill>
                  <a:srgbClr val="FFFF00"/>
                </a:solidFill>
              </a:rPr>
              <a:t>2 </a:t>
            </a:r>
            <a:r>
              <a:rPr lang="en-US" sz="2600" b="1" dirty="0">
                <a:solidFill>
                  <a:srgbClr val="FFFF00"/>
                </a:solidFill>
              </a:rPr>
              <a:t>+ 9.94</a:t>
            </a:r>
          </a:p>
          <a:p>
            <a:pPr lvl="1"/>
            <a:r>
              <a:rPr lang="en-US" sz="2600" b="1" dirty="0">
                <a:solidFill>
                  <a:srgbClr val="FFFF00"/>
                </a:solidFill>
              </a:rPr>
              <a:t>Y = - 0.36(X - 5.2)</a:t>
            </a:r>
            <a:r>
              <a:rPr lang="en-US" sz="2600" b="1" baseline="30000" dirty="0">
                <a:solidFill>
                  <a:srgbClr val="FFFF00"/>
                </a:solidFill>
              </a:rPr>
              <a:t>2 </a:t>
            </a:r>
            <a:r>
              <a:rPr lang="en-US" sz="2600" b="1" dirty="0">
                <a:solidFill>
                  <a:srgbClr val="FFFF00"/>
                </a:solidFill>
              </a:rPr>
              <a:t>+ 9.9</a:t>
            </a:r>
          </a:p>
          <a:p>
            <a:pPr lvl="1"/>
            <a:r>
              <a:rPr lang="en-US" sz="2600" b="1" dirty="0">
                <a:solidFill>
                  <a:srgbClr val="FFFF00"/>
                </a:solidFill>
              </a:rPr>
              <a:t>Y = - 0.37(X - 5.2)</a:t>
            </a:r>
            <a:r>
              <a:rPr lang="en-US" sz="2600" b="1" baseline="30000" dirty="0">
                <a:solidFill>
                  <a:srgbClr val="FFFF00"/>
                </a:solidFill>
              </a:rPr>
              <a:t>2 </a:t>
            </a:r>
            <a:r>
              <a:rPr lang="en-US" sz="2600" b="1" dirty="0">
                <a:solidFill>
                  <a:srgbClr val="FFFF00"/>
                </a:solidFill>
              </a:rPr>
              <a:t>+ 10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887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203A0-5F90-4A4C-A21F-261711B5A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04492"/>
          </a:xfrm>
        </p:spPr>
        <p:txBody>
          <a:bodyPr/>
          <a:lstStyle/>
          <a:p>
            <a:r>
              <a:rPr lang="en-US" dirty="0"/>
              <a:t>Quadratic vertex form #1: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90E5BB-EF29-4298-AB12-4624A3CC6425}"/>
              </a:ext>
            </a:extLst>
          </p:cNvPr>
          <p:cNvSpPr txBox="1"/>
          <p:nvPr/>
        </p:nvSpPr>
        <p:spPr>
          <a:xfrm>
            <a:off x="1538151" y="1682821"/>
            <a:ext cx="7714706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1800" b="1" dirty="0">
                <a:solidFill>
                  <a:srgbClr val="FFFF00"/>
                </a:solidFill>
              </a:rPr>
              <a:t>2 Known Values: Vertex = (5.5,9.2)  and X,Y values (7.5, 8) where the Curve passes through so water falls into vase.</a:t>
            </a:r>
          </a:p>
          <a:p>
            <a:pPr lvl="1"/>
            <a:endParaRPr lang="en-US" sz="1800" b="1" dirty="0">
              <a:solidFill>
                <a:srgbClr val="FFFF00"/>
              </a:solidFill>
            </a:endParaRPr>
          </a:p>
          <a:p>
            <a:pPr lvl="1"/>
            <a:r>
              <a:rPr lang="en-US" sz="1800" b="1" dirty="0">
                <a:solidFill>
                  <a:srgbClr val="FFFF00"/>
                </a:solidFill>
              </a:rPr>
              <a:t>Equation: Y = </a:t>
            </a:r>
            <a:r>
              <a:rPr lang="en-US" b="1" dirty="0">
                <a:solidFill>
                  <a:srgbClr val="FFFF00"/>
                </a:solidFill>
              </a:rPr>
              <a:t>a</a:t>
            </a:r>
            <a:r>
              <a:rPr lang="en-US" sz="1800" b="1" dirty="0">
                <a:solidFill>
                  <a:srgbClr val="FFFF00"/>
                </a:solidFill>
              </a:rPr>
              <a:t>(X - 5.5)</a:t>
            </a:r>
            <a:r>
              <a:rPr lang="en-US" sz="1800" b="1" baseline="30000" dirty="0">
                <a:solidFill>
                  <a:srgbClr val="FFFF00"/>
                </a:solidFill>
              </a:rPr>
              <a:t>2 </a:t>
            </a:r>
            <a:r>
              <a:rPr lang="en-US" sz="1800" b="1" dirty="0">
                <a:solidFill>
                  <a:srgbClr val="FFFF00"/>
                </a:solidFill>
              </a:rPr>
              <a:t>+ 9.2 </a:t>
            </a: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Now substitute the values of 7.5 and 8 for X and Y in order to find the value of dilation (a)</a:t>
            </a:r>
            <a:endParaRPr lang="en-US" sz="1800" b="1" dirty="0">
              <a:solidFill>
                <a:srgbClr val="FFFF00"/>
              </a:solidFill>
            </a:endParaRP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8</a:t>
            </a:r>
            <a:r>
              <a:rPr lang="en-US" sz="1800" b="1" dirty="0">
                <a:solidFill>
                  <a:srgbClr val="FFFF00"/>
                </a:solidFill>
              </a:rPr>
              <a:t> = a (7.5 - 5.5)</a:t>
            </a:r>
            <a:r>
              <a:rPr lang="en-US" sz="1800" b="1" baseline="30000" dirty="0">
                <a:solidFill>
                  <a:srgbClr val="FFFF00"/>
                </a:solidFill>
              </a:rPr>
              <a:t>2 </a:t>
            </a:r>
            <a:r>
              <a:rPr lang="en-US" sz="1800" b="1" dirty="0">
                <a:solidFill>
                  <a:srgbClr val="FFFF00"/>
                </a:solidFill>
              </a:rPr>
              <a:t>+ 9.2</a:t>
            </a: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8 - 9.2 = a (2</a:t>
            </a:r>
            <a:r>
              <a:rPr lang="en-US" sz="1800" b="1" dirty="0">
                <a:solidFill>
                  <a:srgbClr val="FFFF00"/>
                </a:solidFill>
              </a:rPr>
              <a:t>)</a:t>
            </a:r>
            <a:r>
              <a:rPr lang="en-US" sz="1800" b="1" baseline="30000" dirty="0">
                <a:solidFill>
                  <a:srgbClr val="FFFF00"/>
                </a:solidFill>
              </a:rPr>
              <a:t>2</a:t>
            </a:r>
            <a:endParaRPr lang="en-US" sz="1800" b="1" dirty="0">
              <a:solidFill>
                <a:srgbClr val="FFFF00"/>
              </a:solidFill>
            </a:endParaRP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-1.2 = 4a</a:t>
            </a: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a = -1.2/4</a:t>
            </a: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a</a:t>
            </a:r>
            <a:r>
              <a:rPr lang="en-US" sz="1800" b="1" dirty="0">
                <a:solidFill>
                  <a:srgbClr val="FFFF00"/>
                </a:solidFill>
              </a:rPr>
              <a:t>= - 0.3</a:t>
            </a:r>
          </a:p>
          <a:p>
            <a:pPr lvl="1"/>
            <a:endParaRPr lang="en-US" b="1" dirty="0">
              <a:solidFill>
                <a:srgbClr val="FFFF00"/>
              </a:solidFill>
            </a:endParaRPr>
          </a:p>
          <a:p>
            <a:pPr lvl="1"/>
            <a:r>
              <a:rPr lang="en-US" sz="1800" b="1" dirty="0">
                <a:solidFill>
                  <a:srgbClr val="FFFF00"/>
                </a:solidFill>
              </a:rPr>
              <a:t>Quadratic Vertex Form #1 equation will be:</a:t>
            </a:r>
          </a:p>
          <a:p>
            <a:pPr lvl="1"/>
            <a:r>
              <a:rPr lang="en-US" sz="2800" b="1" dirty="0">
                <a:solidFill>
                  <a:srgbClr val="FFFF00"/>
                </a:solidFill>
              </a:rPr>
              <a:t>Y = - 0.3 (X - 5.5)</a:t>
            </a:r>
            <a:r>
              <a:rPr lang="en-US" sz="2800" b="1" baseline="30000" dirty="0">
                <a:solidFill>
                  <a:srgbClr val="FFFF00"/>
                </a:solidFill>
              </a:rPr>
              <a:t>2 </a:t>
            </a:r>
            <a:r>
              <a:rPr lang="en-US" sz="2800" b="1" dirty="0">
                <a:solidFill>
                  <a:srgbClr val="FFFF00"/>
                </a:solidFill>
              </a:rPr>
              <a:t>+ 9.2</a:t>
            </a:r>
          </a:p>
          <a:p>
            <a:pPr lvl="1"/>
            <a:endParaRPr lang="en-US" sz="18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3546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A544BBA-3F87-4F1A-BD1F-1763090A79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933" t="15557" r="4644" b="4833"/>
          <a:stretch/>
        </p:blipFill>
        <p:spPr>
          <a:xfrm>
            <a:off x="1976415" y="74295"/>
            <a:ext cx="8750791" cy="6709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086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B01F88D-3200-4D6F-BC46-F0404C5077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569"/>
          <a:stretch/>
        </p:blipFill>
        <p:spPr>
          <a:xfrm>
            <a:off x="396584" y="202324"/>
            <a:ext cx="11683873" cy="645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434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B2BD0-D218-4D60-AC6D-72C439F26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31606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00"/>
                </a:solidFill>
              </a:rPr>
              <a:t>Fountain # 2 to Statues C and D</a:t>
            </a:r>
            <a:br>
              <a:rPr lang="en-US" dirty="0">
                <a:solidFill>
                  <a:srgbClr val="FFFF00"/>
                </a:solidFill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193BD-4F7E-4480-A2F9-B8F35011B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76248"/>
            <a:ext cx="9905999" cy="4246179"/>
          </a:xfrm>
        </p:spPr>
        <p:txBody>
          <a:bodyPr>
            <a:normAutofit fontScale="92500"/>
          </a:bodyPr>
          <a:lstStyle/>
          <a:p>
            <a:r>
              <a:rPr lang="en-US" dirty="0"/>
              <a:t>Goal is to install a Jet at ground height [origin (0,0)]. At a horizontal maximum projectile distance of less than 8.7 feet AND at a vertex horizontal distance around 4 feet, the water needs to be at a height above 5.5 feet in order to avoid the jet water from hitting statues C and D. For this example, a vertex of (4,6) is used.</a:t>
            </a:r>
            <a:endParaRPr lang="en-US" dirty="0">
              <a:solidFill>
                <a:srgbClr val="FFFF00"/>
              </a:solidFill>
            </a:endParaRPr>
          </a:p>
          <a:p>
            <a:r>
              <a:rPr lang="en-US" dirty="0"/>
              <a:t>Possible Quadratic Equation using a Vertex with a horizontal distance of 4 feet and a vertical distance (height) of 6 feet at Statues C &amp; D (Front of the pool - green) that will allow the jet water to fall into the pool without touching any of the statues.</a:t>
            </a:r>
          </a:p>
          <a:p>
            <a:pPr lvl="1"/>
            <a:r>
              <a:rPr lang="en-US" sz="2600" b="1" dirty="0">
                <a:solidFill>
                  <a:srgbClr val="FFFF00"/>
                </a:solidFill>
              </a:rPr>
              <a:t>Y = - 0.375(X - 4)</a:t>
            </a:r>
            <a:r>
              <a:rPr lang="en-US" sz="2600" b="1" baseline="30000" dirty="0">
                <a:solidFill>
                  <a:srgbClr val="FFFF00"/>
                </a:solidFill>
              </a:rPr>
              <a:t>2 </a:t>
            </a:r>
            <a:r>
              <a:rPr lang="en-US" sz="2600" b="1" dirty="0">
                <a:solidFill>
                  <a:srgbClr val="FFFF00"/>
                </a:solidFill>
              </a:rPr>
              <a:t>+ 6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9385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203A0-5F90-4A4C-A21F-261711B5A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04492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Quadratic vertex form #2: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90E5BB-EF29-4298-AB12-4624A3CC6425}"/>
              </a:ext>
            </a:extLst>
          </p:cNvPr>
          <p:cNvSpPr txBox="1"/>
          <p:nvPr/>
        </p:nvSpPr>
        <p:spPr>
          <a:xfrm>
            <a:off x="1538151" y="1682821"/>
            <a:ext cx="7714706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2 Known Values: Vertex = (4,6)  and X,Y values (0,0) where the jet is installed at the ground level </a:t>
            </a:r>
          </a:p>
          <a:p>
            <a:pPr lvl="1"/>
            <a:endParaRPr lang="en-US" sz="18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1"/>
            <a:r>
              <a:rPr lang="en-US" sz="18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Equation: Y = </a:t>
            </a:r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</a:t>
            </a:r>
            <a:r>
              <a:rPr lang="en-US" sz="18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(X - 4)</a:t>
            </a:r>
            <a:r>
              <a:rPr lang="en-US" sz="1800" b="1" baseline="30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2 </a:t>
            </a:r>
            <a:r>
              <a:rPr lang="en-US" sz="18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+ 6</a:t>
            </a: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Now substitute the values of 0 and 0 for X and Y in order to find the value of dilation (a)</a:t>
            </a:r>
            <a:endParaRPr lang="en-US" sz="1800" b="1" dirty="0">
              <a:solidFill>
                <a:srgbClr val="FFFF00"/>
              </a:solidFill>
            </a:endParaRPr>
          </a:p>
          <a:p>
            <a:pPr lvl="1"/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0</a:t>
            </a:r>
            <a:r>
              <a:rPr lang="en-US" sz="18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= a (0 - 4)</a:t>
            </a:r>
            <a:r>
              <a:rPr lang="en-US" sz="1800" b="1" baseline="30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2 </a:t>
            </a:r>
            <a:r>
              <a:rPr lang="en-US" sz="18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+ 6</a:t>
            </a:r>
          </a:p>
          <a:p>
            <a:pPr lvl="1"/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0 - 6 = a (-4</a:t>
            </a:r>
            <a:r>
              <a:rPr lang="en-US" sz="18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)</a:t>
            </a:r>
            <a:r>
              <a:rPr lang="en-US" sz="1800" b="1" baseline="30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2</a:t>
            </a:r>
            <a:endParaRPr lang="en-US" sz="18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1"/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-6 = 16 a</a:t>
            </a:r>
          </a:p>
          <a:p>
            <a:pPr lvl="1"/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 = -6/16</a:t>
            </a:r>
          </a:p>
          <a:p>
            <a:pPr lvl="1"/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 </a:t>
            </a:r>
            <a:r>
              <a:rPr lang="en-US" sz="18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 - 0.375</a:t>
            </a:r>
          </a:p>
          <a:p>
            <a:pPr lvl="1"/>
            <a:endParaRPr lang="en-US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1"/>
            <a:r>
              <a:rPr lang="en-US" sz="18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Quadratic Vertex Form #2 equation will be:</a:t>
            </a:r>
          </a:p>
          <a:p>
            <a:pPr lvl="1"/>
            <a:r>
              <a:rPr lang="en-US" sz="28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Y = - 0.375 (X – 4)</a:t>
            </a:r>
            <a:r>
              <a:rPr lang="en-US" sz="2800" b="1" baseline="30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2 </a:t>
            </a:r>
            <a:r>
              <a:rPr lang="en-US" sz="28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+ 6</a:t>
            </a:r>
          </a:p>
          <a:p>
            <a:pPr lvl="1"/>
            <a:endParaRPr lang="en-US" sz="18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1662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993</TotalTime>
  <Words>1067</Words>
  <Application>Microsoft Office PowerPoint</Application>
  <PresentationFormat>Widescreen</PresentationFormat>
  <Paragraphs>80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Tw Cen MT</vt:lpstr>
      <vt:lpstr>Circuit</vt:lpstr>
      <vt:lpstr>Task B: Designing a Fountain  </vt:lpstr>
      <vt:lpstr>Problem statement and requirements</vt:lpstr>
      <vt:lpstr>SOLUTION</vt:lpstr>
      <vt:lpstr>Fountain # 1 to Statue E </vt:lpstr>
      <vt:lpstr>Quadratic vertex form #1:</vt:lpstr>
      <vt:lpstr>PowerPoint Presentation</vt:lpstr>
      <vt:lpstr>PowerPoint Presentation</vt:lpstr>
      <vt:lpstr>Fountain # 2 to Statues C and D </vt:lpstr>
      <vt:lpstr>Quadratic vertex form #2:</vt:lpstr>
      <vt:lpstr>PowerPoint Presentation</vt:lpstr>
      <vt:lpstr>Fountain # 3 to Statues A and B </vt:lpstr>
      <vt:lpstr>Quadratic vertex form #3:</vt:lpstr>
      <vt:lpstr>PowerPoint Presentation</vt:lpstr>
      <vt:lpstr>Fountain # 4 around the Statue E (Extra Jets) </vt:lpstr>
      <vt:lpstr>Quadratic vertex form #4: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Patel, Nimeshkumar (CDC/OD/CFA)</dc:creator>
  <cp:lastModifiedBy>Patel, Purvi</cp:lastModifiedBy>
  <cp:revision>22</cp:revision>
  <dcterms:created xsi:type="dcterms:W3CDTF">2022-10-16T15:50:58Z</dcterms:created>
  <dcterms:modified xsi:type="dcterms:W3CDTF">2023-09-04T16:49:58Z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af03ff0-41c5-4c41-b55e-fabb8fae94be_Enabled">
    <vt:lpwstr>true</vt:lpwstr>
  </property>
  <property fmtid="{D5CDD505-2E9C-101B-9397-08002B2CF9AE}" pid="3" name="MSIP_Label_8af03ff0-41c5-4c41-b55e-fabb8fae94be_SetDate">
    <vt:lpwstr>2022-10-16T16:14:21Z</vt:lpwstr>
  </property>
  <property fmtid="{D5CDD505-2E9C-101B-9397-08002B2CF9AE}" pid="4" name="MSIP_Label_8af03ff0-41c5-4c41-b55e-fabb8fae94be_Method">
    <vt:lpwstr>Privileged</vt:lpwstr>
  </property>
  <property fmtid="{D5CDD505-2E9C-101B-9397-08002B2CF9AE}" pid="5" name="MSIP_Label_8af03ff0-41c5-4c41-b55e-fabb8fae94be_Name">
    <vt:lpwstr>8af03ff0-41c5-4c41-b55e-fabb8fae94be</vt:lpwstr>
  </property>
  <property fmtid="{D5CDD505-2E9C-101B-9397-08002B2CF9AE}" pid="6" name="MSIP_Label_8af03ff0-41c5-4c41-b55e-fabb8fae94be_SiteId">
    <vt:lpwstr>9ce70869-60db-44fd-abe8-d2767077fc8f</vt:lpwstr>
  </property>
  <property fmtid="{D5CDD505-2E9C-101B-9397-08002B2CF9AE}" pid="7" name="MSIP_Label_8af03ff0-41c5-4c41-b55e-fabb8fae94be_ActionId">
    <vt:lpwstr>96851453-103e-4a87-8fd4-236730598c5b</vt:lpwstr>
  </property>
  <property fmtid="{D5CDD505-2E9C-101B-9397-08002B2CF9AE}" pid="8" name="MSIP_Label_8af03ff0-41c5-4c41-b55e-fabb8fae94be_ContentBits">
    <vt:lpwstr>0</vt:lpwstr>
  </property>
</Properties>
</file>