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57" r:id="rId4"/>
    <p:sldId id="273" r:id="rId5"/>
    <p:sldId id="274" r:id="rId6"/>
    <p:sldId id="275" r:id="rId7"/>
    <p:sldId id="258" r:id="rId8"/>
    <p:sldId id="276" r:id="rId9"/>
    <p:sldId id="279" r:id="rId10"/>
    <p:sldId id="288" r:id="rId11"/>
    <p:sldId id="289" r:id="rId12"/>
    <p:sldId id="280" r:id="rId13"/>
    <p:sldId id="287" r:id="rId14"/>
    <p:sldId id="281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82" r:id="rId24"/>
    <p:sldId id="298" r:id="rId25"/>
    <p:sldId id="299" r:id="rId26"/>
    <p:sldId id="286" r:id="rId27"/>
    <p:sldId id="270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3F137F-7C2A-4F62-AA14-05EBA9FE2D17}" v="1" dt="2025-08-12T13:26:38.0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930" y="278"/>
      </p:cViewPr>
      <p:guideLst>
        <p:guide orient="horz" pos="2160"/>
        <p:guide pos="2880"/>
      </p:guideLst>
    </p:cSldViewPr>
  </p:slideViewPr>
  <p:notesTextViewPr>
    <p:cViewPr>
      <p:scale>
        <a:sx n="300" d="100"/>
        <a:sy n="3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yal Vaidya" userId="233c8e2dd0fdc0c4" providerId="LiveId" clId="{C73F137F-7C2A-4F62-AA14-05EBA9FE2D17}"/>
    <pc:docChg chg="modSld">
      <pc:chgData name="Payal Vaidya" userId="233c8e2dd0fdc0c4" providerId="LiveId" clId="{C73F137F-7C2A-4F62-AA14-05EBA9FE2D17}" dt="2025-08-12T13:26:38.092" v="0"/>
      <pc:docMkLst>
        <pc:docMk/>
      </pc:docMkLst>
      <pc:sldChg chg="delSp modTransition modAnim">
        <pc:chgData name="Payal Vaidya" userId="233c8e2dd0fdc0c4" providerId="LiveId" clId="{C73F137F-7C2A-4F62-AA14-05EBA9FE2D17}" dt="2025-08-12T13:26:38.092" v="0"/>
        <pc:sldMkLst>
          <pc:docMk/>
          <pc:sldMk cId="0" sldId="256"/>
        </pc:sldMkLst>
        <pc:picChg chg="del">
          <ac:chgData name="Payal Vaidya" userId="233c8e2dd0fdc0c4" providerId="LiveId" clId="{C73F137F-7C2A-4F62-AA14-05EBA9FE2D17}" dt="2025-08-12T13:26:38.092" v="0"/>
          <ac:picMkLst>
            <pc:docMk/>
            <pc:sldMk cId="0" sldId="256"/>
            <ac:picMk id="50" creationId="{FAD7952E-44E2-8D3D-618A-7BB5D52A027E}"/>
          </ac:picMkLst>
        </pc:picChg>
      </pc:sldChg>
      <pc:sldChg chg="delSp modTransition modAnim">
        <pc:chgData name="Payal Vaidya" userId="233c8e2dd0fdc0c4" providerId="LiveId" clId="{C73F137F-7C2A-4F62-AA14-05EBA9FE2D17}" dt="2025-08-12T13:26:38.092" v="0"/>
        <pc:sldMkLst>
          <pc:docMk/>
          <pc:sldMk cId="0" sldId="257"/>
        </pc:sldMkLst>
        <pc:picChg chg="del">
          <ac:chgData name="Payal Vaidya" userId="233c8e2dd0fdc0c4" providerId="LiveId" clId="{C73F137F-7C2A-4F62-AA14-05EBA9FE2D17}" dt="2025-08-12T13:26:38.092" v="0"/>
          <ac:picMkLst>
            <pc:docMk/>
            <pc:sldMk cId="0" sldId="257"/>
            <ac:picMk id="30" creationId="{9C1A6BBE-07AC-0286-62D4-CDD4AD3E2C11}"/>
          </ac:picMkLst>
        </pc:picChg>
      </pc:sldChg>
      <pc:sldChg chg="delSp modTransition modAnim">
        <pc:chgData name="Payal Vaidya" userId="233c8e2dd0fdc0c4" providerId="LiveId" clId="{C73F137F-7C2A-4F62-AA14-05EBA9FE2D17}" dt="2025-08-12T13:26:38.092" v="0"/>
        <pc:sldMkLst>
          <pc:docMk/>
          <pc:sldMk cId="0" sldId="258"/>
        </pc:sldMkLst>
        <pc:picChg chg="del">
          <ac:chgData name="Payal Vaidya" userId="233c8e2dd0fdc0c4" providerId="LiveId" clId="{C73F137F-7C2A-4F62-AA14-05EBA9FE2D17}" dt="2025-08-12T13:26:38.092" v="0"/>
          <ac:picMkLst>
            <pc:docMk/>
            <pc:sldMk cId="0" sldId="258"/>
            <ac:picMk id="11" creationId="{0A4027AD-4ECE-357E-1B8D-A58A03317D3D}"/>
          </ac:picMkLst>
        </pc:picChg>
      </pc:sldChg>
      <pc:sldChg chg="delSp modTransition modAnim">
        <pc:chgData name="Payal Vaidya" userId="233c8e2dd0fdc0c4" providerId="LiveId" clId="{C73F137F-7C2A-4F62-AA14-05EBA9FE2D17}" dt="2025-08-12T13:26:38.092" v="0"/>
        <pc:sldMkLst>
          <pc:docMk/>
          <pc:sldMk cId="1704643902" sldId="270"/>
        </pc:sldMkLst>
        <pc:picChg chg="del">
          <ac:chgData name="Payal Vaidya" userId="233c8e2dd0fdc0c4" providerId="LiveId" clId="{C73F137F-7C2A-4F62-AA14-05EBA9FE2D17}" dt="2025-08-12T13:26:38.092" v="0"/>
          <ac:picMkLst>
            <pc:docMk/>
            <pc:sldMk cId="1704643902" sldId="270"/>
            <ac:picMk id="3" creationId="{50ACC4C8-8C98-33E3-130B-ECB6EA8F3208}"/>
          </ac:picMkLst>
        </pc:picChg>
      </pc:sldChg>
      <pc:sldChg chg="delSp modTransition modAnim">
        <pc:chgData name="Payal Vaidya" userId="233c8e2dd0fdc0c4" providerId="LiveId" clId="{C73F137F-7C2A-4F62-AA14-05EBA9FE2D17}" dt="2025-08-12T13:26:38.092" v="0"/>
        <pc:sldMkLst>
          <pc:docMk/>
          <pc:sldMk cId="1247434324" sldId="272"/>
        </pc:sldMkLst>
        <pc:picChg chg="del">
          <ac:chgData name="Payal Vaidya" userId="233c8e2dd0fdc0c4" providerId="LiveId" clId="{C73F137F-7C2A-4F62-AA14-05EBA9FE2D17}" dt="2025-08-12T13:26:38.092" v="0"/>
          <ac:picMkLst>
            <pc:docMk/>
            <pc:sldMk cId="1247434324" sldId="272"/>
            <ac:picMk id="48" creationId="{8D77EA60-224A-7FDF-C239-2644BA4052DF}"/>
          </ac:picMkLst>
        </pc:picChg>
      </pc:sldChg>
      <pc:sldChg chg="delSp modTransition modAnim">
        <pc:chgData name="Payal Vaidya" userId="233c8e2dd0fdc0c4" providerId="LiveId" clId="{C73F137F-7C2A-4F62-AA14-05EBA9FE2D17}" dt="2025-08-12T13:26:38.092" v="0"/>
        <pc:sldMkLst>
          <pc:docMk/>
          <pc:sldMk cId="1364077460" sldId="273"/>
        </pc:sldMkLst>
        <pc:picChg chg="del">
          <ac:chgData name="Payal Vaidya" userId="233c8e2dd0fdc0c4" providerId="LiveId" clId="{C73F137F-7C2A-4F62-AA14-05EBA9FE2D17}" dt="2025-08-12T13:26:38.092" v="0"/>
          <ac:picMkLst>
            <pc:docMk/>
            <pc:sldMk cId="1364077460" sldId="273"/>
            <ac:picMk id="24" creationId="{3C1215B5-0785-A740-93AB-904AF5D50EAF}"/>
          </ac:picMkLst>
        </pc:picChg>
      </pc:sldChg>
      <pc:sldChg chg="delSp modTransition modAnim">
        <pc:chgData name="Payal Vaidya" userId="233c8e2dd0fdc0c4" providerId="LiveId" clId="{C73F137F-7C2A-4F62-AA14-05EBA9FE2D17}" dt="2025-08-12T13:26:38.092" v="0"/>
        <pc:sldMkLst>
          <pc:docMk/>
          <pc:sldMk cId="3398494071" sldId="274"/>
        </pc:sldMkLst>
        <pc:picChg chg="del">
          <ac:chgData name="Payal Vaidya" userId="233c8e2dd0fdc0c4" providerId="LiveId" clId="{C73F137F-7C2A-4F62-AA14-05EBA9FE2D17}" dt="2025-08-12T13:26:38.092" v="0"/>
          <ac:picMkLst>
            <pc:docMk/>
            <pc:sldMk cId="3398494071" sldId="274"/>
            <ac:picMk id="22" creationId="{6D88FA25-E04D-C9BE-7186-319CEAEB9B8B}"/>
          </ac:picMkLst>
        </pc:picChg>
      </pc:sldChg>
      <pc:sldChg chg="delSp modTransition modAnim">
        <pc:chgData name="Payal Vaidya" userId="233c8e2dd0fdc0c4" providerId="LiveId" clId="{C73F137F-7C2A-4F62-AA14-05EBA9FE2D17}" dt="2025-08-12T13:26:38.092" v="0"/>
        <pc:sldMkLst>
          <pc:docMk/>
          <pc:sldMk cId="2606987165" sldId="275"/>
        </pc:sldMkLst>
        <pc:picChg chg="del">
          <ac:chgData name="Payal Vaidya" userId="233c8e2dd0fdc0c4" providerId="LiveId" clId="{C73F137F-7C2A-4F62-AA14-05EBA9FE2D17}" dt="2025-08-12T13:26:38.092" v="0"/>
          <ac:picMkLst>
            <pc:docMk/>
            <pc:sldMk cId="2606987165" sldId="275"/>
            <ac:picMk id="16" creationId="{99D5AA95-DF1D-DEE4-C639-F1CC08356D98}"/>
          </ac:picMkLst>
        </pc:picChg>
      </pc:sldChg>
      <pc:sldChg chg="delSp modTransition modAnim">
        <pc:chgData name="Payal Vaidya" userId="233c8e2dd0fdc0c4" providerId="LiveId" clId="{C73F137F-7C2A-4F62-AA14-05EBA9FE2D17}" dt="2025-08-12T13:26:38.092" v="0"/>
        <pc:sldMkLst>
          <pc:docMk/>
          <pc:sldMk cId="51414212" sldId="276"/>
        </pc:sldMkLst>
        <pc:picChg chg="del">
          <ac:chgData name="Payal Vaidya" userId="233c8e2dd0fdc0c4" providerId="LiveId" clId="{C73F137F-7C2A-4F62-AA14-05EBA9FE2D17}" dt="2025-08-12T13:26:38.092" v="0"/>
          <ac:picMkLst>
            <pc:docMk/>
            <pc:sldMk cId="51414212" sldId="276"/>
            <ac:picMk id="11" creationId="{E4A38474-3358-D03F-5AA3-8EC2DACB1799}"/>
          </ac:picMkLst>
        </pc:picChg>
      </pc:sldChg>
      <pc:sldChg chg="delSp modTransition modAnim">
        <pc:chgData name="Payal Vaidya" userId="233c8e2dd0fdc0c4" providerId="LiveId" clId="{C73F137F-7C2A-4F62-AA14-05EBA9FE2D17}" dt="2025-08-12T13:26:38.092" v="0"/>
        <pc:sldMkLst>
          <pc:docMk/>
          <pc:sldMk cId="930553756" sldId="279"/>
        </pc:sldMkLst>
        <pc:picChg chg="del">
          <ac:chgData name="Payal Vaidya" userId="233c8e2dd0fdc0c4" providerId="LiveId" clId="{C73F137F-7C2A-4F62-AA14-05EBA9FE2D17}" dt="2025-08-12T13:26:38.092" v="0"/>
          <ac:picMkLst>
            <pc:docMk/>
            <pc:sldMk cId="930553756" sldId="279"/>
            <ac:picMk id="9" creationId="{0E743B1D-2F68-8BFA-F29C-19C558A032F9}"/>
          </ac:picMkLst>
        </pc:picChg>
      </pc:sldChg>
      <pc:sldChg chg="delSp modTransition modAnim">
        <pc:chgData name="Payal Vaidya" userId="233c8e2dd0fdc0c4" providerId="LiveId" clId="{C73F137F-7C2A-4F62-AA14-05EBA9FE2D17}" dt="2025-08-12T13:26:38.092" v="0"/>
        <pc:sldMkLst>
          <pc:docMk/>
          <pc:sldMk cId="4158234393" sldId="280"/>
        </pc:sldMkLst>
        <pc:picChg chg="del">
          <ac:chgData name="Payal Vaidya" userId="233c8e2dd0fdc0c4" providerId="LiveId" clId="{C73F137F-7C2A-4F62-AA14-05EBA9FE2D17}" dt="2025-08-12T13:26:38.092" v="0"/>
          <ac:picMkLst>
            <pc:docMk/>
            <pc:sldMk cId="4158234393" sldId="280"/>
            <ac:picMk id="11" creationId="{D7BF1A11-7D21-60D0-1EFD-D437389389E5}"/>
          </ac:picMkLst>
        </pc:picChg>
      </pc:sldChg>
      <pc:sldChg chg="delSp modTransition modAnim">
        <pc:chgData name="Payal Vaidya" userId="233c8e2dd0fdc0c4" providerId="LiveId" clId="{C73F137F-7C2A-4F62-AA14-05EBA9FE2D17}" dt="2025-08-12T13:26:38.092" v="0"/>
        <pc:sldMkLst>
          <pc:docMk/>
          <pc:sldMk cId="3574462572" sldId="281"/>
        </pc:sldMkLst>
        <pc:picChg chg="del">
          <ac:chgData name="Payal Vaidya" userId="233c8e2dd0fdc0c4" providerId="LiveId" clId="{C73F137F-7C2A-4F62-AA14-05EBA9FE2D17}" dt="2025-08-12T13:26:38.092" v="0"/>
          <ac:picMkLst>
            <pc:docMk/>
            <pc:sldMk cId="3574462572" sldId="281"/>
            <ac:picMk id="14" creationId="{16E625A3-16EE-72D2-1479-DA465C5178B2}"/>
          </ac:picMkLst>
        </pc:picChg>
      </pc:sldChg>
      <pc:sldChg chg="delSp modTransition modAnim">
        <pc:chgData name="Payal Vaidya" userId="233c8e2dd0fdc0c4" providerId="LiveId" clId="{C73F137F-7C2A-4F62-AA14-05EBA9FE2D17}" dt="2025-08-12T13:26:38.092" v="0"/>
        <pc:sldMkLst>
          <pc:docMk/>
          <pc:sldMk cId="1362281335" sldId="282"/>
        </pc:sldMkLst>
        <pc:picChg chg="del">
          <ac:chgData name="Payal Vaidya" userId="233c8e2dd0fdc0c4" providerId="LiveId" clId="{C73F137F-7C2A-4F62-AA14-05EBA9FE2D17}" dt="2025-08-12T13:26:38.092" v="0"/>
          <ac:picMkLst>
            <pc:docMk/>
            <pc:sldMk cId="1362281335" sldId="282"/>
            <ac:picMk id="7" creationId="{646C094B-A86D-A9DF-F4C3-9631285C80AE}"/>
          </ac:picMkLst>
        </pc:picChg>
      </pc:sldChg>
      <pc:sldChg chg="delSp modTransition modAnim">
        <pc:chgData name="Payal Vaidya" userId="233c8e2dd0fdc0c4" providerId="LiveId" clId="{C73F137F-7C2A-4F62-AA14-05EBA9FE2D17}" dt="2025-08-12T13:26:38.092" v="0"/>
        <pc:sldMkLst>
          <pc:docMk/>
          <pc:sldMk cId="3319311360" sldId="286"/>
        </pc:sldMkLst>
        <pc:picChg chg="del">
          <ac:chgData name="Payal Vaidya" userId="233c8e2dd0fdc0c4" providerId="LiveId" clId="{C73F137F-7C2A-4F62-AA14-05EBA9FE2D17}" dt="2025-08-12T13:26:38.092" v="0"/>
          <ac:picMkLst>
            <pc:docMk/>
            <pc:sldMk cId="3319311360" sldId="286"/>
            <ac:picMk id="6" creationId="{DD80667B-A887-C989-FA31-DAE1A5C6D0EE}"/>
          </ac:picMkLst>
        </pc:picChg>
      </pc:sldChg>
      <pc:sldChg chg="delSp modTransition modAnim">
        <pc:chgData name="Payal Vaidya" userId="233c8e2dd0fdc0c4" providerId="LiveId" clId="{C73F137F-7C2A-4F62-AA14-05EBA9FE2D17}" dt="2025-08-12T13:26:38.092" v="0"/>
        <pc:sldMkLst>
          <pc:docMk/>
          <pc:sldMk cId="767897551" sldId="287"/>
        </pc:sldMkLst>
        <pc:picChg chg="del">
          <ac:chgData name="Payal Vaidya" userId="233c8e2dd0fdc0c4" providerId="LiveId" clId="{C73F137F-7C2A-4F62-AA14-05EBA9FE2D17}" dt="2025-08-12T13:26:38.092" v="0"/>
          <ac:picMkLst>
            <pc:docMk/>
            <pc:sldMk cId="767897551" sldId="287"/>
            <ac:picMk id="10" creationId="{924452E4-756B-B585-8A9A-F6C1FCB9C39D}"/>
          </ac:picMkLst>
        </pc:picChg>
      </pc:sldChg>
      <pc:sldChg chg="delSp modTransition modAnim">
        <pc:chgData name="Payal Vaidya" userId="233c8e2dd0fdc0c4" providerId="LiveId" clId="{C73F137F-7C2A-4F62-AA14-05EBA9FE2D17}" dt="2025-08-12T13:26:38.092" v="0"/>
        <pc:sldMkLst>
          <pc:docMk/>
          <pc:sldMk cId="1038779305" sldId="288"/>
        </pc:sldMkLst>
        <pc:picChg chg="del">
          <ac:chgData name="Payal Vaidya" userId="233c8e2dd0fdc0c4" providerId="LiveId" clId="{C73F137F-7C2A-4F62-AA14-05EBA9FE2D17}" dt="2025-08-12T13:26:38.092" v="0"/>
          <ac:picMkLst>
            <pc:docMk/>
            <pc:sldMk cId="1038779305" sldId="288"/>
            <ac:picMk id="9" creationId="{E0206F17-83EB-0B0C-0104-15CD14580970}"/>
          </ac:picMkLst>
        </pc:picChg>
      </pc:sldChg>
      <pc:sldChg chg="delSp modTransition modAnim">
        <pc:chgData name="Payal Vaidya" userId="233c8e2dd0fdc0c4" providerId="LiveId" clId="{C73F137F-7C2A-4F62-AA14-05EBA9FE2D17}" dt="2025-08-12T13:26:38.092" v="0"/>
        <pc:sldMkLst>
          <pc:docMk/>
          <pc:sldMk cId="1181175717" sldId="289"/>
        </pc:sldMkLst>
        <pc:picChg chg="del">
          <ac:chgData name="Payal Vaidya" userId="233c8e2dd0fdc0c4" providerId="LiveId" clId="{C73F137F-7C2A-4F62-AA14-05EBA9FE2D17}" dt="2025-08-12T13:26:38.092" v="0"/>
          <ac:picMkLst>
            <pc:docMk/>
            <pc:sldMk cId="1181175717" sldId="289"/>
            <ac:picMk id="9" creationId="{9B681293-A329-B202-BEF1-07276A72E586}"/>
          </ac:picMkLst>
        </pc:picChg>
      </pc:sldChg>
      <pc:sldChg chg="delSp modTransition modAnim">
        <pc:chgData name="Payal Vaidya" userId="233c8e2dd0fdc0c4" providerId="LiveId" clId="{C73F137F-7C2A-4F62-AA14-05EBA9FE2D17}" dt="2025-08-12T13:26:38.092" v="0"/>
        <pc:sldMkLst>
          <pc:docMk/>
          <pc:sldMk cId="249546930" sldId="290"/>
        </pc:sldMkLst>
        <pc:picChg chg="del">
          <ac:chgData name="Payal Vaidya" userId="233c8e2dd0fdc0c4" providerId="LiveId" clId="{C73F137F-7C2A-4F62-AA14-05EBA9FE2D17}" dt="2025-08-12T13:26:38.092" v="0"/>
          <ac:picMkLst>
            <pc:docMk/>
            <pc:sldMk cId="249546930" sldId="290"/>
            <ac:picMk id="11" creationId="{F6E2BAF7-214D-7A23-5AB2-564682B02F1C}"/>
          </ac:picMkLst>
        </pc:picChg>
      </pc:sldChg>
      <pc:sldChg chg="delSp modTransition modAnim">
        <pc:chgData name="Payal Vaidya" userId="233c8e2dd0fdc0c4" providerId="LiveId" clId="{C73F137F-7C2A-4F62-AA14-05EBA9FE2D17}" dt="2025-08-12T13:26:38.092" v="0"/>
        <pc:sldMkLst>
          <pc:docMk/>
          <pc:sldMk cId="1350721993" sldId="291"/>
        </pc:sldMkLst>
        <pc:picChg chg="del">
          <ac:chgData name="Payal Vaidya" userId="233c8e2dd0fdc0c4" providerId="LiveId" clId="{C73F137F-7C2A-4F62-AA14-05EBA9FE2D17}" dt="2025-08-12T13:26:38.092" v="0"/>
          <ac:picMkLst>
            <pc:docMk/>
            <pc:sldMk cId="1350721993" sldId="291"/>
            <ac:picMk id="14" creationId="{A8FE0D34-1EFF-F378-D880-3D08AFD76C1A}"/>
          </ac:picMkLst>
        </pc:picChg>
      </pc:sldChg>
      <pc:sldChg chg="delSp modTransition modAnim">
        <pc:chgData name="Payal Vaidya" userId="233c8e2dd0fdc0c4" providerId="LiveId" clId="{C73F137F-7C2A-4F62-AA14-05EBA9FE2D17}" dt="2025-08-12T13:26:38.092" v="0"/>
        <pc:sldMkLst>
          <pc:docMk/>
          <pc:sldMk cId="927214269" sldId="292"/>
        </pc:sldMkLst>
        <pc:picChg chg="del">
          <ac:chgData name="Payal Vaidya" userId="233c8e2dd0fdc0c4" providerId="LiveId" clId="{C73F137F-7C2A-4F62-AA14-05EBA9FE2D17}" dt="2025-08-12T13:26:38.092" v="0"/>
          <ac:picMkLst>
            <pc:docMk/>
            <pc:sldMk cId="927214269" sldId="292"/>
            <ac:picMk id="11" creationId="{509278D3-A855-43AE-B551-A22193408D40}"/>
          </ac:picMkLst>
        </pc:picChg>
      </pc:sldChg>
      <pc:sldChg chg="delSp modTransition modAnim">
        <pc:chgData name="Payal Vaidya" userId="233c8e2dd0fdc0c4" providerId="LiveId" clId="{C73F137F-7C2A-4F62-AA14-05EBA9FE2D17}" dt="2025-08-12T13:26:38.092" v="0"/>
        <pc:sldMkLst>
          <pc:docMk/>
          <pc:sldMk cId="259681257" sldId="293"/>
        </pc:sldMkLst>
        <pc:picChg chg="del">
          <ac:chgData name="Payal Vaidya" userId="233c8e2dd0fdc0c4" providerId="LiveId" clId="{C73F137F-7C2A-4F62-AA14-05EBA9FE2D17}" dt="2025-08-12T13:26:38.092" v="0"/>
          <ac:picMkLst>
            <pc:docMk/>
            <pc:sldMk cId="259681257" sldId="293"/>
            <ac:picMk id="12" creationId="{C071655C-CBE0-6FD6-5D78-1B79BE526CC8}"/>
          </ac:picMkLst>
        </pc:picChg>
      </pc:sldChg>
      <pc:sldChg chg="delSp modTransition modAnim">
        <pc:chgData name="Payal Vaidya" userId="233c8e2dd0fdc0c4" providerId="LiveId" clId="{C73F137F-7C2A-4F62-AA14-05EBA9FE2D17}" dt="2025-08-12T13:26:38.092" v="0"/>
        <pc:sldMkLst>
          <pc:docMk/>
          <pc:sldMk cId="3815589855" sldId="294"/>
        </pc:sldMkLst>
        <pc:picChg chg="del">
          <ac:chgData name="Payal Vaidya" userId="233c8e2dd0fdc0c4" providerId="LiveId" clId="{C73F137F-7C2A-4F62-AA14-05EBA9FE2D17}" dt="2025-08-12T13:26:38.092" v="0"/>
          <ac:picMkLst>
            <pc:docMk/>
            <pc:sldMk cId="3815589855" sldId="294"/>
            <ac:picMk id="10" creationId="{5EC8F6C6-A4EC-CA4C-4CE5-3502B91FFF4C}"/>
          </ac:picMkLst>
        </pc:picChg>
      </pc:sldChg>
      <pc:sldChg chg="delSp modTransition modAnim">
        <pc:chgData name="Payal Vaidya" userId="233c8e2dd0fdc0c4" providerId="LiveId" clId="{C73F137F-7C2A-4F62-AA14-05EBA9FE2D17}" dt="2025-08-12T13:26:38.092" v="0"/>
        <pc:sldMkLst>
          <pc:docMk/>
          <pc:sldMk cId="4128205967" sldId="295"/>
        </pc:sldMkLst>
        <pc:picChg chg="del">
          <ac:chgData name="Payal Vaidya" userId="233c8e2dd0fdc0c4" providerId="LiveId" clId="{C73F137F-7C2A-4F62-AA14-05EBA9FE2D17}" dt="2025-08-12T13:26:38.092" v="0"/>
          <ac:picMkLst>
            <pc:docMk/>
            <pc:sldMk cId="4128205967" sldId="295"/>
            <ac:picMk id="9" creationId="{5C9F851A-DE43-F7E5-3118-326ED79B2306}"/>
          </ac:picMkLst>
        </pc:picChg>
      </pc:sldChg>
      <pc:sldChg chg="delSp modTransition modAnim">
        <pc:chgData name="Payal Vaidya" userId="233c8e2dd0fdc0c4" providerId="LiveId" clId="{C73F137F-7C2A-4F62-AA14-05EBA9FE2D17}" dt="2025-08-12T13:26:38.092" v="0"/>
        <pc:sldMkLst>
          <pc:docMk/>
          <pc:sldMk cId="693859831" sldId="296"/>
        </pc:sldMkLst>
        <pc:picChg chg="del">
          <ac:chgData name="Payal Vaidya" userId="233c8e2dd0fdc0c4" providerId="LiveId" clId="{C73F137F-7C2A-4F62-AA14-05EBA9FE2D17}" dt="2025-08-12T13:26:38.092" v="0"/>
          <ac:picMkLst>
            <pc:docMk/>
            <pc:sldMk cId="693859831" sldId="296"/>
            <ac:picMk id="9" creationId="{0DCF340B-DE00-816D-CA42-D9EAB4A0F3B7}"/>
          </ac:picMkLst>
        </pc:picChg>
      </pc:sldChg>
      <pc:sldChg chg="delSp modTransition modAnim">
        <pc:chgData name="Payal Vaidya" userId="233c8e2dd0fdc0c4" providerId="LiveId" clId="{C73F137F-7C2A-4F62-AA14-05EBA9FE2D17}" dt="2025-08-12T13:26:38.092" v="0"/>
        <pc:sldMkLst>
          <pc:docMk/>
          <pc:sldMk cId="85360638" sldId="297"/>
        </pc:sldMkLst>
        <pc:picChg chg="del">
          <ac:chgData name="Payal Vaidya" userId="233c8e2dd0fdc0c4" providerId="LiveId" clId="{C73F137F-7C2A-4F62-AA14-05EBA9FE2D17}" dt="2025-08-12T13:26:38.092" v="0"/>
          <ac:picMkLst>
            <pc:docMk/>
            <pc:sldMk cId="85360638" sldId="297"/>
            <ac:picMk id="9" creationId="{436AC4EE-708F-FCB0-E91A-458D2AD224C9}"/>
          </ac:picMkLst>
        </pc:picChg>
      </pc:sldChg>
      <pc:sldChg chg="delSp modTransition modAnim">
        <pc:chgData name="Payal Vaidya" userId="233c8e2dd0fdc0c4" providerId="LiveId" clId="{C73F137F-7C2A-4F62-AA14-05EBA9FE2D17}" dt="2025-08-12T13:26:38.092" v="0"/>
        <pc:sldMkLst>
          <pc:docMk/>
          <pc:sldMk cId="776210677" sldId="298"/>
        </pc:sldMkLst>
        <pc:picChg chg="del">
          <ac:chgData name="Payal Vaidya" userId="233c8e2dd0fdc0c4" providerId="LiveId" clId="{C73F137F-7C2A-4F62-AA14-05EBA9FE2D17}" dt="2025-08-12T13:26:38.092" v="0"/>
          <ac:picMkLst>
            <pc:docMk/>
            <pc:sldMk cId="776210677" sldId="298"/>
            <ac:picMk id="6" creationId="{68E8F539-9491-B559-0B31-857A0BF8B799}"/>
          </ac:picMkLst>
        </pc:picChg>
      </pc:sldChg>
      <pc:sldChg chg="delSp modTransition modAnim">
        <pc:chgData name="Payal Vaidya" userId="233c8e2dd0fdc0c4" providerId="LiveId" clId="{C73F137F-7C2A-4F62-AA14-05EBA9FE2D17}" dt="2025-08-12T13:26:38.092" v="0"/>
        <pc:sldMkLst>
          <pc:docMk/>
          <pc:sldMk cId="2946859340" sldId="299"/>
        </pc:sldMkLst>
        <pc:picChg chg="del">
          <ac:chgData name="Payal Vaidya" userId="233c8e2dd0fdc0c4" providerId="LiveId" clId="{C73F137F-7C2A-4F62-AA14-05EBA9FE2D17}" dt="2025-08-12T13:26:38.092" v="0"/>
          <ac:picMkLst>
            <pc:docMk/>
            <pc:sldMk cId="2946859340" sldId="299"/>
            <ac:picMk id="6" creationId="{8571B730-3EF7-66F2-8DCE-1B361D28F4C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E3F43F-2D0D-4674-B13E-99CB02F79270}" type="doc">
      <dgm:prSet loTypeId="urn:microsoft.com/office/officeart/2005/8/layout/default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5F971BDE-B5F1-45FB-8A64-AE4068452D5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Preprocessing Outcome</a:t>
          </a:r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Reduced dataset from </a:t>
          </a:r>
          <a:r>
            <a:rPr lang="en-US" b="1" dirty="0"/>
            <a:t>7,569 to 996</a:t>
          </a:r>
          <a:r>
            <a:rPr lang="en-US" dirty="0"/>
            <a:t> unique descriptions</a:t>
          </a:r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Improved efficiency and removed redundant content</a:t>
          </a:r>
        </a:p>
      </dgm:t>
    </dgm:pt>
    <dgm:pt modelId="{D4A02D15-1E4F-483D-820D-6F918FE5486D}" type="parTrans" cxnId="{3E426395-9632-4CBC-80E0-C9D4272C74C3}">
      <dgm:prSet/>
      <dgm:spPr/>
      <dgm:t>
        <a:bodyPr/>
        <a:lstStyle/>
        <a:p>
          <a:endParaRPr lang="en-US"/>
        </a:p>
      </dgm:t>
    </dgm:pt>
    <dgm:pt modelId="{2DBF15B9-8010-422B-87D4-833402302478}" type="sibTrans" cxnId="{3E426395-9632-4CBC-80E0-C9D4272C74C3}">
      <dgm:prSet/>
      <dgm:spPr/>
      <dgm:t>
        <a:bodyPr/>
        <a:lstStyle/>
        <a:p>
          <a:endParaRPr lang="en-US"/>
        </a:p>
      </dgm:t>
    </dgm:pt>
    <dgm:pt modelId="{A8D36772-DF26-4110-8E38-F796AF11315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Named Entity Recognition (NER)</a:t>
          </a:r>
        </a:p>
        <a:p>
          <a:pPr>
            <a:buFont typeface="Arial" panose="020B0604020202020204" pitchFamily="34" charset="0"/>
            <a:buChar char="•"/>
          </a:pPr>
          <a:r>
            <a:rPr lang="en-US" b="1" dirty="0"/>
            <a:t>BC5CDR Model:</a:t>
          </a:r>
          <a:br>
            <a:rPr lang="en-US" dirty="0"/>
          </a:br>
          <a:r>
            <a:rPr lang="en-US" dirty="0"/>
            <a:t>• CHEMICAL F1-score: </a:t>
          </a:r>
          <a:r>
            <a:rPr lang="en-US" b="1" dirty="0"/>
            <a:t>0.96</a:t>
          </a:r>
          <a:r>
            <a:rPr lang="en-US" dirty="0"/>
            <a:t>, DISEASE F1-score: </a:t>
          </a:r>
          <a:r>
            <a:rPr lang="en-US" b="1" dirty="0"/>
            <a:t>0.97</a:t>
          </a:r>
          <a:endParaRPr lang="en-US" dirty="0"/>
        </a:p>
        <a:p>
          <a:pPr>
            <a:buFont typeface="Arial" panose="020B0604020202020204" pitchFamily="34" charset="0"/>
            <a:buChar char="•"/>
          </a:pPr>
          <a:r>
            <a:rPr lang="en-US" b="1" dirty="0"/>
            <a:t>BIONLP13CG Model:</a:t>
          </a:r>
          <a:br>
            <a:rPr lang="en-US" dirty="0"/>
          </a:br>
          <a:r>
            <a:rPr lang="en-US" dirty="0"/>
            <a:t>• CHEMICAL F1-score: </a:t>
          </a:r>
          <a:r>
            <a:rPr lang="en-US" b="1" dirty="0"/>
            <a:t>0.34</a:t>
          </a:r>
          <a:r>
            <a:rPr lang="en-US" dirty="0"/>
            <a:t>, DISEASE F1-score: </a:t>
          </a:r>
          <a:r>
            <a:rPr lang="en-US" b="1" dirty="0"/>
            <a:t>0.36</a:t>
          </a:r>
          <a:endParaRPr lang="en-US" dirty="0"/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✅ BC5CDR significantly outperformed BIONLP13CG</a:t>
          </a:r>
        </a:p>
      </dgm:t>
    </dgm:pt>
    <dgm:pt modelId="{8478E01A-EEBE-46E8-850B-CA059ADCF39F}" type="parTrans" cxnId="{E05331F9-23D2-42C0-9F8F-3A63069A0321}">
      <dgm:prSet/>
      <dgm:spPr/>
      <dgm:t>
        <a:bodyPr/>
        <a:lstStyle/>
        <a:p>
          <a:endParaRPr lang="en-US"/>
        </a:p>
      </dgm:t>
    </dgm:pt>
    <dgm:pt modelId="{DF229087-414F-4103-BBD7-E7A6D3CC5F58}" type="sibTrans" cxnId="{E05331F9-23D2-42C0-9F8F-3A63069A0321}">
      <dgm:prSet/>
      <dgm:spPr/>
      <dgm:t>
        <a:bodyPr/>
        <a:lstStyle/>
        <a:p>
          <a:endParaRPr lang="en-US"/>
        </a:p>
      </dgm:t>
    </dgm:pt>
    <dgm:pt modelId="{2A7EFC63-ABBC-44D9-A7FD-08B666A57934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Information Retrieval (IR)</a:t>
          </a:r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Queries tested: Treatments, Therapies, Early Diagnosis (5 total)</a:t>
          </a:r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Best results from </a:t>
          </a:r>
          <a:r>
            <a:rPr lang="en-US" b="1" dirty="0"/>
            <a:t>treatment-related queries</a:t>
          </a:r>
          <a:r>
            <a:rPr lang="en-US" dirty="0"/>
            <a:t> (esp. thyroid cancer)</a:t>
          </a:r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Example: </a:t>
          </a:r>
          <a:r>
            <a:rPr lang="en-US" b="1" dirty="0"/>
            <a:t>Top-5 Precision &amp; Recall = 1.0</a:t>
          </a:r>
          <a:r>
            <a:rPr lang="en-US" dirty="0"/>
            <a:t> for some queries</a:t>
          </a:r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Weak performance for symptom-based queries</a:t>
          </a:r>
        </a:p>
      </dgm:t>
    </dgm:pt>
    <dgm:pt modelId="{7E69FFF6-EFB2-492A-B6C8-82BFE346D132}" type="parTrans" cxnId="{EED78C49-85D0-4F7B-8B2C-3B002ED56944}">
      <dgm:prSet/>
      <dgm:spPr/>
      <dgm:t>
        <a:bodyPr/>
        <a:lstStyle/>
        <a:p>
          <a:endParaRPr lang="en-US"/>
        </a:p>
      </dgm:t>
    </dgm:pt>
    <dgm:pt modelId="{7779B038-F023-46D6-AEA7-3822AE98EA89}" type="sibTrans" cxnId="{EED78C49-85D0-4F7B-8B2C-3B002ED56944}">
      <dgm:prSet/>
      <dgm:spPr/>
      <dgm:t>
        <a:bodyPr/>
        <a:lstStyle/>
        <a:p>
          <a:endParaRPr lang="en-US"/>
        </a:p>
      </dgm:t>
    </dgm:pt>
    <dgm:pt modelId="{516231AD-2BB0-4F84-92C2-2070A5874350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Text Classification (</a:t>
          </a:r>
          <a:r>
            <a:rPr lang="en-US" b="1" dirty="0" err="1"/>
            <a:t>DistilBERT</a:t>
          </a:r>
          <a:r>
            <a:rPr lang="en-US" b="1" dirty="0"/>
            <a:t>)</a:t>
          </a:r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Final </a:t>
          </a:r>
          <a:r>
            <a:rPr lang="en-US" b="1" dirty="0"/>
            <a:t>test accuracy: 81%</a:t>
          </a:r>
          <a:endParaRPr lang="en-US" dirty="0"/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F1-Scores:</a:t>
          </a:r>
          <a:br>
            <a:rPr lang="en-US" dirty="0"/>
          </a:br>
          <a:r>
            <a:rPr lang="en-US" dirty="0"/>
            <a:t>• Lung: </a:t>
          </a:r>
          <a:r>
            <a:rPr lang="en-US" b="1" dirty="0"/>
            <a:t>1.00</a:t>
          </a:r>
          <a:br>
            <a:rPr lang="en-US" dirty="0"/>
          </a:br>
          <a:r>
            <a:rPr lang="en-US" dirty="0"/>
            <a:t>• Thyroid: </a:t>
          </a:r>
          <a:r>
            <a:rPr lang="en-US" b="1" dirty="0"/>
            <a:t>0.61</a:t>
          </a:r>
          <a:br>
            <a:rPr lang="en-US" dirty="0"/>
          </a:br>
          <a:r>
            <a:rPr lang="en-US" dirty="0"/>
            <a:t>• Colon: </a:t>
          </a:r>
          <a:r>
            <a:rPr lang="en-US" b="1" dirty="0"/>
            <a:t>0.60</a:t>
          </a:r>
          <a:endParaRPr lang="en-US" dirty="0"/>
        </a:p>
        <a:p>
          <a:pPr>
            <a:buFont typeface="Arial" panose="020B0604020202020204" pitchFamily="34" charset="0"/>
            <a:buChar char="•"/>
          </a:pPr>
          <a:r>
            <a:rPr lang="en-US" dirty="0"/>
            <a:t>Best performance observed at </a:t>
          </a:r>
          <a:r>
            <a:rPr lang="en-US" b="1" dirty="0"/>
            <a:t>Epoch 5</a:t>
          </a:r>
          <a:endParaRPr lang="en-US" dirty="0"/>
        </a:p>
      </dgm:t>
    </dgm:pt>
    <dgm:pt modelId="{3A4E1A99-465F-4120-888F-34EE213D2833}" type="parTrans" cxnId="{20AD55F9-1DB6-4A02-8192-EE8CA987D15E}">
      <dgm:prSet/>
      <dgm:spPr/>
      <dgm:t>
        <a:bodyPr/>
        <a:lstStyle/>
        <a:p>
          <a:endParaRPr lang="en-US"/>
        </a:p>
      </dgm:t>
    </dgm:pt>
    <dgm:pt modelId="{A85E4CE6-6CB2-46E1-9C70-6F1D857911C3}" type="sibTrans" cxnId="{20AD55F9-1DB6-4A02-8192-EE8CA987D15E}">
      <dgm:prSet/>
      <dgm:spPr/>
      <dgm:t>
        <a:bodyPr/>
        <a:lstStyle/>
        <a:p>
          <a:endParaRPr lang="en-US"/>
        </a:p>
      </dgm:t>
    </dgm:pt>
    <dgm:pt modelId="{B6ACD791-538D-4A64-AC6E-C5C4423A5F33}" type="pres">
      <dgm:prSet presAssocID="{60E3F43F-2D0D-4674-B13E-99CB02F79270}" presName="diagram" presStyleCnt="0">
        <dgm:presLayoutVars>
          <dgm:dir/>
          <dgm:resizeHandles val="exact"/>
        </dgm:presLayoutVars>
      </dgm:prSet>
      <dgm:spPr/>
    </dgm:pt>
    <dgm:pt modelId="{867A243A-575C-4169-938E-CFD631A84BD2}" type="pres">
      <dgm:prSet presAssocID="{5F971BDE-B5F1-45FB-8A64-AE4068452D53}" presName="node" presStyleLbl="node1" presStyleIdx="0" presStyleCnt="4">
        <dgm:presLayoutVars>
          <dgm:bulletEnabled val="1"/>
        </dgm:presLayoutVars>
      </dgm:prSet>
      <dgm:spPr/>
    </dgm:pt>
    <dgm:pt modelId="{26131E90-7A27-47CA-8DF0-7350B0AF0C4D}" type="pres">
      <dgm:prSet presAssocID="{2DBF15B9-8010-422B-87D4-833402302478}" presName="sibTrans" presStyleCnt="0"/>
      <dgm:spPr/>
    </dgm:pt>
    <dgm:pt modelId="{943D4374-07CA-40C5-B6D0-88FA4C66576F}" type="pres">
      <dgm:prSet presAssocID="{A8D36772-DF26-4110-8E38-F796AF113153}" presName="node" presStyleLbl="node1" presStyleIdx="1" presStyleCnt="4">
        <dgm:presLayoutVars>
          <dgm:bulletEnabled val="1"/>
        </dgm:presLayoutVars>
      </dgm:prSet>
      <dgm:spPr/>
    </dgm:pt>
    <dgm:pt modelId="{CA0C0BD9-1DC5-4850-B40A-A0EB058CCE59}" type="pres">
      <dgm:prSet presAssocID="{DF229087-414F-4103-BBD7-E7A6D3CC5F58}" presName="sibTrans" presStyleCnt="0"/>
      <dgm:spPr/>
    </dgm:pt>
    <dgm:pt modelId="{D5638A70-0470-43E2-BABC-26649E0D538E}" type="pres">
      <dgm:prSet presAssocID="{2A7EFC63-ABBC-44D9-A7FD-08B666A57934}" presName="node" presStyleLbl="node1" presStyleIdx="2" presStyleCnt="4">
        <dgm:presLayoutVars>
          <dgm:bulletEnabled val="1"/>
        </dgm:presLayoutVars>
      </dgm:prSet>
      <dgm:spPr/>
    </dgm:pt>
    <dgm:pt modelId="{E53B5377-B0F6-4E75-B931-78C9AA446E95}" type="pres">
      <dgm:prSet presAssocID="{7779B038-F023-46D6-AEA7-3822AE98EA89}" presName="sibTrans" presStyleCnt="0"/>
      <dgm:spPr/>
    </dgm:pt>
    <dgm:pt modelId="{998079E3-D11F-41FB-862C-456672481FC5}" type="pres">
      <dgm:prSet presAssocID="{516231AD-2BB0-4F84-92C2-2070A5874350}" presName="node" presStyleLbl="node1" presStyleIdx="3" presStyleCnt="4">
        <dgm:presLayoutVars>
          <dgm:bulletEnabled val="1"/>
        </dgm:presLayoutVars>
      </dgm:prSet>
      <dgm:spPr/>
    </dgm:pt>
  </dgm:ptLst>
  <dgm:cxnLst>
    <dgm:cxn modelId="{3A258307-24CF-4091-840C-86F64260F4C9}" type="presOf" srcId="{516231AD-2BB0-4F84-92C2-2070A5874350}" destId="{998079E3-D11F-41FB-862C-456672481FC5}" srcOrd="0" destOrd="0" presId="urn:microsoft.com/office/officeart/2005/8/layout/default"/>
    <dgm:cxn modelId="{41794264-09EB-4B80-B5FB-C783F1651CCF}" type="presOf" srcId="{60E3F43F-2D0D-4674-B13E-99CB02F79270}" destId="{B6ACD791-538D-4A64-AC6E-C5C4423A5F33}" srcOrd="0" destOrd="0" presId="urn:microsoft.com/office/officeart/2005/8/layout/default"/>
    <dgm:cxn modelId="{EED78C49-85D0-4F7B-8B2C-3B002ED56944}" srcId="{60E3F43F-2D0D-4674-B13E-99CB02F79270}" destId="{2A7EFC63-ABBC-44D9-A7FD-08B666A57934}" srcOrd="2" destOrd="0" parTransId="{7E69FFF6-EFB2-492A-B6C8-82BFE346D132}" sibTransId="{7779B038-F023-46D6-AEA7-3822AE98EA89}"/>
    <dgm:cxn modelId="{3E426395-9632-4CBC-80E0-C9D4272C74C3}" srcId="{60E3F43F-2D0D-4674-B13E-99CB02F79270}" destId="{5F971BDE-B5F1-45FB-8A64-AE4068452D53}" srcOrd="0" destOrd="0" parTransId="{D4A02D15-1E4F-483D-820D-6F918FE5486D}" sibTransId="{2DBF15B9-8010-422B-87D4-833402302478}"/>
    <dgm:cxn modelId="{F9FD0F9E-5B69-416E-9CD1-B142B48D9B63}" type="presOf" srcId="{A8D36772-DF26-4110-8E38-F796AF113153}" destId="{943D4374-07CA-40C5-B6D0-88FA4C66576F}" srcOrd="0" destOrd="0" presId="urn:microsoft.com/office/officeart/2005/8/layout/default"/>
    <dgm:cxn modelId="{8413DF9F-5E41-4835-911E-D76A9220C356}" type="presOf" srcId="{5F971BDE-B5F1-45FB-8A64-AE4068452D53}" destId="{867A243A-575C-4169-938E-CFD631A84BD2}" srcOrd="0" destOrd="0" presId="urn:microsoft.com/office/officeart/2005/8/layout/default"/>
    <dgm:cxn modelId="{E05331F9-23D2-42C0-9F8F-3A63069A0321}" srcId="{60E3F43F-2D0D-4674-B13E-99CB02F79270}" destId="{A8D36772-DF26-4110-8E38-F796AF113153}" srcOrd="1" destOrd="0" parTransId="{8478E01A-EEBE-46E8-850B-CA059ADCF39F}" sibTransId="{DF229087-414F-4103-BBD7-E7A6D3CC5F58}"/>
    <dgm:cxn modelId="{20AD55F9-1DB6-4A02-8192-EE8CA987D15E}" srcId="{60E3F43F-2D0D-4674-B13E-99CB02F79270}" destId="{516231AD-2BB0-4F84-92C2-2070A5874350}" srcOrd="3" destOrd="0" parTransId="{3A4E1A99-465F-4120-888F-34EE213D2833}" sibTransId="{A85E4CE6-6CB2-46E1-9C70-6F1D857911C3}"/>
    <dgm:cxn modelId="{F35E9BFF-C386-4A66-B087-17457CD41A43}" type="presOf" srcId="{2A7EFC63-ABBC-44D9-A7FD-08B666A57934}" destId="{D5638A70-0470-43E2-BABC-26649E0D538E}" srcOrd="0" destOrd="0" presId="urn:microsoft.com/office/officeart/2005/8/layout/default"/>
    <dgm:cxn modelId="{931DDDBC-9629-4C3A-BD1B-2BD5EF72113E}" type="presParOf" srcId="{B6ACD791-538D-4A64-AC6E-C5C4423A5F33}" destId="{867A243A-575C-4169-938E-CFD631A84BD2}" srcOrd="0" destOrd="0" presId="urn:microsoft.com/office/officeart/2005/8/layout/default"/>
    <dgm:cxn modelId="{C2514A25-0662-4981-9CF6-DABE81B13F62}" type="presParOf" srcId="{B6ACD791-538D-4A64-AC6E-C5C4423A5F33}" destId="{26131E90-7A27-47CA-8DF0-7350B0AF0C4D}" srcOrd="1" destOrd="0" presId="urn:microsoft.com/office/officeart/2005/8/layout/default"/>
    <dgm:cxn modelId="{6A242DDB-DA80-42B8-9AEB-61EA3F20ABA8}" type="presParOf" srcId="{B6ACD791-538D-4A64-AC6E-C5C4423A5F33}" destId="{943D4374-07CA-40C5-B6D0-88FA4C66576F}" srcOrd="2" destOrd="0" presId="urn:microsoft.com/office/officeart/2005/8/layout/default"/>
    <dgm:cxn modelId="{72172ADA-B31B-462F-818A-800AD8E3D5DE}" type="presParOf" srcId="{B6ACD791-538D-4A64-AC6E-C5C4423A5F33}" destId="{CA0C0BD9-1DC5-4850-B40A-A0EB058CCE59}" srcOrd="3" destOrd="0" presId="urn:microsoft.com/office/officeart/2005/8/layout/default"/>
    <dgm:cxn modelId="{631EBB57-18D1-4C5A-8DB5-C307E695D3A7}" type="presParOf" srcId="{B6ACD791-538D-4A64-AC6E-C5C4423A5F33}" destId="{D5638A70-0470-43E2-BABC-26649E0D538E}" srcOrd="4" destOrd="0" presId="urn:microsoft.com/office/officeart/2005/8/layout/default"/>
    <dgm:cxn modelId="{73C7A07E-C5A1-40B6-93F8-F0CA74471088}" type="presParOf" srcId="{B6ACD791-538D-4A64-AC6E-C5C4423A5F33}" destId="{E53B5377-B0F6-4E75-B931-78C9AA446E95}" srcOrd="5" destOrd="0" presId="urn:microsoft.com/office/officeart/2005/8/layout/default"/>
    <dgm:cxn modelId="{9F5776F5-E505-4C49-90D7-CA76A3B5209A}" type="presParOf" srcId="{B6ACD791-538D-4A64-AC6E-C5C4423A5F33}" destId="{998079E3-D11F-41FB-862C-456672481FC5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7A243A-575C-4169-938E-CFD631A84BD2}">
      <dsp:nvSpPr>
        <dsp:cNvPr id="0" name=""/>
        <dsp:cNvSpPr/>
      </dsp:nvSpPr>
      <dsp:spPr>
        <a:xfrm>
          <a:off x="1096" y="250375"/>
          <a:ext cx="4274864" cy="25649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 dirty="0"/>
            <a:t>Preprocessing Outcome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Reduced dataset from </a:t>
          </a:r>
          <a:r>
            <a:rPr lang="en-US" sz="1600" b="1" kern="1200" dirty="0"/>
            <a:t>7,569 to 996</a:t>
          </a:r>
          <a:r>
            <a:rPr lang="en-US" sz="1600" kern="1200" dirty="0"/>
            <a:t> unique descriptions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Improved efficiency and removed redundant content</a:t>
          </a:r>
        </a:p>
      </dsp:txBody>
      <dsp:txXfrm>
        <a:off x="1096" y="250375"/>
        <a:ext cx="4274864" cy="2564918"/>
      </dsp:txXfrm>
    </dsp:sp>
    <dsp:sp modelId="{943D4374-07CA-40C5-B6D0-88FA4C66576F}">
      <dsp:nvSpPr>
        <dsp:cNvPr id="0" name=""/>
        <dsp:cNvSpPr/>
      </dsp:nvSpPr>
      <dsp:spPr>
        <a:xfrm>
          <a:off x="4703446" y="250375"/>
          <a:ext cx="4274864" cy="25649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 dirty="0"/>
            <a:t>Named Entity Recognition (NER)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 dirty="0"/>
            <a:t>BC5CDR Model:</a:t>
          </a:r>
          <a:br>
            <a:rPr lang="en-US" sz="1600" kern="1200" dirty="0"/>
          </a:br>
          <a:r>
            <a:rPr lang="en-US" sz="1600" kern="1200" dirty="0"/>
            <a:t>• CHEMICAL F1-score: </a:t>
          </a:r>
          <a:r>
            <a:rPr lang="en-US" sz="1600" b="1" kern="1200" dirty="0"/>
            <a:t>0.96</a:t>
          </a:r>
          <a:r>
            <a:rPr lang="en-US" sz="1600" kern="1200" dirty="0"/>
            <a:t>, DISEASE F1-score: </a:t>
          </a:r>
          <a:r>
            <a:rPr lang="en-US" sz="1600" b="1" kern="1200" dirty="0"/>
            <a:t>0.97</a:t>
          </a: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 dirty="0"/>
            <a:t>BIONLP13CG Model:</a:t>
          </a:r>
          <a:br>
            <a:rPr lang="en-US" sz="1600" kern="1200" dirty="0"/>
          </a:br>
          <a:r>
            <a:rPr lang="en-US" sz="1600" kern="1200" dirty="0"/>
            <a:t>• CHEMICAL F1-score: </a:t>
          </a:r>
          <a:r>
            <a:rPr lang="en-US" sz="1600" b="1" kern="1200" dirty="0"/>
            <a:t>0.34</a:t>
          </a:r>
          <a:r>
            <a:rPr lang="en-US" sz="1600" kern="1200" dirty="0"/>
            <a:t>, DISEASE F1-score: </a:t>
          </a:r>
          <a:r>
            <a:rPr lang="en-US" sz="1600" b="1" kern="1200" dirty="0"/>
            <a:t>0.36</a:t>
          </a: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✅ BC5CDR significantly outperformed BIONLP13CG</a:t>
          </a:r>
        </a:p>
      </dsp:txBody>
      <dsp:txXfrm>
        <a:off x="4703446" y="250375"/>
        <a:ext cx="4274864" cy="2564918"/>
      </dsp:txXfrm>
    </dsp:sp>
    <dsp:sp modelId="{D5638A70-0470-43E2-BABC-26649E0D538E}">
      <dsp:nvSpPr>
        <dsp:cNvPr id="0" name=""/>
        <dsp:cNvSpPr/>
      </dsp:nvSpPr>
      <dsp:spPr>
        <a:xfrm>
          <a:off x="1096" y="3242780"/>
          <a:ext cx="4274864" cy="25649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 dirty="0"/>
            <a:t>Information Retrieval (IR)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Queries tested: Treatments, Therapies, Early Diagnosis (5 total)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Best results from </a:t>
          </a:r>
          <a:r>
            <a:rPr lang="en-US" sz="1600" b="1" kern="1200" dirty="0"/>
            <a:t>treatment-related queries</a:t>
          </a:r>
          <a:r>
            <a:rPr lang="en-US" sz="1600" kern="1200" dirty="0"/>
            <a:t> (esp. thyroid cancer)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Example: </a:t>
          </a:r>
          <a:r>
            <a:rPr lang="en-US" sz="1600" b="1" kern="1200" dirty="0"/>
            <a:t>Top-5 Precision &amp; Recall = 1.0</a:t>
          </a:r>
          <a:r>
            <a:rPr lang="en-US" sz="1600" kern="1200" dirty="0"/>
            <a:t> for some queries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Weak performance for symptom-based queries</a:t>
          </a:r>
        </a:p>
      </dsp:txBody>
      <dsp:txXfrm>
        <a:off x="1096" y="3242780"/>
        <a:ext cx="4274864" cy="2564918"/>
      </dsp:txXfrm>
    </dsp:sp>
    <dsp:sp modelId="{998079E3-D11F-41FB-862C-456672481FC5}">
      <dsp:nvSpPr>
        <dsp:cNvPr id="0" name=""/>
        <dsp:cNvSpPr/>
      </dsp:nvSpPr>
      <dsp:spPr>
        <a:xfrm>
          <a:off x="4703446" y="3242780"/>
          <a:ext cx="4274864" cy="25649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b="1" kern="1200" dirty="0"/>
            <a:t>Text Classification (</a:t>
          </a:r>
          <a:r>
            <a:rPr lang="en-US" sz="1600" b="1" kern="1200" dirty="0" err="1"/>
            <a:t>DistilBERT</a:t>
          </a:r>
          <a:r>
            <a:rPr lang="en-US" sz="1600" b="1" kern="1200" dirty="0"/>
            <a:t>)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Final </a:t>
          </a:r>
          <a:r>
            <a:rPr lang="en-US" sz="1600" b="1" kern="1200" dirty="0"/>
            <a:t>test accuracy: 81%</a:t>
          </a: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F1-Scores:</a:t>
          </a:r>
          <a:br>
            <a:rPr lang="en-US" sz="1600" kern="1200" dirty="0"/>
          </a:br>
          <a:r>
            <a:rPr lang="en-US" sz="1600" kern="1200" dirty="0"/>
            <a:t>• Lung: </a:t>
          </a:r>
          <a:r>
            <a:rPr lang="en-US" sz="1600" b="1" kern="1200" dirty="0"/>
            <a:t>1.00</a:t>
          </a:r>
          <a:br>
            <a:rPr lang="en-US" sz="1600" kern="1200" dirty="0"/>
          </a:br>
          <a:r>
            <a:rPr lang="en-US" sz="1600" kern="1200" dirty="0"/>
            <a:t>• Thyroid: </a:t>
          </a:r>
          <a:r>
            <a:rPr lang="en-US" sz="1600" b="1" kern="1200" dirty="0"/>
            <a:t>0.61</a:t>
          </a:r>
          <a:br>
            <a:rPr lang="en-US" sz="1600" kern="1200" dirty="0"/>
          </a:br>
          <a:r>
            <a:rPr lang="en-US" sz="1600" kern="1200" dirty="0"/>
            <a:t>• Colon: </a:t>
          </a:r>
          <a:r>
            <a:rPr lang="en-US" sz="1600" b="1" kern="1200" dirty="0"/>
            <a:t>0.60</a:t>
          </a:r>
          <a:endParaRPr lang="en-US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Best performance observed at </a:t>
          </a:r>
          <a:r>
            <a:rPr lang="en-US" sz="1600" b="1" kern="1200" dirty="0"/>
            <a:t>Epoch 5</a:t>
          </a:r>
          <a:endParaRPr lang="en-US" sz="1600" kern="1200" dirty="0"/>
        </a:p>
      </dsp:txBody>
      <dsp:txXfrm>
        <a:off x="4703446" y="3242780"/>
        <a:ext cx="4274864" cy="25649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kaggle.com/datasets/falgunipatel19/biomedical-text-publication-classificatio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717" y="3385348"/>
            <a:ext cx="7980565" cy="77584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>
                <a:solidFill>
                  <a:schemeClr val="tx2"/>
                </a:solidFill>
              </a:rPr>
              <a:t>Automated Biomedical Text Processing using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5589" y="4382233"/>
            <a:ext cx="7039581" cy="77584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>
                <a:solidFill>
                  <a:schemeClr val="tx2"/>
                </a:solidFill>
              </a:rPr>
              <a:t>A Case Study on Cancer</a:t>
            </a:r>
          </a:p>
          <a:p>
            <a:pPr>
              <a:lnSpc>
                <a:spcPct val="90000"/>
              </a:lnSpc>
            </a:pPr>
            <a:r>
              <a:rPr lang="en-US" sz="1100" dirty="0">
                <a:solidFill>
                  <a:schemeClr val="tx2"/>
                </a:solidFill>
              </a:rPr>
              <a:t>Presented by: [Payal Vaidya]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7257560" y="0"/>
            <a:ext cx="1886211" cy="2174333"/>
            <a:chOff x="-305" y="-4155"/>
            <a:chExt cx="2514948" cy="217433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6C52157-120E-3F25-E7A1-6F0C967AF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483" y="320231"/>
            <a:ext cx="5180944" cy="283656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228" y="4322879"/>
            <a:ext cx="2533818" cy="2535121"/>
            <a:chOff x="-305" y="-1"/>
            <a:chExt cx="3832880" cy="287613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939A4B16-9A81-47CD-9500-0132CD4D7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95" y="37676"/>
            <a:ext cx="2232581" cy="167490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400" dirty="0"/>
              <a:t>BC5CDR Model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Picture 1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A628A117-0294-DA02-76EA-B96872021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486" y="2405149"/>
            <a:ext cx="6392452" cy="3899395"/>
          </a:xfrm>
          <a:prstGeom prst="rect">
            <a:avLst/>
          </a:prstGeom>
        </p:spPr>
      </p:pic>
      <p:sp>
        <p:nvSpPr>
          <p:cNvPr id="20" name="Rectangle 1">
            <a:extLst>
              <a:ext uri="{FF2B5EF4-FFF2-40B4-BE49-F238E27FC236}">
                <a16:creationId xmlns:a16="http://schemas.microsoft.com/office/drawing/2014/main" id="{58FD558E-D9D8-8DBD-C043-39F86469684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2372811" y="512692"/>
            <a:ext cx="651399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Identified two entity types: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CHEMICAL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(red)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DISEASE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(yellow)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Consistently extracted high-value biomedical terms like "lidocaine," "hypertension," and "infection"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Precise tagging with minimal noise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Focused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domain-specific entities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relevant for clinical use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A21025-FBC3-41FB-8312-FF8ECFA50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92" y="37676"/>
            <a:ext cx="866607" cy="475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79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325D9A-307B-88CE-257F-486164CD7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05" y="451414"/>
            <a:ext cx="1881318" cy="1298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BIONLP13CG</a:t>
            </a:r>
            <a:b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Model</a:t>
            </a: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57C84E99-B019-FF2A-6842-D00165AB909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1909823" y="439839"/>
            <a:ext cx="6991109" cy="18430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Extracted a broader range of biomedical entity types (e.g.,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CANCER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ORGANISM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TISSUE_STRUCTURE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Highlighted more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generalized or high-level entities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such as “organism” and “cancer”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Less focused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CHEMICAL/DISEASE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entities, leading to lower performance in clinical tagging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Useful for exploratory analysis but lacks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clinical specificity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of BC5CDR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3CA943AB-7F32-03E1-F0BC-44C947B1D43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676" b="17817"/>
          <a:stretch/>
        </p:blipFill>
        <p:spPr>
          <a:xfrm>
            <a:off x="627518" y="2896456"/>
            <a:ext cx="7886677" cy="32815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EFFB0C5-A435-DCAC-6541-0AC212B73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92" y="37676"/>
            <a:ext cx="1205251" cy="66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1757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D269E-D614-F58A-B79B-1D6C8514A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3489" y="457200"/>
            <a:ext cx="2564892" cy="1463040"/>
          </a:xfrm>
        </p:spPr>
        <p:txBody>
          <a:bodyPr anchor="ctr">
            <a:normAutofit/>
          </a:bodyPr>
          <a:lstStyle/>
          <a:p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Results</a:t>
            </a:r>
            <a:b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NER</a:t>
            </a:r>
            <a:endParaRPr lang="en-US" sz="2400" b="1" dirty="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CB8C9A5-B577-F7AA-F3AA-C6BA27C9A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62" y="2290936"/>
            <a:ext cx="8153331" cy="39593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A29AE8-3F5D-06B1-4B7C-7186DF1E23B3}"/>
              </a:ext>
            </a:extLst>
          </p:cNvPr>
          <p:cNvSpPr txBox="1"/>
          <p:nvPr/>
        </p:nvSpPr>
        <p:spPr>
          <a:xfrm>
            <a:off x="1851949" y="259611"/>
            <a:ext cx="704684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These metrics reflect excellent </a:t>
            </a: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precision and recall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, especially for the core biomedical categories, with the </a:t>
            </a: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macro average F1-score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of </a:t>
            </a: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0.9772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and a </a:t>
            </a: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weighted average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also around </a:t>
            </a:r>
            <a:r>
              <a:rPr lang="en-US" b="1" dirty="0">
                <a:solidFill>
                  <a:schemeClr val="bg1"/>
                </a:solidFill>
                <a:highlight>
                  <a:srgbClr val="000000"/>
                </a:highlight>
              </a:rPr>
              <a:t>0.9966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. This confirms that BC5CDR is highly effective at accurately identifying relevant chemical and disease terms in clinical text.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B2C620-1B24-ECBE-EF98-D19ECD951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92" y="37676"/>
            <a:ext cx="1205251" cy="66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234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025D94-2F22-AA36-05BE-75E1426B62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9514" y="1600200"/>
            <a:ext cx="6127519" cy="4823062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E97EDCAE-A57F-F09F-4119-1A46276EF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99917"/>
            <a:ext cx="6709529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BIONLP13CG Model Evaluation Report: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25B33D-288E-896B-FD3D-012BEF2B5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92" y="37676"/>
            <a:ext cx="1205251" cy="66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897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016D7-4FE8-9D30-47F1-962CCBAF0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5459" y="457200"/>
            <a:ext cx="2564892" cy="1463040"/>
          </a:xfrm>
        </p:spPr>
        <p:txBody>
          <a:bodyPr anchor="ctr">
            <a:normAutofit/>
          </a:bodyPr>
          <a:lstStyle/>
          <a:p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Results</a:t>
            </a:r>
            <a:b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NER</a:t>
            </a:r>
            <a:endParaRPr lang="en-US" sz="2400" dirty="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D22F0-63F4-D0E9-C488-845E4F4B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2516" y="181375"/>
            <a:ext cx="7191756" cy="1463040"/>
          </a:xfrm>
        </p:spPr>
        <p:txBody>
          <a:bodyPr anchor="ctr">
            <a:noAutofit/>
          </a:bodyPr>
          <a:lstStyle/>
          <a:p>
            <a:pPr marL="0" marR="0" indent="0">
              <a:lnSpc>
                <a:spcPct val="90000"/>
              </a:lnSpc>
              <a:spcAft>
                <a:spcPts val="800"/>
              </a:spcAft>
              <a:buNone/>
            </a:pPr>
            <a:endParaRPr lang="en-US" sz="1800" dirty="0">
              <a:solidFill>
                <a:schemeClr val="bg1"/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90000"/>
              </a:lnSpc>
              <a:spcAft>
                <a:spcPts val="800"/>
              </a:spcAft>
              <a:buNone/>
            </a:pPr>
            <a:endParaRPr lang="en-US" sz="1800" dirty="0">
              <a:solidFill>
                <a:schemeClr val="bg1"/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>
              <a:lnSpc>
                <a:spcPct val="90000"/>
              </a:lnSpc>
              <a:spcAft>
                <a:spcPts val="800"/>
              </a:spcAft>
              <a:buNone/>
            </a:pPr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 BIONLP model showed moderate performance in identifying CHEMICAL and DISEASE entities, with F1-scores of </a:t>
            </a:r>
            <a:r>
              <a:rPr lang="en-US" sz="1800" b="1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0.34</a:t>
            </a:r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b="1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0.36</a:t>
            </a:r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respectively. Despite a high overall accuracy of </a:t>
            </a:r>
            <a:r>
              <a:rPr lang="en-US" sz="1800" b="1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91.74%</a:t>
            </a:r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this was largely influenced by the dominant 'Other' class. The macro average F1-score of </a:t>
            </a:r>
            <a:r>
              <a:rPr lang="en-US" sz="1800" b="1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0.5510</a:t>
            </a:r>
            <a:r>
              <a:rPr lang="en-US" sz="1800" dirty="0">
                <a:solidFill>
                  <a:schemeClr val="bg1"/>
                </a:solidFill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reveals that BIONLP struggles with precision and recall when it comes to our target biomedical entities, especially compared to BC5CDR</a:t>
            </a:r>
            <a:endParaRPr lang="en-US" sz="1800" kern="100" dirty="0">
              <a:solidFill>
                <a:schemeClr val="bg1"/>
              </a:solidFill>
              <a:effectLst/>
              <a:highlight>
                <a:srgbClr val="000000"/>
              </a:highlight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sz="1800" dirty="0">
              <a:solidFill>
                <a:schemeClr val="bg1"/>
              </a:solidFill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F01E7F-F84E-8C99-D5B3-9326D8A5D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082" y="2500412"/>
            <a:ext cx="7567931" cy="37498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F22111-687F-461A-0C0A-1EF793A55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92" y="37676"/>
            <a:ext cx="1205251" cy="66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62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56EB3-8AB0-012F-5ED6-1DFAA0E70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80" y="681568"/>
            <a:ext cx="2255729" cy="1171722"/>
          </a:xfrm>
        </p:spPr>
        <p:txBody>
          <a:bodyPr anchor="ctr">
            <a:noAutofit/>
          </a:bodyPr>
          <a:lstStyle/>
          <a:p>
            <a:r>
              <a:rPr lang="en-US" sz="2400" b="1" dirty="0"/>
              <a:t>Performance Comparison of BC5CDR and BIONLP13CG Models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C0ECB5-59C3-B6B1-F1EC-236666FDD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53" y="2141317"/>
            <a:ext cx="7988310" cy="468706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A0B8D5F6-9439-A0F6-1AD0-50FD9255A1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10765" y="67495"/>
            <a:ext cx="6816155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BC5CDR model outperforms BIONLP13CG in both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DISEASE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and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CHEMICAL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entity recognition.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For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DISEASE entities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, BC5CDR achieves: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Precision: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0.88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Recall: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0.86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F1-score: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0.87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For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CHEMICAL entities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, BC5CDR also leads with: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F1-score: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0.82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500" dirty="0">
              <a:solidFill>
                <a:schemeClr val="bg1"/>
              </a:solidFill>
              <a:highlight>
                <a:srgbClr val="000000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500" dirty="0">
              <a:solidFill>
                <a:schemeClr val="bg1"/>
              </a:solidFill>
              <a:highlight>
                <a:srgbClr val="000000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compared to BIONLP13CG’s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0.79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BIONLP13CG shows slightly lower and more variable scores across all metrics.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Highlights the advantage of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domain-specific models (BC5CDR)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for clinical entity tagging.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944AA3-8867-CAD5-D68F-B3D87B61D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92" y="37676"/>
            <a:ext cx="757559" cy="41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6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28F64C6-FE22-4FC1-A763-DFCC51481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195918" y="4577975"/>
            <a:ext cx="5654511" cy="1899827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A graph of a number of patients&#10;&#10;AI-generated content may be incorrect.">
            <a:extLst>
              <a:ext uri="{FF2B5EF4-FFF2-40B4-BE49-F238E27FC236}">
                <a16:creationId xmlns:a16="http://schemas.microsoft.com/office/drawing/2014/main" id="{6BB05E1C-2D41-7684-64DA-11468467D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1724" r="4338" b="-4"/>
          <a:stretch/>
        </p:blipFill>
        <p:spPr>
          <a:xfrm>
            <a:off x="238227" y="321734"/>
            <a:ext cx="2848177" cy="2010551"/>
          </a:xfrm>
          <a:prstGeom prst="rect">
            <a:avLst/>
          </a:prstGeom>
        </p:spPr>
      </p:pic>
      <p:pic>
        <p:nvPicPr>
          <p:cNvPr id="6" name="Picture 5" descr="A graph of a number of red bars&#10;&#10;AI-generated content may be incorrect.">
            <a:extLst>
              <a:ext uri="{FF2B5EF4-FFF2-40B4-BE49-F238E27FC236}">
                <a16:creationId xmlns:a16="http://schemas.microsoft.com/office/drawing/2014/main" id="{A043EEE7-C908-7DED-F081-24A183F66F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196" r="2" b="2"/>
          <a:stretch/>
        </p:blipFill>
        <p:spPr>
          <a:xfrm>
            <a:off x="238225" y="2422097"/>
            <a:ext cx="2846070" cy="2013804"/>
          </a:xfrm>
          <a:prstGeom prst="rect">
            <a:avLst/>
          </a:prstGeom>
        </p:spPr>
      </p:pic>
      <p:pic>
        <p:nvPicPr>
          <p:cNvPr id="8" name="Picture 7" descr="A graph of a cancer patient&#10;&#10;AI-generated content may be incorrect.">
            <a:extLst>
              <a:ext uri="{FF2B5EF4-FFF2-40B4-BE49-F238E27FC236}">
                <a16:creationId xmlns:a16="http://schemas.microsoft.com/office/drawing/2014/main" id="{F3A5DDD6-9117-E3CF-3CBA-1209535BD53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6353" r="29531" b="1"/>
          <a:stretch/>
        </p:blipFill>
        <p:spPr>
          <a:xfrm>
            <a:off x="3151911" y="321732"/>
            <a:ext cx="2845104" cy="4111323"/>
          </a:xfrm>
          <a:prstGeom prst="rect">
            <a:avLst/>
          </a:prstGeom>
        </p:spPr>
      </p:pic>
      <p:pic>
        <p:nvPicPr>
          <p:cNvPr id="7" name="Picture 6" descr="A graph of a number of red bars&#10;&#10;AI-generated content may be incorrect.">
            <a:extLst>
              <a:ext uri="{FF2B5EF4-FFF2-40B4-BE49-F238E27FC236}">
                <a16:creationId xmlns:a16="http://schemas.microsoft.com/office/drawing/2014/main" id="{E05C57BE-9640-1F7A-1A65-DD1E5FF9401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8615" r="24793" b="2"/>
          <a:stretch/>
        </p:blipFill>
        <p:spPr>
          <a:xfrm>
            <a:off x="6064632" y="321733"/>
            <a:ext cx="2848488" cy="4111321"/>
          </a:xfrm>
          <a:prstGeom prst="rect">
            <a:avLst/>
          </a:prstGeom>
        </p:spPr>
      </p:pic>
      <p:pic>
        <p:nvPicPr>
          <p:cNvPr id="5" name="Picture 4" descr="A graph of a number of red bars&#10;&#10;AI-generated content may be incorrect.">
            <a:extLst>
              <a:ext uri="{FF2B5EF4-FFF2-40B4-BE49-F238E27FC236}">
                <a16:creationId xmlns:a16="http://schemas.microsoft.com/office/drawing/2014/main" id="{BA8B4F82-D048-5F22-2BA5-32308E2CBF0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857" r="4719" b="4"/>
          <a:stretch/>
        </p:blipFill>
        <p:spPr>
          <a:xfrm>
            <a:off x="238225" y="4525715"/>
            <a:ext cx="2846070" cy="2010551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C34627B-48E6-4F4D-B843-97717A86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39950" y="5694097"/>
            <a:ext cx="4114800" cy="0"/>
          </a:xfrm>
          <a:prstGeom prst="line">
            <a:avLst/>
          </a:prstGeom>
          <a:ln w="158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A90161E4-E34A-4429-B376-D1EBAC30C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151911" y="4549226"/>
            <a:ext cx="5943836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BERT-based IR system retrieved documents based on </a:t>
            </a:r>
            <a:r>
              <a:rPr kumimoji="0" lang="en-US" altLang="en-US" sz="1100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semantic similarity</a:t>
            </a:r>
            <a:r>
              <a:rPr kumimoji="0" lang="en-US" altLang="en-US" sz="11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to five user queries.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Treatment-related queries</a:t>
            </a:r>
            <a:r>
              <a:rPr kumimoji="0" lang="en-US" altLang="en-US" sz="11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(e.g., thyroid cancer treatment) showed </a:t>
            </a:r>
            <a:r>
              <a:rPr kumimoji="0" lang="en-US" altLang="en-US" sz="1100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higher similarity concentration</a:t>
            </a:r>
            <a:r>
              <a:rPr kumimoji="0" lang="en-US" altLang="en-US" sz="11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(around 0.42–0.44), indicating stronger matches.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Diagnosis and symptom-based queries</a:t>
            </a:r>
            <a:r>
              <a:rPr kumimoji="0" lang="en-US" altLang="en-US" sz="11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had </a:t>
            </a:r>
            <a:r>
              <a:rPr kumimoji="0" lang="en-US" altLang="en-US" sz="1100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wider and flatter distributions</a:t>
            </a:r>
            <a:r>
              <a:rPr kumimoji="0" lang="en-US" altLang="en-US" sz="11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suggesting more semantic noise and fewer high-quality matches.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Best performance was observed for: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“What are common treatments for thyroid cancer?”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“What therapies are available for thyroid cancer?”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IR performance dropped for early detection questions like: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“Symptoms of lung cancer in early stages”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19BEA1-5F46-0F8B-00CF-464F9B4E97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693" y="37677"/>
            <a:ext cx="518228" cy="28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21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D6140-D890-55EA-B343-276E6512E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04" y="1128047"/>
            <a:ext cx="1699337" cy="1463040"/>
          </a:xfrm>
        </p:spPr>
        <p:txBody>
          <a:bodyPr anchor="ctr">
            <a:noAutofit/>
          </a:bodyPr>
          <a:lstStyle/>
          <a:p>
            <a:r>
              <a:rPr lang="en-US" sz="2400" b="1" dirty="0"/>
              <a:t>Top 5 Retrieved Results for Each Clinical Query</a:t>
            </a:r>
          </a:p>
        </p:txBody>
      </p:sp>
      <p:sp>
        <p:nvSpPr>
          <p:cNvPr id="25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7D60E83-A700-69ED-624A-93784DCDCB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98248" y="708660"/>
            <a:ext cx="6643375" cy="17194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The system retrieved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top 5 semantically similar abstracts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for each clinical query using cosine similarity.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Queries related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treatments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(thyroid, lung, colon) produced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more consistent and overlapping top indices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(e.g., index 11, 34).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Query overlap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(e.g., index 11 and 34 appearing in all 5 queries) suggests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strong relevance of certain documents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across multiple cancer types.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Queries focused on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early diagnosis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or symptoms had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less distinct and more varied top results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, reflecting lower confidence in similarity scores.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These retrieval indices were later used 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evaluation of Precision, Recall, and F1-score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per query.</a:t>
            </a:r>
          </a:p>
        </p:txBody>
      </p:sp>
      <p:pic>
        <p:nvPicPr>
          <p:cNvPr id="4" name="Content Placeholder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2DCC62E4-07F8-6828-7874-CD872907A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02" y="3136739"/>
            <a:ext cx="7473050" cy="30991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44A12F1-4FF3-1E0E-9EF6-CE4DE17279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92" y="37676"/>
            <a:ext cx="1066319" cy="58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214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F906F0-ED82-BE31-C340-318E01A58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" y="942873"/>
            <a:ext cx="1988704" cy="1463040"/>
          </a:xfrm>
        </p:spPr>
        <p:txBody>
          <a:bodyPr anchor="ctr">
            <a:noAutofit/>
          </a:bodyPr>
          <a:lstStyle/>
          <a:p>
            <a:r>
              <a:rPr lang="en-US" sz="2400" b="1" dirty="0"/>
              <a:t>Evaluation of IR Performance Across Clinical Queries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with a bar and a bar chart&#10;&#10;AI-generated content may be incorrect.">
            <a:extLst>
              <a:ext uri="{FF2B5EF4-FFF2-40B4-BE49-F238E27FC236}">
                <a16:creationId xmlns:a16="http://schemas.microsoft.com/office/drawing/2014/main" id="{18414E65-048A-F42F-2B76-E831C5989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98" y="3102015"/>
            <a:ext cx="8515868" cy="339444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BF19EF6-73A1-7179-961A-78EE72E674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13995" y="369950"/>
            <a:ext cx="7130005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The model achieved </a:t>
            </a:r>
            <a:r>
              <a:rPr kumimoji="0" lang="en-US" altLang="en-US" sz="1500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perfect precision (1.0)</a:t>
            </a:r>
            <a:r>
              <a:rPr kumimoji="0" lang="en-US" altLang="en-US" sz="15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for two treatment-related queries: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“What are common treatments for thyroid cancer?”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“What therapies are available for thyroid cancer?”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However, </a:t>
            </a:r>
            <a:r>
              <a:rPr kumimoji="0" lang="en-US" altLang="en-US" sz="1500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recall and F1-scores remained low (0.02–0.03)</a:t>
            </a:r>
            <a:r>
              <a:rPr kumimoji="0" lang="en-US" altLang="en-US" sz="15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, indicating only </a:t>
            </a:r>
            <a:r>
              <a:rPr kumimoji="0" lang="en-US" altLang="en-US" sz="1500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one correct item retrieved</a:t>
            </a:r>
            <a:r>
              <a:rPr kumimoji="0" lang="en-US" altLang="en-US" sz="15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out of five.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For </a:t>
            </a:r>
            <a:r>
              <a:rPr kumimoji="0" lang="en-US" altLang="en-US" sz="1500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lung and colon cancer queries</a:t>
            </a:r>
            <a:r>
              <a:rPr kumimoji="0" lang="en-US" altLang="en-US" sz="15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, all retrieval scores were </a:t>
            </a:r>
            <a:r>
              <a:rPr kumimoji="0" lang="en-US" altLang="en-US" sz="1500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zero</a:t>
            </a:r>
            <a:r>
              <a:rPr kumimoji="0" lang="en-US" altLang="en-US" sz="15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, showing model limitations for less specific or early-diagnosis queries.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Highlights that </a:t>
            </a:r>
            <a:r>
              <a:rPr kumimoji="0" lang="en-US" altLang="en-US" sz="1500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semantic retrieval worked best for well-defined, treatment-oriented questions</a:t>
            </a:r>
            <a:r>
              <a:rPr kumimoji="0" lang="en-US" altLang="en-US" sz="15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Suggests potential for improvement using more domain-specific embeddings (e.g., </a:t>
            </a:r>
            <a:r>
              <a:rPr kumimoji="0" lang="en-US" altLang="en-US" sz="1500" b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BioBERT</a:t>
            </a:r>
            <a:r>
              <a:rPr kumimoji="0" lang="en-US" altLang="en-US" sz="15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or </a:t>
            </a:r>
            <a:r>
              <a:rPr kumimoji="0" lang="en-US" altLang="en-US" sz="1500" b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ClinicalBERT</a:t>
            </a:r>
            <a:r>
              <a:rPr kumimoji="0" lang="en-US" altLang="en-US" sz="1500" b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304826-385E-D83E-D166-52CC042A2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92" y="37676"/>
            <a:ext cx="1205251" cy="66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12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6477-4CEB-3DC4-9954-0A1118EFE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664" y="406473"/>
            <a:ext cx="1524964" cy="1600438"/>
          </a:xfrm>
        </p:spPr>
        <p:txBody>
          <a:bodyPr anchor="t">
            <a:noAutofit/>
          </a:bodyPr>
          <a:lstStyle/>
          <a:p>
            <a:r>
              <a:rPr lang="en-US" sz="2400" b="1" dirty="0" err="1"/>
              <a:t>DistilBERT</a:t>
            </a:r>
            <a:r>
              <a:rPr lang="en-US" sz="2400" b="1" dirty="0"/>
              <a:t> Training Progress Across Epochs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221BB3-7B5D-C899-7745-66D7AC323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FD2D571-38D7-DB0F-166C-14FEDA700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8AEF72-50CD-C201-F6BF-C595BBBE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B6979B7F-F9AC-A52B-A486-92BF848F4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63" y="2407433"/>
            <a:ext cx="6754590" cy="404409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F13BDB0-74A7-43DA-9ED0-E09A07C982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24628" y="189330"/>
            <a:ext cx="742700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DistilBERT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was trained over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8 epochs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on clinical text to classify cancer types (lung, colon, thyroid).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Model showed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rapid improvement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from epoch 1 (accuracy = 0.51) to epoch 2 (accuracy = 0.76).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Peak accuracy reached: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0.8450 at epoch 8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, with steadily decreasing training loss.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Validation loss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fluctuated slightly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after epoch 5, indicating potential minor overfitting.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Consistent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model preparation time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per epoch confirmed stable training behavior.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578E85-C5DC-46CD-E1C1-0AC11F92A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93" y="37676"/>
            <a:ext cx="780708" cy="42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89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C5155-30EE-127A-8370-4F406CEB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25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25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Abstract</a:t>
            </a:r>
            <a:b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6965BD-8FF3-FE48-80FE-E53932961A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1494" y="1592584"/>
            <a:ext cx="8669438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sed text categorization, NER, preprocessing, and semantic information retrieval to investigate a whole biomedical NLP pipeline.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 reduced noise and duplication, improving the quality of clinical texts.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terms of retrieving CHEMICAL and DISEASE entities, BC5CDR outperformed BIONLP13CG, achieving strong NER performance.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Relevant cancer descriptions were provided using BERT-based retrieval, particularly for queries centered on treatment.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accuracy of the fine-tuned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DistilBERT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was 81%, proving the effectiveness of transformer models in clinical classification tasks.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734369-8E76-5450-0F95-AA161B1E3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92" y="37676"/>
            <a:ext cx="1205251" cy="66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34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94A01-4CDE-271D-FD0C-F4145F173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39" y="587773"/>
            <a:ext cx="1845608" cy="974809"/>
          </a:xfrm>
        </p:spPr>
        <p:txBody>
          <a:bodyPr anchor="t">
            <a:noAutofit/>
          </a:bodyPr>
          <a:lstStyle/>
          <a:p>
            <a:r>
              <a:rPr lang="en-US" sz="2400" b="1" dirty="0" err="1"/>
              <a:t>DistilBERT</a:t>
            </a:r>
            <a:r>
              <a:rPr lang="en-US" sz="2400" b="1" dirty="0"/>
              <a:t> Model Performance Across Epochs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2221BB3-7B5D-C899-7745-66D7AC323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FD2D571-38D7-DB0F-166C-14FEDA700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8AEF72-50CD-C201-F6BF-C595BBBE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graph of a graph and a graph of a graph&#10;&#10;AI-generated content may be incorrect.">
            <a:extLst>
              <a:ext uri="{FF2B5EF4-FFF2-40B4-BE49-F238E27FC236}">
                <a16:creationId xmlns:a16="http://schemas.microsoft.com/office/drawing/2014/main" id="{9348111A-4713-722F-3450-673E8BF69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70" y="2835798"/>
            <a:ext cx="8682510" cy="365760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EF8358BA-2C03-BAF0-9628-9FCBDD24B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226" y="156140"/>
            <a:ext cx="7389881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Left Chart: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Training vs. Validation Loss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• Sharp decline in training loss from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epoch 1 to epoch 8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• Lowest validation loss achieved at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epoch 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(highlighted)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• Slight increase in validation loss afterward indicates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early overfitting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b="1" dirty="0">
              <a:solidFill>
                <a:schemeClr val="bg1"/>
              </a:solidFill>
              <a:highlight>
                <a:srgbClr val="000000"/>
              </a:highlight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highlight>
                <a:srgbClr val="000000"/>
              </a:highlight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Right Chart: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Validation Accuracy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• Accuracy peaked at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epoch 5 (≈0.795)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• Performance dipped post-epoch 5 before recovering slightly at epoch 8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• Confirms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epoch 5 as the optimal stopping point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for generalization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Suggests effective learning with good convergence, though earlier stopping may improve generalization.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A9BD47-14D5-8F53-4AB5-640CDABED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93" y="37676"/>
            <a:ext cx="1058500" cy="58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05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68FD-B4EE-BB50-6444-5FA2B6A1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97" y="637918"/>
            <a:ext cx="1934656" cy="1594189"/>
          </a:xfrm>
        </p:spPr>
        <p:txBody>
          <a:bodyPr anchor="t">
            <a:noAutofit/>
          </a:bodyPr>
          <a:lstStyle/>
          <a:p>
            <a:r>
              <a:rPr lang="en-US" sz="2400" b="1" dirty="0"/>
              <a:t>Classification Metrics for Cancer Type Prediction (</a:t>
            </a:r>
            <a:r>
              <a:rPr lang="en-US" sz="2400" b="1" dirty="0" err="1"/>
              <a:t>DistilBERT</a:t>
            </a:r>
            <a:r>
              <a:rPr lang="en-US" sz="2400" b="1" dirty="0"/>
              <a:t>)</a:t>
            </a:r>
          </a:p>
        </p:txBody>
      </p:sp>
      <p:pic>
        <p:nvPicPr>
          <p:cNvPr id="4" name="Content Placeholder 3" descr="A screenshot of a report&#10;&#10;AI-generated content may be incorrect.">
            <a:extLst>
              <a:ext uri="{FF2B5EF4-FFF2-40B4-BE49-F238E27FC236}">
                <a16:creationId xmlns:a16="http://schemas.microsoft.com/office/drawing/2014/main" id="{A7B05C89-8003-1BF7-A95A-8D2199D43A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69" r="7627" b="-3"/>
          <a:stretch/>
        </p:blipFill>
        <p:spPr>
          <a:xfrm>
            <a:off x="-1" y="2818262"/>
            <a:ext cx="9144001" cy="403973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2221BB3-7B5D-C899-7745-66D7AC323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FD2D571-38D7-DB0F-166C-14FEDA700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8AEF72-50CD-C201-F6BF-C595BBBE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ectangle 1">
            <a:extLst>
              <a:ext uri="{FF2B5EF4-FFF2-40B4-BE49-F238E27FC236}">
                <a16:creationId xmlns:a16="http://schemas.microsoft.com/office/drawing/2014/main" id="{6058D0A4-1E98-1C48-9970-D52340994F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27253" y="51762"/>
            <a:ext cx="712437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Overall model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accuracy: 81%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on the test set of 200 samples.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Lung Cancer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was classified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perfectly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with: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Precision = 1.00, Recall = 1.00, F1-score = 1.00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Performance was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moderate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for: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Thyroid Cancer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: F1 = 0.61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Colon Cancer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: F1 = 0.60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Macro average F1 = 0.74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, showing balanced performance across 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High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weighted average (F1 = 0.80)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reflects good handling of class imbalance.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AA2A61-A187-51F6-1449-4B87B9870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92" y="37676"/>
            <a:ext cx="1205251" cy="66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59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EE7A-4B56-97B6-6AE1-6CACEDFDE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10" y="461166"/>
            <a:ext cx="2091400" cy="1594189"/>
          </a:xfrm>
        </p:spPr>
        <p:txBody>
          <a:bodyPr anchor="t">
            <a:noAutofit/>
          </a:bodyPr>
          <a:lstStyle/>
          <a:p>
            <a:r>
              <a:rPr lang="fr-FR" sz="2400" b="1" dirty="0"/>
              <a:t>Confusion Matrix for </a:t>
            </a:r>
            <a:r>
              <a:rPr lang="fr-FR" sz="2400" b="1" dirty="0" err="1"/>
              <a:t>DistilBERT</a:t>
            </a:r>
            <a:r>
              <a:rPr lang="fr-FR" sz="2400" b="1" dirty="0"/>
              <a:t> Cancer Classification</a:t>
            </a:r>
            <a:endParaRPr lang="en-US" sz="2400" b="1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2221BB3-7B5D-C899-7745-66D7AC323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FD2D571-38D7-DB0F-166C-14FEDA7005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88AEF72-50CD-C201-F6BF-C595BBBED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graph of cancer&#10;&#10;AI-generated content may be incorrect.">
            <a:extLst>
              <a:ext uri="{FF2B5EF4-FFF2-40B4-BE49-F238E27FC236}">
                <a16:creationId xmlns:a16="http://schemas.microsoft.com/office/drawing/2014/main" id="{0BE67D7A-D1EC-3C9B-48CF-EEE23D002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35" y="2693030"/>
            <a:ext cx="6409964" cy="383509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7A41C0A9-FE04-6D4D-D165-39B06DFA3F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77336" y="104099"/>
            <a:ext cx="730161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Model achieved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perfect classification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of all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Lung Cancer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cases (101/101).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Thyroid and Colon Cancer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were frequently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misclassified as each other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19 Thyroid samples predicted as Colon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20 Colon samples predicted as Thyroid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Suggests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semantic overlap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in descriptions of Thyroid and Colon cancer.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Indicates strong performance on the majority class (Lung Cancer)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room for improvement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 in distinguishing similar 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Confirms insights from classification report: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high precision/recall for Lung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highlight>
                  <a:srgbClr val="000000"/>
                </a:highlight>
                <a:latin typeface="Arial" panose="020B0604020202020204" pitchFamily="34" charset="0"/>
              </a:rPr>
              <a:t>, moderate for Thyroid, and Colon.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E7D70A-9CAC-50CD-2462-E292B38C4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93" y="37676"/>
            <a:ext cx="919604" cy="50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06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EBFD7-2540-D69D-900C-08D950E8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Discussion</a:t>
            </a:r>
            <a:br>
              <a:rPr lang="en-US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D934B-FE07-B992-1983-41E0EA805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200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4.1 Preprocessing Benefits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200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Text preparation greatly decreased noise and increased data clarity. Duplicate filtering improved model training by removing redundancy, while lemmatization and </a:t>
            </a:r>
            <a:r>
              <a:rPr lang="en-US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stopword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elimination cleaned up the token space.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F516FE-DA03-6E96-337D-81BAFE2E1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92" y="37676"/>
            <a:ext cx="1205251" cy="66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281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8472F-D2E5-1241-CE99-C0304368A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8739"/>
          </a:xfrm>
        </p:spPr>
        <p:txBody>
          <a:bodyPr>
            <a:normAutofit fontScale="90000"/>
          </a:bodyPr>
          <a:lstStyle/>
          <a:p>
            <a:r>
              <a:rPr lang="en-US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Discussion</a:t>
            </a:r>
            <a:br>
              <a:rPr lang="en-US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ED4C65-506F-F786-6A0B-BF0CF5F73B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9919" y="529681"/>
            <a:ext cx="8466881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a full biomedical NLP pipeline with preprocessing, NER, semantic IR, and cancer classification using transformer-based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NER Results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BC5CDR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achieved F1-scores &gt; 0.96 for CHEMICAL and DISEASE entities.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Outperformed BIONLP13CG, confirming the importance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domain-specific models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clinical accuracy (Park et al., 2024; Navarro et al., 2023).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IR Findings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BERT-based retrieval was most effective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treatment-related queries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Poor performance on diagnosis-related queries suggests need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domain-tuned embeddings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(Ahmad et al., 2023; Das et al., 2020).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 Insights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DistilBERT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reached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81% accuracy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with perfect prediction for Lung Cancer.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Misclassifications between Thyroid and Colon Cancer likely due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terminology overlap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(Qasim et al., 2022; Diwakar &amp; Raj, 2024).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Trends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validation performance at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epoch 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final accuracy peaked at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84.5%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Confirms transformer model stability and generalization (Guo, 2024).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F38EE9-FD0C-F95A-E89A-123DB47BD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92" y="37676"/>
            <a:ext cx="1035351" cy="56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2106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89F2D-B1D4-9174-C29A-AE2E34D8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2359"/>
          </a:xfrm>
        </p:spPr>
        <p:txBody>
          <a:bodyPr>
            <a:normAutofit/>
          </a:bodyPr>
          <a:lstStyle/>
          <a:p>
            <a:r>
              <a:rPr lang="en-US" sz="4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Conclusion</a:t>
            </a:r>
            <a:endParaRPr lang="en-US" sz="4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DF9F83-BB27-89E4-A8F6-3DCA5B634A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185527"/>
            <a:ext cx="8374284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a complete biomedical NLP pipeline integrating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semantic information retrieval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transformer-based classification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BC5CDR outperformed BIONLP13CG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NER tasks, confirming the importance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domain-specific models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accurate clinical entity extraction.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Information retrieval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BERT worked best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treatment-related queries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diagnostic and symptom-based queries exposed limitations in semantic understanding.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Fine-tuned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DistilBERT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achieved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81% accuracy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perfect classification for Lung Cancer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strong generalization across test samples.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Minor misclassifications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between Thyroid and Colon cancers reflect vocabulary overlap; training trends supported early stopping to prevent overfitting.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 confirm the value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transformer-based NLP models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biomedical text analysis; future work should explore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BioBERT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multitask 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larger datasets for broader clinical applicability.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3A4BF2-F6A9-3E9F-350C-09ACF4584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92" y="37676"/>
            <a:ext cx="1205251" cy="66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59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BBDDB-F013-E525-F764-CAB229248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br>
              <a:rPr lang="en-US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F7DAD-8E9F-495E-4D88-22B41202D2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728" y="975167"/>
            <a:ext cx="8754975" cy="4708003"/>
          </a:xfrm>
        </p:spPr>
        <p:txBody>
          <a:bodyPr>
            <a:noAutofit/>
          </a:bodyPr>
          <a:lstStyle/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Ahmad, P. N., Liu, Y., Khan, K., Jiang, T., &amp; Burhan, U. (2023). Bir: Biomedical information retrieval system for cancer treatment in electronic health record using transformers. Sensors, 23(23), 9355.</a:t>
            </a: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Cohen, K. B., &amp;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Demner-Fushman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D. (2014). Biomedical natural language processing. J. Benjamins Publishing Company.</a:t>
            </a: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Das, D., Katyal, Y., Verma, J., Dubey, S., Singh, A., Agarwal, K., ... &amp; Ranjan, R. (2020, July). Information retrieval and extraction on covid-19 clinical articles using graph community detection and bio-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bert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embeddings. In Proceedings of the 1st Workshop on NLP for COVID-19 at ACL 2020.</a:t>
            </a: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Diwakar, &amp; Raj, D. (2024).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DistilBERT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-based Text Classification for Automated Diagnosis of Mental Health Conditions. In Microbial Data Intelligence and Computational Techniques for Sustainable Computing (pp. 93-106). Springer Nature Singapore.</a:t>
            </a: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Falgunipatel19. (2022). Medical text dataset -cancer doc classification. Kaggle. </a:t>
            </a:r>
            <a:r>
              <a:rPr lang="en-US" sz="1200" u="sng" kern="100" dirty="0">
                <a:solidFill>
                  <a:srgbClr val="467886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https://www.kaggle.com/datasets/falgunipatel19/biomedical-text-publication-classification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Guo, Z. (2024). Automated Text Mining of Experimental Methodologies from Biomedical Literature.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arXiv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preprint arXiv:2404.13779.</a:t>
            </a: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Qasim, R.,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Bangyal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W. H.,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Alqarni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M. A., &amp; Ali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Almazroi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A. (2022). A fine</a:t>
            </a:r>
            <a:r>
              <a:rPr lang="en-US" sz="1200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‐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tuned BERT</a:t>
            </a:r>
            <a:r>
              <a:rPr lang="en-US" sz="1200" kern="100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‐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based transfer learning approach for text classification.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 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Journal of healthcare engineering, 2022(1), 3498123.</a:t>
            </a: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Navarro, D. F., Ijaz, K.,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Rezazadegan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D., Rahimi-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Ardabili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H.,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Dras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M.,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Coiera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E., &amp;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Berkovsky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S. (2023). Clinical named entity recognition and relation extraction using natural language processing of medical free text: A systematic review. International Journal of Medical Informatics, 177, 105122.</a:t>
            </a: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Park, Y., Son, G., &amp; Rho, M. (2024). Biomedical flat and nested named entity recognition: Methods, challenges, and advances. Applied Sciences-Basel, 14(20), 1-23.</a:t>
            </a: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Shortliffe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E. H., Cimino, J. J., &amp; Chiang, M. F. (2021). Biomedical informatics: computer applications in health care and biomedicine. Springer.</a:t>
            </a:r>
          </a:p>
          <a:p>
            <a:pPr marL="0" marR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A8311C-4C5E-7D03-5FEC-AD19C16BC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92" y="37676"/>
            <a:ext cx="1205251" cy="66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11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A4C64B6-5767-23EA-7BAB-E4F52D412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4805"/>
            <a:ext cx="78867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500" kern="1200"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BFDA6C29-DE67-A275-F0E0-7D283D32E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5703" y="1845426"/>
            <a:ext cx="4450303" cy="44503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34D7F1-EFAF-BD6F-A5D4-A2DE805D0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692" y="37676"/>
            <a:ext cx="1205251" cy="66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4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292" y="-203505"/>
            <a:ext cx="8229600" cy="1143000"/>
          </a:xfrm>
        </p:spPr>
        <p:txBody>
          <a:bodyPr/>
          <a:lstStyle/>
          <a:p>
            <a:r>
              <a:rPr dirty="0"/>
              <a:t>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045BD0-637E-3B6F-EC00-DF59C4B2B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92" y="37676"/>
            <a:ext cx="1205251" cy="660638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6A11CF9F-F202-9F61-3A61-2473A80C37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3692" y="770026"/>
            <a:ext cx="8686800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swift expansion of unstructured biomedical literature presents difficulties for clinical decision-making and information extraction.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necessity for automated solutions is highlighted by the time-consuming and error-prone nature of manual curation.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aid in research and diagnosis, structured data can be extracted from clinical writing using natural language processing (NLP) (Cohen &amp;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Demner-Fushman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2014).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uses a full NLP pipeline to analyze abstracts about cancer, which includes: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 of text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Entity Recognition by Name (NER)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Retrieval of semantic information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 of cancer types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DistilBERT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Boost the quality of the text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 biological entities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Obtain semantically relevant content.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refined models to accurately classify different forms of cancer.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F932-CEDB-7FD5-520F-E424B3DF4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Research aims </a:t>
            </a:r>
            <a:br>
              <a:rPr lang="en-US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EF3D70-9EBE-5F93-B5B2-FD62AB7775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1" y="1462525"/>
            <a:ext cx="82296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use common NLP preprocessing methods, such as lemmatization,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stopword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removal, and duplicate deletion, to enhance the caliber and processing effectiveness of clinical abstracts about cancer.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use pre-trained NER models to extract biomedical items (such as illnesses or drugs) from clinical literature and assess how well they perform.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evaluate how well two biomedical NER models, BC5CDR and BIONLP13CG, extract entity types related to chemicals and diseases from unstructured text.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put in place a system for retrieving information based on clinical queries that uses BERT-based embeddings to obtain semantically relevant cancer descriptions.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assess the effectiveness of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DistilBERT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for lung, colon, and thyroid cancer classification based on clinical descriptions.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699BA9-EF83-8C30-6BDF-3AEBB8889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92" y="37676"/>
            <a:ext cx="1205251" cy="66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7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97E6-924F-E1DC-C90D-242E39073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Research Questions</a:t>
            </a:r>
            <a:br>
              <a:rPr lang="en-US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8C7EA-3C8A-87A5-22C8-270A8885F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Can the usability and structure of clinical cancer descriptions be improved through standard NLP preprocessing techniques?</a:t>
            </a:r>
          </a:p>
          <a:p>
            <a:pPr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Which biomedical NER model, BC5CDR or BIONLP13CG, is more effective at extracting CHEMICAL and DISEASE entities from cancer-related abstracts?</a:t>
            </a:r>
          </a:p>
          <a:p>
            <a:pPr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How accurately can semantically relevant cancer descriptions be retrieved from clinical text using BERT-based embeddings?</a:t>
            </a:r>
          </a:p>
          <a:p>
            <a:pPr>
              <a:buFont typeface="+mj-lt"/>
              <a:buAutoNum type="arabicPeriod"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Can a fine-tuned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DistilBERT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model effectively classify clinical text into specific cancer types, and what are its strengths and limitations?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EB874D-585C-77AB-581C-293876A81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92" y="37676"/>
            <a:ext cx="1205251" cy="66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94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FC5A-3DE2-4146-EB2D-8D10A6B1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Methodology</a:t>
            </a:r>
            <a:br>
              <a:rPr lang="en-US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CD095-7EA8-1824-B1A2-40E61DCF8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 marL="0" marR="0" indent="0">
              <a:lnSpc>
                <a:spcPct val="200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2.1 Dataset Description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20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purpose of this collection was to make it easier to categorize biomedical writings and analyze medical literature. By automatically categorizing cancer data, it aids in clinical decision-making, diagnostics, and medical research. </a:t>
            </a:r>
            <a:b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used Kaggle's "Biomedical Text Publication Classification" dataset (Falgunipatel19, 2022),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24FFE7-0F21-5605-F04C-EDDC4B520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92" y="37676"/>
            <a:ext cx="1205251" cy="66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87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Methodology: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>
                <a:latin typeface="Aptos" panose="020B0004020202020204" pitchFamily="34" charset="0"/>
              </a:rPr>
              <a:t> Dataset: Biomedical Text Publication Classification (Kaggle)</a:t>
            </a:r>
            <a:r>
              <a:rPr lang="en-US" sz="1800" dirty="0">
                <a:latin typeface="Aptos" panose="020B0004020202020204" pitchFamily="34" charset="0"/>
              </a:rPr>
              <a:t> (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Falgunipatel19. (2022))</a:t>
            </a:r>
            <a:endParaRPr sz="1800" dirty="0">
              <a:latin typeface="Aptos" panose="020B0004020202020204" pitchFamily="34" charset="0"/>
            </a:endParaRPr>
          </a:p>
          <a:p>
            <a:r>
              <a:rPr sz="1800" dirty="0">
                <a:latin typeface="Aptos" panose="020B0004020202020204" pitchFamily="34" charset="0"/>
              </a:rPr>
              <a:t> Total Records: 7,569</a:t>
            </a:r>
          </a:p>
          <a:p>
            <a:pPr marL="0" indent="0">
              <a:buNone/>
            </a:pPr>
            <a:r>
              <a:rPr sz="1800" dirty="0">
                <a:latin typeface="Aptos" panose="020B0004020202020204" pitchFamily="34" charset="0"/>
              </a:rPr>
              <a:t> </a:t>
            </a:r>
            <a:r>
              <a:rPr lang="en-US" sz="1800" dirty="0">
                <a:latin typeface="Aptos" panose="020B0004020202020204" pitchFamily="34" charset="0"/>
              </a:rPr>
              <a:t>     </a:t>
            </a:r>
            <a:r>
              <a:rPr sz="1800" dirty="0">
                <a:latin typeface="Aptos" panose="020B0004020202020204" pitchFamily="34" charset="0"/>
              </a:rPr>
              <a:t>  Colon Cancer: 2,579</a:t>
            </a:r>
          </a:p>
          <a:p>
            <a:pPr marL="0" indent="0">
              <a:buNone/>
            </a:pPr>
            <a:r>
              <a:rPr sz="1800" dirty="0">
                <a:latin typeface="Aptos" panose="020B0004020202020204" pitchFamily="34" charset="0"/>
              </a:rPr>
              <a:t>  </a:t>
            </a:r>
            <a:r>
              <a:rPr lang="en-US" sz="1800" dirty="0">
                <a:latin typeface="Aptos" panose="020B0004020202020204" pitchFamily="34" charset="0"/>
              </a:rPr>
              <a:t>     </a:t>
            </a:r>
            <a:r>
              <a:rPr sz="1800" dirty="0">
                <a:latin typeface="Aptos" panose="020B0004020202020204" pitchFamily="34" charset="0"/>
              </a:rPr>
              <a:t>Thyroid Cancer: 2,810</a:t>
            </a:r>
          </a:p>
          <a:p>
            <a:pPr marL="0" indent="0">
              <a:buNone/>
            </a:pPr>
            <a:r>
              <a:rPr sz="1800" dirty="0">
                <a:latin typeface="Aptos" panose="020B0004020202020204" pitchFamily="34" charset="0"/>
              </a:rPr>
              <a:t>  </a:t>
            </a:r>
            <a:r>
              <a:rPr lang="en-US" sz="1800" dirty="0">
                <a:latin typeface="Aptos" panose="020B0004020202020204" pitchFamily="34" charset="0"/>
              </a:rPr>
              <a:t>    </a:t>
            </a:r>
            <a:r>
              <a:rPr sz="1800" dirty="0">
                <a:latin typeface="Aptos" panose="020B0004020202020204" pitchFamily="34" charset="0"/>
              </a:rPr>
              <a:t> Lung Cancer: 2,180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Aptos" panose="020B0004020202020204" pitchFamily="34" charset="0"/>
              </a:rPr>
              <a:t>   </a:t>
            </a:r>
            <a:r>
              <a:rPr sz="1800" dirty="0">
                <a:latin typeface="Aptos" panose="020B0004020202020204" pitchFamily="34" charset="0"/>
              </a:rPr>
              <a:t> Variables:</a:t>
            </a:r>
          </a:p>
          <a:p>
            <a:pPr marL="0" indent="0">
              <a:buNone/>
            </a:pPr>
            <a:r>
              <a:rPr sz="1800" dirty="0">
                <a:latin typeface="Aptos" panose="020B0004020202020204" pitchFamily="34" charset="0"/>
              </a:rPr>
              <a:t>  </a:t>
            </a:r>
            <a:r>
              <a:rPr lang="en-US" sz="1800" dirty="0">
                <a:latin typeface="Aptos" panose="020B0004020202020204" pitchFamily="34" charset="0"/>
              </a:rPr>
              <a:t>    </a:t>
            </a:r>
            <a:r>
              <a:rPr sz="1800" dirty="0">
                <a:latin typeface="Aptos" panose="020B0004020202020204" pitchFamily="34" charset="0"/>
              </a:rPr>
              <a:t>Cancer Type (Categorical)</a:t>
            </a:r>
          </a:p>
          <a:p>
            <a:pPr marL="0" indent="0">
              <a:buNone/>
            </a:pPr>
            <a:r>
              <a:rPr sz="1800" dirty="0">
                <a:latin typeface="Aptos" panose="020B0004020202020204" pitchFamily="34" charset="0"/>
              </a:rPr>
              <a:t>  </a:t>
            </a:r>
            <a:r>
              <a:rPr lang="en-US" sz="1800" dirty="0">
                <a:latin typeface="Aptos" panose="020B0004020202020204" pitchFamily="34" charset="0"/>
              </a:rPr>
              <a:t>   </a:t>
            </a:r>
            <a:r>
              <a:rPr sz="1800" dirty="0">
                <a:latin typeface="Aptos" panose="020B0004020202020204" pitchFamily="34" charset="0"/>
              </a:rPr>
              <a:t> Clinical Descriptions (Unstructured Medical Text)</a:t>
            </a:r>
          </a:p>
          <a:p>
            <a:endParaRPr sz="1800" dirty="0">
              <a:latin typeface="Aptos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D1F891-04C2-18FF-8035-92693C6AA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5251" cy="6606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1517A-7E9F-FF86-859B-282747609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E2F9C5-78CE-69B8-18B5-BC58BD7C0F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24026"/>
            <a:ext cx="8003894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Lowercasing,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stopword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removal, lemmatization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Duplicate removal to enhance efficiency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Named Entity Recognition (NER)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Models: BC5CDR and BIONLP13CG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SciSpacy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Extracted CHEMICAL and DISEASE entities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Evaluation using precision, recall, F1-score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Information Retrieval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Sentence-BERT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-base-uncased) used for semantic search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Cosine similarity to rank documents by relevance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Evaluated with top-5 Precision, Recall, and F1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Classification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Fine-tuned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DistilBERT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classify text into cancer types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Evaluated using accuracy, classification report, and confusion matrix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• Best performance at Epoch 5, final accuracy: 81%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17524F-72F1-1D76-BB75-8AD0D45D7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92" y="37676"/>
            <a:ext cx="1205251" cy="66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14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88FE4-E841-8845-4956-D8CF847D8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15468" cy="720786"/>
          </a:xfrm>
        </p:spPr>
        <p:txBody>
          <a:bodyPr>
            <a:normAutofit fontScale="90000"/>
          </a:bodyPr>
          <a:lstStyle/>
          <a:p>
            <a:r>
              <a:rPr lang="en-US" sz="4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Key Results Summary</a:t>
            </a:r>
            <a:br>
              <a:rPr lang="en-US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9F41D839-3DE3-9DFB-24A6-BC75A06B2F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042032"/>
              </p:ext>
            </p:extLst>
          </p:nvPr>
        </p:nvGraphicFramePr>
        <p:xfrm>
          <a:off x="82296" y="717631"/>
          <a:ext cx="8979407" cy="60580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A40FA7F-98D8-A998-7B64-2BB6AAE3655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3692" y="37676"/>
            <a:ext cx="1205251" cy="66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53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2605</Words>
  <Application>Microsoft Office PowerPoint</Application>
  <PresentationFormat>On-screen Show (4:3)</PresentationFormat>
  <Paragraphs>185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Arial</vt:lpstr>
      <vt:lpstr>Calibri</vt:lpstr>
      <vt:lpstr>Cambria Math</vt:lpstr>
      <vt:lpstr>var(--jp-code-font-family)</vt:lpstr>
      <vt:lpstr>Office Theme</vt:lpstr>
      <vt:lpstr>Automated Biomedical Text Processing using NLP</vt:lpstr>
      <vt:lpstr> Abstract </vt:lpstr>
      <vt:lpstr>Introduction</vt:lpstr>
      <vt:lpstr> Research aims  </vt:lpstr>
      <vt:lpstr>Research Questions </vt:lpstr>
      <vt:lpstr>Methodology </vt:lpstr>
      <vt:lpstr>Methodology: Dataset</vt:lpstr>
      <vt:lpstr>Methodology</vt:lpstr>
      <vt:lpstr>Key Results Summary </vt:lpstr>
      <vt:lpstr>BC5CDR Model</vt:lpstr>
      <vt:lpstr>BIONLP13CG  Model</vt:lpstr>
      <vt:lpstr>Results NER</vt:lpstr>
      <vt:lpstr>BIONLP13CG Model Evaluation Report: </vt:lpstr>
      <vt:lpstr>Results NER</vt:lpstr>
      <vt:lpstr>Performance Comparison of BC5CDR and BIONLP13CG Models</vt:lpstr>
      <vt:lpstr>BERT-based IR system retrieved documents based on semantic similarity to five user queries. Treatment-related queries (e.g., thyroid cancer treatment) showed higher similarity concentration (around 0.42–0.44), indicating stronger matches. Diagnosis and symptom-based queries had wider and flatter distributions, suggesting more semantic noise and fewer high-quality matches. Best performance was observed for: “What are common treatments for thyroid cancer?” “What therapies are available for thyroid cancer?” IR performance dropped for early detection questions like: “Symptoms of lung cancer in early stages” </vt:lpstr>
      <vt:lpstr>Top 5 Retrieved Results for Each Clinical Query</vt:lpstr>
      <vt:lpstr>Evaluation of IR Performance Across Clinical Queries</vt:lpstr>
      <vt:lpstr>DistilBERT Training Progress Across Epochs</vt:lpstr>
      <vt:lpstr>DistilBERT Model Performance Across Epochs</vt:lpstr>
      <vt:lpstr>Classification Metrics for Cancer Type Prediction (DistilBERT)</vt:lpstr>
      <vt:lpstr>Confusion Matrix for DistilBERT Cancer Classification</vt:lpstr>
      <vt:lpstr>Discussion </vt:lpstr>
      <vt:lpstr>Discussion </vt:lpstr>
      <vt:lpstr>Conclusion</vt:lpstr>
      <vt:lpstr>References 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Payal Vaidya</dc:creator>
  <cp:keywords/>
  <dc:description>generated using python-pptx</dc:description>
  <cp:lastModifiedBy>Payal Vaidya</cp:lastModifiedBy>
  <cp:revision>2</cp:revision>
  <dcterms:created xsi:type="dcterms:W3CDTF">2013-01-27T09:14:16Z</dcterms:created>
  <dcterms:modified xsi:type="dcterms:W3CDTF">2025-08-12T13:26:46Z</dcterms:modified>
  <cp:category/>
</cp:coreProperties>
</file>