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17" r:id="rId5"/>
    <p:sldId id="307" r:id="rId6"/>
    <p:sldId id="309" r:id="rId7"/>
    <p:sldId id="263" r:id="rId8"/>
    <p:sldId id="310" r:id="rId9"/>
    <p:sldId id="311" r:id="rId10"/>
    <p:sldId id="316" r:id="rId11"/>
    <p:sldId id="314" r:id="rId12"/>
    <p:sldId id="315" r:id="rId13"/>
    <p:sldId id="304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9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832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197" y="57054"/>
            <a:ext cx="10043854" cy="6800946"/>
          </a:xfrm>
        </p:spPr>
        <p:txBody>
          <a:bodyPr anchor="ctr"/>
          <a:lstStyle/>
          <a:p>
            <a:r>
              <a:rPr lang="en-US" sz="3200" b="1" dirty="0">
                <a:latin typeface="Goudy Old Style" panose="02020502050305020303" pitchFamily="18" charset="0"/>
              </a:rPr>
              <a:t>PRESENTATION ON BANK ANALYTICS                                            (LOAN DATA)</a:t>
            </a:r>
            <a:br>
              <a:rPr lang="en-US" sz="3200" b="1" dirty="0">
                <a:latin typeface="Goudy Old Style" panose="02020502050305020303" pitchFamily="18" charset="0"/>
              </a:rPr>
            </a:br>
            <a:br>
              <a:rPr lang="en-US" sz="3200" b="1" dirty="0">
                <a:latin typeface="Bauhaus 93" panose="04030905020B02020C02" pitchFamily="82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GROUP 5</a:t>
            </a:r>
            <a:br>
              <a:rPr lang="en-US" sz="3600" b="1" dirty="0">
                <a:latin typeface="Bradley Hand ITC" panose="03070402050302030203" pitchFamily="66" charset="0"/>
              </a:rPr>
            </a:br>
            <a:br>
              <a:rPr lang="en-US" sz="3600" b="1" dirty="0">
                <a:latin typeface="Bradley Hand ITC" panose="03070402050302030203" pitchFamily="66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By: </a:t>
            </a:r>
            <a:br>
              <a:rPr lang="en-US" sz="3600" b="1" dirty="0">
                <a:latin typeface="Bradley Hand ITC" panose="03070402050302030203" pitchFamily="66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Payal Yeole</a:t>
            </a:r>
            <a:br>
              <a:rPr lang="en-US" sz="3600" b="1" dirty="0">
                <a:latin typeface="Bradley Hand ITC" panose="03070402050302030203" pitchFamily="66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Pratiksha Jadhav</a:t>
            </a:r>
            <a:br>
              <a:rPr lang="en-US" sz="3600" b="1" dirty="0">
                <a:latin typeface="Bradley Hand ITC" panose="03070402050302030203" pitchFamily="66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Abdelrahman Khalid</a:t>
            </a:r>
            <a:br>
              <a:rPr lang="en-US" sz="3600" b="1" dirty="0">
                <a:latin typeface="Bradley Hand ITC" panose="03070402050302030203" pitchFamily="66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Shabnam</a:t>
            </a:r>
            <a:br>
              <a:rPr lang="en-US" sz="3600" b="1" dirty="0">
                <a:latin typeface="Bradley Hand ITC" panose="03070402050302030203" pitchFamily="66" charset="0"/>
              </a:rPr>
            </a:br>
            <a:r>
              <a:rPr lang="en-US" sz="3600" b="1" dirty="0">
                <a:latin typeface="Bradley Hand ITC" panose="03070402050302030203" pitchFamily="66" charset="0"/>
              </a:rPr>
              <a:t>Prashanth</a:t>
            </a:r>
          </a:p>
        </p:txBody>
      </p:sp>
      <p:pic>
        <p:nvPicPr>
          <p:cNvPr id="2" name="Picture 1" descr="Image result for tableau">
            <a:extLst>
              <a:ext uri="{FF2B5EF4-FFF2-40B4-BE49-F238E27FC236}">
                <a16:creationId xmlns:a16="http://schemas.microsoft.com/office/drawing/2014/main" id="{D7C36D01-1968-48CA-C677-96BF15B5A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970206"/>
            <a:ext cx="2437806" cy="15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CB8142-8C3D-FD33-DA8B-C022222F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8" y="2930447"/>
            <a:ext cx="1940833" cy="1666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B6F54-8B8F-413B-4EA0-32168EFB9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2" y="1599160"/>
            <a:ext cx="2472515" cy="1495371"/>
          </a:xfrm>
          <a:prstGeom prst="rect">
            <a:avLst/>
          </a:prstGeom>
        </p:spPr>
      </p:pic>
      <p:pic>
        <p:nvPicPr>
          <p:cNvPr id="6" name="Picture 2" descr="Microsoft Excel logo transparent PNG 22101030 PNG">
            <a:extLst>
              <a:ext uri="{FF2B5EF4-FFF2-40B4-BE49-F238E27FC236}">
                <a16:creationId xmlns:a16="http://schemas.microsoft.com/office/drawing/2014/main" id="{DEE46FA2-24A9-AC16-7528-653C36A0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91" y="-47394"/>
            <a:ext cx="2472515" cy="23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7" y="-157163"/>
            <a:ext cx="10601325" cy="1214438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Q8) PRODUCT GROUP WISE LOAN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C6C58-500B-B52B-130A-9C703D78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62" y="1295176"/>
            <a:ext cx="7543799" cy="3333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F227A7-C968-87D2-2F61-09BC1E55A996}"/>
              </a:ext>
            </a:extLst>
          </p:cNvPr>
          <p:cNvSpPr txBox="1"/>
          <p:nvPr/>
        </p:nvSpPr>
        <p:spPr>
          <a:xfrm>
            <a:off x="1585913" y="5376624"/>
            <a:ext cx="95297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Baskerville Old Face" panose="02020602080505020303" pitchFamily="18" charset="0"/>
              </a:rPr>
              <a:t> </a:t>
            </a:r>
            <a:r>
              <a:rPr lang="en-US" altLang="en-US" sz="3200" b="1" dirty="0">
                <a:latin typeface="Baskerville Old Face" panose="02020602080505020303" pitchFamily="18" charset="0"/>
              </a:rPr>
              <a:t>Categorizes loans by product types (e.g., personal, auto).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46C9-F6E0-DF17-FB58-04C91E7D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1" y="0"/>
            <a:ext cx="10360152" cy="800100"/>
          </a:xfrm>
        </p:spPr>
        <p:txBody>
          <a:bodyPr/>
          <a:lstStyle/>
          <a:p>
            <a:r>
              <a:rPr lang="en-US" sz="3600" b="1" dirty="0">
                <a:latin typeface="Baskerville Old Face" panose="02020602080505020303" pitchFamily="18" charset="0"/>
              </a:rPr>
              <a:t>Q9) DISBURSMENT TREND 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F351E-A40B-23A0-0F0B-3767CDD7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67" y="1047223"/>
            <a:ext cx="8878539" cy="377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598CD-4D69-78FD-8C84-CD2759131B8D}"/>
              </a:ext>
            </a:extLst>
          </p:cNvPr>
          <p:cNvSpPr txBox="1"/>
          <p:nvPr/>
        </p:nvSpPr>
        <p:spPr>
          <a:xfrm>
            <a:off x="2413968" y="5317366"/>
            <a:ext cx="8121301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Baskerville Old Face" panose="02020602080505020303" pitchFamily="18" charset="0"/>
              </a:rPr>
              <a:t>Tracks changes in loan disbursements over time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0439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4A8F-B77E-38A9-731B-A72164EB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60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Q10) GRADE-WISE LOAN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818A3-CDEB-F823-02BD-707BE85E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694" y="1330452"/>
            <a:ext cx="7186612" cy="24757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948F3-40D4-E911-1737-97050E2812A2}"/>
              </a:ext>
            </a:extLst>
          </p:cNvPr>
          <p:cNvSpPr txBox="1"/>
          <p:nvPr/>
        </p:nvSpPr>
        <p:spPr>
          <a:xfrm>
            <a:off x="2193926" y="4982361"/>
            <a:ext cx="9159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Assesses portfolio risk by borrower credit grades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970A-370B-8E4B-42B3-236B4277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73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Q11) DEFAULT-LOAN COUNT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C1AD2-44F5-1D3F-DFBF-832ECCCD2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62" y="1541919"/>
            <a:ext cx="7858124" cy="2905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DE865-0891-128F-D082-9D53E719A331}"/>
              </a:ext>
            </a:extLst>
          </p:cNvPr>
          <p:cNvSpPr txBox="1"/>
          <p:nvPr/>
        </p:nvSpPr>
        <p:spPr>
          <a:xfrm>
            <a:off x="4133851" y="5316081"/>
            <a:ext cx="88725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Counts loans in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43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BC0B-9EC9-CDE7-831F-1DE81095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3" y="29671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Q12) DELINQUENT CLIENT COUNT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5" name="Table Placeholder 4">
            <a:extLst>
              <a:ext uri="{FF2B5EF4-FFF2-40B4-BE49-F238E27FC236}">
                <a16:creationId xmlns:a16="http://schemas.microsoft.com/office/drawing/2014/main" id="{03E5FD24-4461-A612-ECEF-880BD47FBF8D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/>
          <a:stretch>
            <a:fillRect/>
          </a:stretch>
        </p:blipFill>
        <p:spPr>
          <a:xfrm>
            <a:off x="2547442" y="1634919"/>
            <a:ext cx="7097115" cy="2953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BFE8A-2836-B914-DCB9-5360FBB32682}"/>
              </a:ext>
            </a:extLst>
          </p:cNvPr>
          <p:cNvSpPr txBox="1"/>
          <p:nvPr/>
        </p:nvSpPr>
        <p:spPr>
          <a:xfrm>
            <a:off x="2897695" y="5223081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latin typeface="Baskerville Old Face" panose="02020602080505020303" pitchFamily="18" charset="0"/>
              </a:rPr>
              <a:t> </a:t>
            </a:r>
            <a:r>
              <a:rPr lang="en-US" altLang="en-US" sz="3200" b="1" dirty="0">
                <a:latin typeface="Baskerville Old Face" panose="02020602080505020303" pitchFamily="18" charset="0"/>
              </a:rPr>
              <a:t>Tracks borrowers with missed payments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169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68C4-C84F-A556-36E8-102DE50C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Q13) DELINQUENT LOAN RATE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8161E-7341-7591-6A32-832DEEF6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1" y="1444753"/>
            <a:ext cx="10717121" cy="3205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45018-3689-C127-7BE2-B16C046F863E}"/>
              </a:ext>
            </a:extLst>
          </p:cNvPr>
          <p:cNvSpPr txBox="1"/>
          <p:nvPr/>
        </p:nvSpPr>
        <p:spPr>
          <a:xfrm>
            <a:off x="2376488" y="5180457"/>
            <a:ext cx="9815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 Percentage of loans overdue in the portfolio.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34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66A2-BB52-1C3D-A327-34B136E0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Q14) DEFAULT LOAN RATE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CBDE1-8F00-6CDF-AB92-9A3B7D57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1" y="1801154"/>
            <a:ext cx="3929222" cy="13992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990E8A-0344-8B44-E4A2-E281C0060CBC}"/>
              </a:ext>
            </a:extLst>
          </p:cNvPr>
          <p:cNvSpPr txBox="1"/>
          <p:nvPr/>
        </p:nvSpPr>
        <p:spPr>
          <a:xfrm>
            <a:off x="2111883" y="4572000"/>
            <a:ext cx="95726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Proportion of defaulted loans to the total portfolio.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68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14EB-1107-6623-5148-015AC411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73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Q15) LOAN STATUS-WISE LOAN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6B95F-C117-C9C6-CE66-6BCC0741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561889"/>
            <a:ext cx="6872288" cy="3295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5673C-A072-7272-EA8C-B05CA682A1BF}"/>
              </a:ext>
            </a:extLst>
          </p:cNvPr>
          <p:cNvSpPr txBox="1"/>
          <p:nvPr/>
        </p:nvSpPr>
        <p:spPr>
          <a:xfrm>
            <a:off x="1943100" y="5505239"/>
            <a:ext cx="96456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Breaks down loans by status (active, delinquent, closed).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3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4736-769D-9693-A4A3-D417E78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0"/>
            <a:ext cx="10360152" cy="914400"/>
          </a:xfrm>
        </p:spPr>
        <p:txBody>
          <a:bodyPr/>
          <a:lstStyle/>
          <a:p>
            <a:pPr algn="ctr"/>
            <a:r>
              <a:rPr lang="en-US" b="1" dirty="0">
                <a:latin typeface="Baskerville Old Face" panose="02020602080505020303" pitchFamily="18" charset="0"/>
              </a:rPr>
              <a:t>Q16) AGE GROUP-WISE LOAN</a:t>
            </a:r>
            <a:endParaRPr lang="en-IN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D68F5-2688-778B-568A-70C47D40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9244"/>
            <a:ext cx="7772400" cy="2562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61E48-6BA0-9FEE-C0AC-CD60B20842BC}"/>
              </a:ext>
            </a:extLst>
          </p:cNvPr>
          <p:cNvSpPr txBox="1"/>
          <p:nvPr/>
        </p:nvSpPr>
        <p:spPr>
          <a:xfrm>
            <a:off x="2621851" y="4926404"/>
            <a:ext cx="9393365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Baskerville Old Face" panose="02020602080505020303" pitchFamily="18" charset="0"/>
              </a:rPr>
              <a:t>Categorizes loans by borrowers’ age groups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14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9EBB-7D63-1A35-8DE2-58369B1E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Q17) LOAN MATURITY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8FC67-9A01-CC19-2CC2-92331BBF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681082"/>
            <a:ext cx="6086475" cy="1747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875DCA-A01A-1627-0985-5BC7E2BF8DDE}"/>
              </a:ext>
            </a:extLst>
          </p:cNvPr>
          <p:cNvSpPr txBox="1"/>
          <p:nvPr/>
        </p:nvSpPr>
        <p:spPr>
          <a:xfrm>
            <a:off x="2871787" y="4602837"/>
            <a:ext cx="80724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Tracks the timeline until full repayment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7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912D7E-8D6D-18D8-B0D0-ABB7EE0667BD}"/>
              </a:ext>
            </a:extLst>
          </p:cNvPr>
          <p:cNvSpPr txBox="1"/>
          <p:nvPr/>
        </p:nvSpPr>
        <p:spPr>
          <a:xfrm>
            <a:off x="815366" y="648929"/>
            <a:ext cx="10561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Baskerville Old Face" panose="02020602080505020303" pitchFamily="18" charset="0"/>
              </a:rPr>
              <a:t>Bank analytics is the systematic analysis of banking data—such as transactions, customer behavior, financial performance, and market trends—to extract actionable insights. These insights are used to support decision-making across various banking functions.</a:t>
            </a:r>
            <a:br>
              <a:rPr lang="en-US" sz="3600" b="1" dirty="0">
                <a:latin typeface="Baskerville Old Face" panose="02020602080505020303" pitchFamily="18" charset="0"/>
              </a:rPr>
            </a:b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6BFCA-3F5D-FB50-A1CB-56BCE32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08" y="3937358"/>
            <a:ext cx="3371850" cy="2271713"/>
          </a:xfrm>
          <a:prstGeom prst="rect">
            <a:avLst/>
          </a:prstGeom>
        </p:spPr>
      </p:pic>
      <p:sp>
        <p:nvSpPr>
          <p:cNvPr id="13" name="AutoShape 2" descr="Image result for Money in hand logo">
            <a:extLst>
              <a:ext uri="{FF2B5EF4-FFF2-40B4-BE49-F238E27FC236}">
                <a16:creationId xmlns:a16="http://schemas.microsoft.com/office/drawing/2014/main" id="{21987F30-489B-BCBB-9E23-EFDEBDC98B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6113" y="3276599"/>
            <a:ext cx="306228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1505AC-DBFB-D008-B6D2-8E868460E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62" y="3935434"/>
            <a:ext cx="3371850" cy="22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E917-7746-D485-C8B2-3193EB11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Q18) NO VERIFIED LOANS</a:t>
            </a:r>
            <a:endParaRPr lang="en-IN" sz="3600" b="1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57D8F-7005-7FC5-59C9-528762E8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476797"/>
            <a:ext cx="7900988" cy="3255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6A4B4C-9FE1-B9F0-16A4-335241D43D21}"/>
              </a:ext>
            </a:extLst>
          </p:cNvPr>
          <p:cNvSpPr txBox="1"/>
          <p:nvPr/>
        </p:nvSpPr>
        <p:spPr>
          <a:xfrm>
            <a:off x="2957511" y="5295029"/>
            <a:ext cx="7472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Identifies loans without proper verification</a:t>
            </a:r>
            <a:endParaRPr lang="en-IN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4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FE2A-F9F0-99D1-CBE1-D6DBD658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-300037"/>
            <a:ext cx="10360152" cy="5129213"/>
          </a:xfrm>
        </p:spPr>
        <p:txBody>
          <a:bodyPr/>
          <a:lstStyle/>
          <a:p>
            <a:r>
              <a:rPr lang="en-US" sz="3600" dirty="0">
                <a:latin typeface="Baskerville Old Face" panose="02020602080505020303" pitchFamily="18" charset="0"/>
              </a:rPr>
              <a:t>Loan data analytics plays a vital role in managing risk, understanding customer segments, and enhancing banking operations. These insights empower banks to make informed decisions and ensure sustainable growth.</a:t>
            </a:r>
            <a:br>
              <a:rPr lang="en-US" sz="3600" dirty="0">
                <a:latin typeface="Baskerville Old Face" panose="02020602080505020303" pitchFamily="18" charset="0"/>
              </a:rPr>
            </a:br>
            <a:endParaRPr lang="en-IN" sz="3600" dirty="0">
              <a:latin typeface="Baskerville Old Face" panose="020206020805050203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D36B8-9EFC-A12B-1EB7-81DE5B9B7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1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Thank You Vector Images (over 3,300)">
            <a:extLst>
              <a:ext uri="{FF2B5EF4-FFF2-40B4-BE49-F238E27FC236}">
                <a16:creationId xmlns:a16="http://schemas.microsoft.com/office/drawing/2014/main" id="{C2D572F9-AC27-98F1-73EA-AF6A1BF5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766762"/>
            <a:ext cx="974407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9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0"/>
            <a:ext cx="10896599" cy="914400"/>
          </a:xfrm>
        </p:spPr>
        <p:txBody>
          <a:bodyPr/>
          <a:lstStyle/>
          <a:p>
            <a:pPr algn="ctr"/>
            <a:r>
              <a:rPr lang="en-US" b="1" dirty="0">
                <a:latin typeface="Baskerville Old Face" panose="02020602080505020303" pitchFamily="18" charset="0"/>
              </a:rPr>
              <a:t>Q1)  TOTAL LOAN AMOUNT FUNDED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1E0D0B-E142-0B73-AD7A-7708A02E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56" y="1600201"/>
            <a:ext cx="4129087" cy="2043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DCD199-DCFF-1CF3-7B2E-555FAB70A0C8}"/>
              </a:ext>
            </a:extLst>
          </p:cNvPr>
          <p:cNvSpPr txBox="1"/>
          <p:nvPr/>
        </p:nvSpPr>
        <p:spPr>
          <a:xfrm>
            <a:off x="1900238" y="4472969"/>
            <a:ext cx="8996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>
                <a:latin typeface="Baskerville Old Face" panose="02020602080505020303" pitchFamily="18" charset="0"/>
              </a:rPr>
              <a:t>Measures the total value of loans disbursed.</a:t>
            </a:r>
            <a:r>
              <a:rPr lang="en-US" sz="3200" dirty="0"/>
              <a:t> </a:t>
            </a:r>
            <a:r>
              <a:rPr lang="en-US" sz="3200" b="1" dirty="0">
                <a:latin typeface="Baskerville Old Face" panose="02020602080505020303" pitchFamily="18" charset="0"/>
              </a:rPr>
              <a:t>Indicates the bank's lending capacity and market outreach</a:t>
            </a:r>
            <a:r>
              <a:rPr lang="en-US" sz="3200" dirty="0"/>
              <a:t>.</a:t>
            </a:r>
          </a:p>
          <a:p>
            <a:pPr algn="ctr"/>
            <a:endParaRPr lang="en-IN" sz="32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71787" y="-1814513"/>
            <a:ext cx="10360152" cy="2843784"/>
          </a:xfrm>
        </p:spPr>
        <p:txBody>
          <a:bodyPr anchor="b"/>
          <a:lstStyle/>
          <a:p>
            <a:pPr algn="r"/>
            <a:r>
              <a:rPr lang="en-US" sz="3200" b="1" dirty="0">
                <a:latin typeface="Baskerville Old Face" panose="02020602080505020303" pitchFamily="18" charset="0"/>
              </a:rPr>
              <a:t>Q2) </a:t>
            </a:r>
            <a:r>
              <a:rPr lang="en-US" sz="3600" b="1" dirty="0">
                <a:latin typeface="Baskerville Old Face" panose="02020602080505020303" pitchFamily="18" charset="0"/>
              </a:rPr>
              <a:t>TOTAL</a:t>
            </a:r>
            <a:r>
              <a:rPr lang="en-US" sz="3200" b="1" dirty="0">
                <a:latin typeface="Baskerville Old Face" panose="02020602080505020303" pitchFamily="18" charset="0"/>
              </a:rPr>
              <a:t> LOANS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4397376"/>
            <a:ext cx="8109772" cy="2644775"/>
          </a:xfrm>
        </p:spPr>
        <p:txBody>
          <a:bodyPr/>
          <a:lstStyle/>
          <a:p>
            <a:r>
              <a:rPr lang="en-US" altLang="en-US" sz="3200" b="1" cap="none" dirty="0">
                <a:latin typeface="Baskerville Old Face" panose="02020602080505020303" pitchFamily="18" charset="0"/>
              </a:rPr>
              <a:t>Tracks the number of loans issued</a:t>
            </a:r>
            <a:r>
              <a:rPr lang="en-US" altLang="en-US" b="1" cap="none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8846B-19D4-295A-D51B-24DBCAB11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162" y="1900239"/>
            <a:ext cx="4586288" cy="17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" y="128588"/>
            <a:ext cx="10360152" cy="914400"/>
          </a:xfrm>
        </p:spPr>
        <p:txBody>
          <a:bodyPr/>
          <a:lstStyle/>
          <a:p>
            <a:pPr algn="ctr"/>
            <a:r>
              <a:rPr lang="en-US" b="1" dirty="0">
                <a:latin typeface="Baskerville Old Face" panose="02020602080505020303" pitchFamily="18" charset="0"/>
              </a:rPr>
              <a:t>Q3) </a:t>
            </a:r>
            <a:r>
              <a:rPr lang="en-US" sz="3600" b="1" dirty="0">
                <a:latin typeface="Baskerville Old Face" panose="02020602080505020303" pitchFamily="18" charset="0"/>
              </a:rPr>
              <a:t>TOTAL</a:t>
            </a:r>
            <a:r>
              <a:rPr lang="en-US" b="1" dirty="0">
                <a:latin typeface="Baskerville Old Face" panose="02020602080505020303" pitchFamily="18" charset="0"/>
              </a:rPr>
              <a:t> </a:t>
            </a:r>
            <a:r>
              <a:rPr lang="en-US" sz="3600" b="1" dirty="0">
                <a:latin typeface="Baskerville Old Face" panose="02020602080505020303" pitchFamily="18" charset="0"/>
              </a:rPr>
              <a:t>COLLECTION</a:t>
            </a:r>
            <a:r>
              <a:rPr lang="en-US" b="1" dirty="0">
                <a:latin typeface="Baskerville Old Face" panose="02020602080505020303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1A1FB-7940-D1EE-2E0B-21B3D4594BF8}"/>
              </a:ext>
            </a:extLst>
          </p:cNvPr>
          <p:cNvSpPr txBox="1"/>
          <p:nvPr/>
        </p:nvSpPr>
        <p:spPr>
          <a:xfrm>
            <a:off x="751618" y="4954234"/>
            <a:ext cx="114403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Reflects repayment performance, including principal and interest.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C18B47-584D-3DBC-7B0B-4A85CD7A6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2288676"/>
            <a:ext cx="4129087" cy="14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7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Q4)TOTAL INTEREST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7BAFE-185B-5D2D-04C4-1328C481B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69" y="1995432"/>
            <a:ext cx="3929062" cy="14335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37BAB-219D-628E-D77F-828F608A2438}"/>
              </a:ext>
            </a:extLst>
          </p:cNvPr>
          <p:cNvSpPr txBox="1"/>
          <p:nvPr/>
        </p:nvSpPr>
        <p:spPr>
          <a:xfrm>
            <a:off x="3259932" y="4281431"/>
            <a:ext cx="9340977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Baskerville Old Face" panose="02020602080505020303" pitchFamily="18" charset="0"/>
              </a:rPr>
              <a:t> </a:t>
            </a:r>
            <a:r>
              <a:rPr lang="en-US" altLang="en-US" sz="3200" b="1" dirty="0">
                <a:latin typeface="Baskerville Old Face" panose="02020602080505020303" pitchFamily="18" charset="0"/>
              </a:rPr>
              <a:t>Captures revenue from loan interest.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4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Q5) BRANCH-WISE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B4369-43CC-FEE1-0ABA-56810377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44" y="1528692"/>
            <a:ext cx="6767512" cy="32290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149652-8BA3-4E6F-DEC1-E3BB054398F4}"/>
              </a:ext>
            </a:extLst>
          </p:cNvPr>
          <p:cNvSpPr txBox="1"/>
          <p:nvPr/>
        </p:nvSpPr>
        <p:spPr>
          <a:xfrm>
            <a:off x="2257425" y="5472111"/>
            <a:ext cx="842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Analyzes revenue (interest, fees, total) by branch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Q6) STATE-WISE LOAN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22C91-587F-A1F3-25CB-54B2D2D5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482" y="1225701"/>
            <a:ext cx="6015036" cy="4439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F886D7-24F1-BE58-510B-A091F7B7734B}"/>
              </a:ext>
            </a:extLst>
          </p:cNvPr>
          <p:cNvSpPr txBox="1"/>
          <p:nvPr/>
        </p:nvSpPr>
        <p:spPr>
          <a:xfrm>
            <a:off x="3088482" y="5720160"/>
            <a:ext cx="8170050" cy="75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Baskerville Old Face" panose="02020602080505020303" pitchFamily="18" charset="0"/>
              </a:rPr>
              <a:t>Shows geographic distribution of loans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80" y="0"/>
            <a:ext cx="10360152" cy="914400"/>
          </a:xfrm>
        </p:spPr>
        <p:txBody>
          <a:bodyPr/>
          <a:lstStyle/>
          <a:p>
            <a:pPr algn="ctr"/>
            <a:r>
              <a:rPr lang="en-US" sz="3600" b="1" dirty="0">
                <a:latin typeface="Baskerville Old Face" panose="02020602080505020303" pitchFamily="18" charset="0"/>
              </a:rPr>
              <a:t>Q7) RELIGION-WISE LOAN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B9E77-C7D9-74D7-DBD9-55D16269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1609605"/>
            <a:ext cx="4129088" cy="27480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4C009F-8E14-EF67-68BF-4FBDCA2A4AFF}"/>
              </a:ext>
            </a:extLst>
          </p:cNvPr>
          <p:cNvSpPr txBox="1"/>
          <p:nvPr/>
        </p:nvSpPr>
        <p:spPr>
          <a:xfrm>
            <a:off x="1273969" y="5052892"/>
            <a:ext cx="9644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latin typeface="Baskerville Old Face" panose="02020602080505020303" pitchFamily="18" charset="0"/>
              </a:rPr>
              <a:t>Monitors loan distribution across religious demographics.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{0F3C029B-FE66-465E-82E3-4EC31E025615}tf11964407_win32</Template>
  <TotalTime>175</TotalTime>
  <Words>368</Words>
  <Application>Microsoft Office PowerPoint</Application>
  <PresentationFormat>Widescreen</PresentationFormat>
  <Paragraphs>54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Baskerville Old Face</vt:lpstr>
      <vt:lpstr>Bauhaus 93</vt:lpstr>
      <vt:lpstr>Bradley Hand ITC</vt:lpstr>
      <vt:lpstr>Calibri</vt:lpstr>
      <vt:lpstr>Courier New</vt:lpstr>
      <vt:lpstr>Gill Sans Nova Light</vt:lpstr>
      <vt:lpstr>Goudy Old Style</vt:lpstr>
      <vt:lpstr>Sagona Book</vt:lpstr>
      <vt:lpstr>Custom</vt:lpstr>
      <vt:lpstr>PRESENTATION ON BANK ANALYTICS                                            (LOAN DATA)  GROUP 5  By:  Payal Yeole Pratiksha Jadhav Abdelrahman Khalid Shabnam Prashanth</vt:lpstr>
      <vt:lpstr>PowerPoint Presentation</vt:lpstr>
      <vt:lpstr>Q1)  TOTAL LOAN AMOUNT FUNDED</vt:lpstr>
      <vt:lpstr>Q2) TOTAL LOANS</vt:lpstr>
      <vt:lpstr>Q3) TOTAL COLLECTION </vt:lpstr>
      <vt:lpstr>Q4)TOTAL INTEREST</vt:lpstr>
      <vt:lpstr>Q5) BRANCH-WISE PERFORMANCE</vt:lpstr>
      <vt:lpstr>Q6) STATE-WISE LOAN</vt:lpstr>
      <vt:lpstr>Q7) RELIGION-WISE LOAN</vt:lpstr>
      <vt:lpstr>Q8) PRODUCT GROUP WISE LOAN</vt:lpstr>
      <vt:lpstr>Q9) DISBURSMENT TREND </vt:lpstr>
      <vt:lpstr>Q10) GRADE-WISE LOAN</vt:lpstr>
      <vt:lpstr>Q11) DEFAULT-LOAN COUNT</vt:lpstr>
      <vt:lpstr>Q12) DELINQUENT CLIENT COUNT</vt:lpstr>
      <vt:lpstr>Q13) DELINQUENT LOAN RATE</vt:lpstr>
      <vt:lpstr>Q14) DEFAULT LOAN RATE</vt:lpstr>
      <vt:lpstr>Q15) LOAN STATUS-WISE LOAN</vt:lpstr>
      <vt:lpstr>Q16) AGE GROUP-WISE LOAN</vt:lpstr>
      <vt:lpstr>Q17) LOAN MATURITY</vt:lpstr>
      <vt:lpstr>Q18) NO VERIFIED LOANS</vt:lpstr>
      <vt:lpstr>Loan data analytics plays a vital role in managing risk, understanding customer segments, and enhancing banking operations. These insights empower banks to make informed decisions and ensure sustainable growth.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Jadhav</dc:creator>
  <cp:lastModifiedBy>Pratiksha Jadhav</cp:lastModifiedBy>
  <cp:revision>4</cp:revision>
  <dcterms:created xsi:type="dcterms:W3CDTF">2025-07-20T14:43:18Z</dcterms:created>
  <dcterms:modified xsi:type="dcterms:W3CDTF">2025-07-20T19:34:40Z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