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144E25-3082-4724-95FA-FFAECA129B19}" v="19" dt="2023-03-28T03:10:03.7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B0C6-104D-9320-2BF5-12F5655CB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6D093B-880A-D1DE-CC9C-156FDC738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178762-B37D-DFF3-DABA-7F4D641C8491}"/>
              </a:ext>
            </a:extLst>
          </p:cNvPr>
          <p:cNvSpPr>
            <a:spLocks noGrp="1"/>
          </p:cNvSpPr>
          <p:nvPr>
            <p:ph type="dt" sz="half" idx="10"/>
          </p:nvPr>
        </p:nvSpPr>
        <p:spPr/>
        <p:txBody>
          <a:bodyPr/>
          <a:lstStyle/>
          <a:p>
            <a:fld id="{123A24D6-88F3-4F0D-880B-4A9CBFCCB296}" type="datetimeFigureOut">
              <a:rPr lang="en-IN" smtClean="0"/>
              <a:t>28-03-2023</a:t>
            </a:fld>
            <a:endParaRPr lang="en-IN"/>
          </a:p>
        </p:txBody>
      </p:sp>
      <p:sp>
        <p:nvSpPr>
          <p:cNvPr id="5" name="Footer Placeholder 4">
            <a:extLst>
              <a:ext uri="{FF2B5EF4-FFF2-40B4-BE49-F238E27FC236}">
                <a16:creationId xmlns:a16="http://schemas.microsoft.com/office/drawing/2014/main" id="{FE74D516-60F1-B3A1-3422-A97D5B918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24CCC-CA63-2E54-5A77-68DEFE28C4B4}"/>
              </a:ext>
            </a:extLst>
          </p:cNvPr>
          <p:cNvSpPr>
            <a:spLocks noGrp="1"/>
          </p:cNvSpPr>
          <p:nvPr>
            <p:ph type="sldNum" sz="quarter" idx="12"/>
          </p:nvPr>
        </p:nvSpPr>
        <p:spPr/>
        <p:txBody>
          <a:bodyPr/>
          <a:lstStyle/>
          <a:p>
            <a:fld id="{497A4F9B-599E-4294-A62D-894ED9BC3303}" type="slidenum">
              <a:rPr lang="en-IN" smtClean="0"/>
              <a:t>‹#›</a:t>
            </a:fld>
            <a:endParaRPr lang="en-IN"/>
          </a:p>
        </p:txBody>
      </p:sp>
    </p:spTree>
    <p:extLst>
      <p:ext uri="{BB962C8B-B14F-4D97-AF65-F5344CB8AC3E}">
        <p14:creationId xmlns:p14="http://schemas.microsoft.com/office/powerpoint/2010/main" val="220929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A937-F740-5FEB-9100-8DCA2713BE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8CA069-C42A-18C9-6906-CCECDDE16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886E5-38B5-1387-56EA-2BB1AC487205}"/>
              </a:ext>
            </a:extLst>
          </p:cNvPr>
          <p:cNvSpPr>
            <a:spLocks noGrp="1"/>
          </p:cNvSpPr>
          <p:nvPr>
            <p:ph type="dt" sz="half" idx="10"/>
          </p:nvPr>
        </p:nvSpPr>
        <p:spPr/>
        <p:txBody>
          <a:bodyPr/>
          <a:lstStyle/>
          <a:p>
            <a:fld id="{123A24D6-88F3-4F0D-880B-4A9CBFCCB296}" type="datetimeFigureOut">
              <a:rPr lang="en-IN" smtClean="0"/>
              <a:t>28-03-2023</a:t>
            </a:fld>
            <a:endParaRPr lang="en-IN"/>
          </a:p>
        </p:txBody>
      </p:sp>
      <p:sp>
        <p:nvSpPr>
          <p:cNvPr id="5" name="Footer Placeholder 4">
            <a:extLst>
              <a:ext uri="{FF2B5EF4-FFF2-40B4-BE49-F238E27FC236}">
                <a16:creationId xmlns:a16="http://schemas.microsoft.com/office/drawing/2014/main" id="{7F2D645E-AC44-7004-6BFC-CD1F5D713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F82450-59C7-0BDF-DE92-267CD3466738}"/>
              </a:ext>
            </a:extLst>
          </p:cNvPr>
          <p:cNvSpPr>
            <a:spLocks noGrp="1"/>
          </p:cNvSpPr>
          <p:nvPr>
            <p:ph type="sldNum" sz="quarter" idx="12"/>
          </p:nvPr>
        </p:nvSpPr>
        <p:spPr/>
        <p:txBody>
          <a:bodyPr/>
          <a:lstStyle/>
          <a:p>
            <a:fld id="{497A4F9B-599E-4294-A62D-894ED9BC3303}" type="slidenum">
              <a:rPr lang="en-IN" smtClean="0"/>
              <a:t>‹#›</a:t>
            </a:fld>
            <a:endParaRPr lang="en-IN"/>
          </a:p>
        </p:txBody>
      </p:sp>
    </p:spTree>
    <p:extLst>
      <p:ext uri="{BB962C8B-B14F-4D97-AF65-F5344CB8AC3E}">
        <p14:creationId xmlns:p14="http://schemas.microsoft.com/office/powerpoint/2010/main" val="427995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6B19C-ED72-0147-0A48-25E3B96B37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814DD1-F182-FEA5-A793-2F299077FA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2B5D4-1C0D-33FB-2564-13866CCCB93D}"/>
              </a:ext>
            </a:extLst>
          </p:cNvPr>
          <p:cNvSpPr>
            <a:spLocks noGrp="1"/>
          </p:cNvSpPr>
          <p:nvPr>
            <p:ph type="dt" sz="half" idx="10"/>
          </p:nvPr>
        </p:nvSpPr>
        <p:spPr/>
        <p:txBody>
          <a:bodyPr/>
          <a:lstStyle/>
          <a:p>
            <a:fld id="{123A24D6-88F3-4F0D-880B-4A9CBFCCB296}" type="datetimeFigureOut">
              <a:rPr lang="en-IN" smtClean="0"/>
              <a:t>28-03-2023</a:t>
            </a:fld>
            <a:endParaRPr lang="en-IN"/>
          </a:p>
        </p:txBody>
      </p:sp>
      <p:sp>
        <p:nvSpPr>
          <p:cNvPr id="5" name="Footer Placeholder 4">
            <a:extLst>
              <a:ext uri="{FF2B5EF4-FFF2-40B4-BE49-F238E27FC236}">
                <a16:creationId xmlns:a16="http://schemas.microsoft.com/office/drawing/2014/main" id="{45FEC0B2-F773-813A-B0E8-DD95D26FA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70618C-54D2-83CE-0E74-CA22D932F06E}"/>
              </a:ext>
            </a:extLst>
          </p:cNvPr>
          <p:cNvSpPr>
            <a:spLocks noGrp="1"/>
          </p:cNvSpPr>
          <p:nvPr>
            <p:ph type="sldNum" sz="quarter" idx="12"/>
          </p:nvPr>
        </p:nvSpPr>
        <p:spPr/>
        <p:txBody>
          <a:bodyPr/>
          <a:lstStyle/>
          <a:p>
            <a:fld id="{497A4F9B-599E-4294-A62D-894ED9BC3303}" type="slidenum">
              <a:rPr lang="en-IN" smtClean="0"/>
              <a:t>‹#›</a:t>
            </a:fld>
            <a:endParaRPr lang="en-IN"/>
          </a:p>
        </p:txBody>
      </p:sp>
    </p:spTree>
    <p:extLst>
      <p:ext uri="{BB962C8B-B14F-4D97-AF65-F5344CB8AC3E}">
        <p14:creationId xmlns:p14="http://schemas.microsoft.com/office/powerpoint/2010/main" val="54982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2AFA-DA4E-3DF8-0039-3781C79422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8A3D3E-818B-B31D-F7EC-DEFF6081EC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5F062D-4297-65C6-4B3A-06BAB149F861}"/>
              </a:ext>
            </a:extLst>
          </p:cNvPr>
          <p:cNvSpPr>
            <a:spLocks noGrp="1"/>
          </p:cNvSpPr>
          <p:nvPr>
            <p:ph type="dt" sz="half" idx="10"/>
          </p:nvPr>
        </p:nvSpPr>
        <p:spPr/>
        <p:txBody>
          <a:bodyPr/>
          <a:lstStyle/>
          <a:p>
            <a:fld id="{123A24D6-88F3-4F0D-880B-4A9CBFCCB296}" type="datetimeFigureOut">
              <a:rPr lang="en-IN" smtClean="0"/>
              <a:t>28-03-2023</a:t>
            </a:fld>
            <a:endParaRPr lang="en-IN"/>
          </a:p>
        </p:txBody>
      </p:sp>
      <p:sp>
        <p:nvSpPr>
          <p:cNvPr id="5" name="Footer Placeholder 4">
            <a:extLst>
              <a:ext uri="{FF2B5EF4-FFF2-40B4-BE49-F238E27FC236}">
                <a16:creationId xmlns:a16="http://schemas.microsoft.com/office/drawing/2014/main" id="{F7785F72-425D-1DA6-1410-F0D632608C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C373F-EFB2-4317-A788-743ACB7B37B5}"/>
              </a:ext>
            </a:extLst>
          </p:cNvPr>
          <p:cNvSpPr>
            <a:spLocks noGrp="1"/>
          </p:cNvSpPr>
          <p:nvPr>
            <p:ph type="sldNum" sz="quarter" idx="12"/>
          </p:nvPr>
        </p:nvSpPr>
        <p:spPr/>
        <p:txBody>
          <a:bodyPr/>
          <a:lstStyle/>
          <a:p>
            <a:fld id="{497A4F9B-599E-4294-A62D-894ED9BC3303}" type="slidenum">
              <a:rPr lang="en-IN" smtClean="0"/>
              <a:t>‹#›</a:t>
            </a:fld>
            <a:endParaRPr lang="en-IN"/>
          </a:p>
        </p:txBody>
      </p:sp>
    </p:spTree>
    <p:extLst>
      <p:ext uri="{BB962C8B-B14F-4D97-AF65-F5344CB8AC3E}">
        <p14:creationId xmlns:p14="http://schemas.microsoft.com/office/powerpoint/2010/main" val="64918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9714-35AA-CCC9-D9A4-94A850779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B459AF-E903-3A67-4850-9C5A929EB4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2136C-EE69-310F-6970-E6774A0D7F8B}"/>
              </a:ext>
            </a:extLst>
          </p:cNvPr>
          <p:cNvSpPr>
            <a:spLocks noGrp="1"/>
          </p:cNvSpPr>
          <p:nvPr>
            <p:ph type="dt" sz="half" idx="10"/>
          </p:nvPr>
        </p:nvSpPr>
        <p:spPr/>
        <p:txBody>
          <a:bodyPr/>
          <a:lstStyle/>
          <a:p>
            <a:fld id="{123A24D6-88F3-4F0D-880B-4A9CBFCCB296}" type="datetimeFigureOut">
              <a:rPr lang="en-IN" smtClean="0"/>
              <a:t>28-03-2023</a:t>
            </a:fld>
            <a:endParaRPr lang="en-IN"/>
          </a:p>
        </p:txBody>
      </p:sp>
      <p:sp>
        <p:nvSpPr>
          <p:cNvPr id="5" name="Footer Placeholder 4">
            <a:extLst>
              <a:ext uri="{FF2B5EF4-FFF2-40B4-BE49-F238E27FC236}">
                <a16:creationId xmlns:a16="http://schemas.microsoft.com/office/drawing/2014/main" id="{B67903CC-F5E8-D0E3-59DA-BC21F75CA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786AB-0F10-82AE-8F9C-C4FDA2EAE91F}"/>
              </a:ext>
            </a:extLst>
          </p:cNvPr>
          <p:cNvSpPr>
            <a:spLocks noGrp="1"/>
          </p:cNvSpPr>
          <p:nvPr>
            <p:ph type="sldNum" sz="quarter" idx="12"/>
          </p:nvPr>
        </p:nvSpPr>
        <p:spPr/>
        <p:txBody>
          <a:bodyPr/>
          <a:lstStyle/>
          <a:p>
            <a:fld id="{497A4F9B-599E-4294-A62D-894ED9BC3303}" type="slidenum">
              <a:rPr lang="en-IN" smtClean="0"/>
              <a:t>‹#›</a:t>
            </a:fld>
            <a:endParaRPr lang="en-IN"/>
          </a:p>
        </p:txBody>
      </p:sp>
    </p:spTree>
    <p:extLst>
      <p:ext uri="{BB962C8B-B14F-4D97-AF65-F5344CB8AC3E}">
        <p14:creationId xmlns:p14="http://schemas.microsoft.com/office/powerpoint/2010/main" val="61287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0B03-B752-46F5-1651-7F327E4AC5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102E3B-6A4B-6514-E3C4-BBCEBE3BCD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377A4D-DA4F-BB30-67E9-AF56DCF17A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614A1B-6B46-B420-8A10-572219404BB4}"/>
              </a:ext>
            </a:extLst>
          </p:cNvPr>
          <p:cNvSpPr>
            <a:spLocks noGrp="1"/>
          </p:cNvSpPr>
          <p:nvPr>
            <p:ph type="dt" sz="half" idx="10"/>
          </p:nvPr>
        </p:nvSpPr>
        <p:spPr/>
        <p:txBody>
          <a:bodyPr/>
          <a:lstStyle/>
          <a:p>
            <a:fld id="{123A24D6-88F3-4F0D-880B-4A9CBFCCB296}" type="datetimeFigureOut">
              <a:rPr lang="en-IN" smtClean="0"/>
              <a:t>28-03-2023</a:t>
            </a:fld>
            <a:endParaRPr lang="en-IN"/>
          </a:p>
        </p:txBody>
      </p:sp>
      <p:sp>
        <p:nvSpPr>
          <p:cNvPr id="6" name="Footer Placeholder 5">
            <a:extLst>
              <a:ext uri="{FF2B5EF4-FFF2-40B4-BE49-F238E27FC236}">
                <a16:creationId xmlns:a16="http://schemas.microsoft.com/office/drawing/2014/main" id="{CADA4747-852F-592D-3B43-0D9859CEA0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155824-E07A-16F8-8112-D439BC4E751D}"/>
              </a:ext>
            </a:extLst>
          </p:cNvPr>
          <p:cNvSpPr>
            <a:spLocks noGrp="1"/>
          </p:cNvSpPr>
          <p:nvPr>
            <p:ph type="sldNum" sz="quarter" idx="12"/>
          </p:nvPr>
        </p:nvSpPr>
        <p:spPr/>
        <p:txBody>
          <a:bodyPr/>
          <a:lstStyle/>
          <a:p>
            <a:fld id="{497A4F9B-599E-4294-A62D-894ED9BC3303}" type="slidenum">
              <a:rPr lang="en-IN" smtClean="0"/>
              <a:t>‹#›</a:t>
            </a:fld>
            <a:endParaRPr lang="en-IN"/>
          </a:p>
        </p:txBody>
      </p:sp>
    </p:spTree>
    <p:extLst>
      <p:ext uri="{BB962C8B-B14F-4D97-AF65-F5344CB8AC3E}">
        <p14:creationId xmlns:p14="http://schemas.microsoft.com/office/powerpoint/2010/main" val="328430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99D8-6841-615E-3BE5-2B2BA13835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B476A1-E552-C645-91A4-4E5273B7AF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D407EE-43A2-4938-A238-8FBD2D291F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A19DF4-5177-C6BC-A0CF-2BD54BD5E0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70CB54-9B9F-19C3-C798-9F7B1409C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2B68BE-6A23-A92E-FB06-FF8458EFACA9}"/>
              </a:ext>
            </a:extLst>
          </p:cNvPr>
          <p:cNvSpPr>
            <a:spLocks noGrp="1"/>
          </p:cNvSpPr>
          <p:nvPr>
            <p:ph type="dt" sz="half" idx="10"/>
          </p:nvPr>
        </p:nvSpPr>
        <p:spPr/>
        <p:txBody>
          <a:bodyPr/>
          <a:lstStyle/>
          <a:p>
            <a:fld id="{123A24D6-88F3-4F0D-880B-4A9CBFCCB296}" type="datetimeFigureOut">
              <a:rPr lang="en-IN" smtClean="0"/>
              <a:t>28-03-2023</a:t>
            </a:fld>
            <a:endParaRPr lang="en-IN"/>
          </a:p>
        </p:txBody>
      </p:sp>
      <p:sp>
        <p:nvSpPr>
          <p:cNvPr id="8" name="Footer Placeholder 7">
            <a:extLst>
              <a:ext uri="{FF2B5EF4-FFF2-40B4-BE49-F238E27FC236}">
                <a16:creationId xmlns:a16="http://schemas.microsoft.com/office/drawing/2014/main" id="{4A537C85-E42F-A631-6F1E-A24C974EA0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E533E8-3C39-6921-A023-DFFE5F1B2B5E}"/>
              </a:ext>
            </a:extLst>
          </p:cNvPr>
          <p:cNvSpPr>
            <a:spLocks noGrp="1"/>
          </p:cNvSpPr>
          <p:nvPr>
            <p:ph type="sldNum" sz="quarter" idx="12"/>
          </p:nvPr>
        </p:nvSpPr>
        <p:spPr/>
        <p:txBody>
          <a:bodyPr/>
          <a:lstStyle/>
          <a:p>
            <a:fld id="{497A4F9B-599E-4294-A62D-894ED9BC3303}" type="slidenum">
              <a:rPr lang="en-IN" smtClean="0"/>
              <a:t>‹#›</a:t>
            </a:fld>
            <a:endParaRPr lang="en-IN"/>
          </a:p>
        </p:txBody>
      </p:sp>
    </p:spTree>
    <p:extLst>
      <p:ext uri="{BB962C8B-B14F-4D97-AF65-F5344CB8AC3E}">
        <p14:creationId xmlns:p14="http://schemas.microsoft.com/office/powerpoint/2010/main" val="310532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3CF6-9D2D-7C18-75C2-C556517E7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285B90-8718-1482-9158-7A199505071F}"/>
              </a:ext>
            </a:extLst>
          </p:cNvPr>
          <p:cNvSpPr>
            <a:spLocks noGrp="1"/>
          </p:cNvSpPr>
          <p:nvPr>
            <p:ph type="dt" sz="half" idx="10"/>
          </p:nvPr>
        </p:nvSpPr>
        <p:spPr/>
        <p:txBody>
          <a:bodyPr/>
          <a:lstStyle/>
          <a:p>
            <a:fld id="{123A24D6-88F3-4F0D-880B-4A9CBFCCB296}" type="datetimeFigureOut">
              <a:rPr lang="en-IN" smtClean="0"/>
              <a:t>28-03-2023</a:t>
            </a:fld>
            <a:endParaRPr lang="en-IN"/>
          </a:p>
        </p:txBody>
      </p:sp>
      <p:sp>
        <p:nvSpPr>
          <p:cNvPr id="4" name="Footer Placeholder 3">
            <a:extLst>
              <a:ext uri="{FF2B5EF4-FFF2-40B4-BE49-F238E27FC236}">
                <a16:creationId xmlns:a16="http://schemas.microsoft.com/office/drawing/2014/main" id="{7188D8AF-8F02-ED94-C91B-FE611844D8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E41361-9C29-C5A3-6977-76DD757ED720}"/>
              </a:ext>
            </a:extLst>
          </p:cNvPr>
          <p:cNvSpPr>
            <a:spLocks noGrp="1"/>
          </p:cNvSpPr>
          <p:nvPr>
            <p:ph type="sldNum" sz="quarter" idx="12"/>
          </p:nvPr>
        </p:nvSpPr>
        <p:spPr/>
        <p:txBody>
          <a:bodyPr/>
          <a:lstStyle/>
          <a:p>
            <a:fld id="{497A4F9B-599E-4294-A62D-894ED9BC3303}" type="slidenum">
              <a:rPr lang="en-IN" smtClean="0"/>
              <a:t>‹#›</a:t>
            </a:fld>
            <a:endParaRPr lang="en-IN"/>
          </a:p>
        </p:txBody>
      </p:sp>
    </p:spTree>
    <p:extLst>
      <p:ext uri="{BB962C8B-B14F-4D97-AF65-F5344CB8AC3E}">
        <p14:creationId xmlns:p14="http://schemas.microsoft.com/office/powerpoint/2010/main" val="397015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3F7E6-CB19-A896-C879-7CF97B0EA2EB}"/>
              </a:ext>
            </a:extLst>
          </p:cNvPr>
          <p:cNvSpPr>
            <a:spLocks noGrp="1"/>
          </p:cNvSpPr>
          <p:nvPr>
            <p:ph type="dt" sz="half" idx="10"/>
          </p:nvPr>
        </p:nvSpPr>
        <p:spPr/>
        <p:txBody>
          <a:bodyPr/>
          <a:lstStyle/>
          <a:p>
            <a:fld id="{123A24D6-88F3-4F0D-880B-4A9CBFCCB296}" type="datetimeFigureOut">
              <a:rPr lang="en-IN" smtClean="0"/>
              <a:t>28-03-2023</a:t>
            </a:fld>
            <a:endParaRPr lang="en-IN"/>
          </a:p>
        </p:txBody>
      </p:sp>
      <p:sp>
        <p:nvSpPr>
          <p:cNvPr id="3" name="Footer Placeholder 2">
            <a:extLst>
              <a:ext uri="{FF2B5EF4-FFF2-40B4-BE49-F238E27FC236}">
                <a16:creationId xmlns:a16="http://schemas.microsoft.com/office/drawing/2014/main" id="{CC890410-A190-23E3-28D8-61F36F3B41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E13D3D-840A-4398-B921-337A3B86EE26}"/>
              </a:ext>
            </a:extLst>
          </p:cNvPr>
          <p:cNvSpPr>
            <a:spLocks noGrp="1"/>
          </p:cNvSpPr>
          <p:nvPr>
            <p:ph type="sldNum" sz="quarter" idx="12"/>
          </p:nvPr>
        </p:nvSpPr>
        <p:spPr/>
        <p:txBody>
          <a:bodyPr/>
          <a:lstStyle/>
          <a:p>
            <a:fld id="{497A4F9B-599E-4294-A62D-894ED9BC3303}" type="slidenum">
              <a:rPr lang="en-IN" smtClean="0"/>
              <a:t>‹#›</a:t>
            </a:fld>
            <a:endParaRPr lang="en-IN"/>
          </a:p>
        </p:txBody>
      </p:sp>
    </p:spTree>
    <p:extLst>
      <p:ext uri="{BB962C8B-B14F-4D97-AF65-F5344CB8AC3E}">
        <p14:creationId xmlns:p14="http://schemas.microsoft.com/office/powerpoint/2010/main" val="138552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8F19-C186-E3BC-90BE-8EEC8FD9B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47AA41-A00E-ABEA-A8FA-5297370AC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8F7033-CB7E-4F54-CC76-35AAE775B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BF834-E2AE-AA6C-C7E3-1BC078770AB2}"/>
              </a:ext>
            </a:extLst>
          </p:cNvPr>
          <p:cNvSpPr>
            <a:spLocks noGrp="1"/>
          </p:cNvSpPr>
          <p:nvPr>
            <p:ph type="dt" sz="half" idx="10"/>
          </p:nvPr>
        </p:nvSpPr>
        <p:spPr/>
        <p:txBody>
          <a:bodyPr/>
          <a:lstStyle/>
          <a:p>
            <a:fld id="{123A24D6-88F3-4F0D-880B-4A9CBFCCB296}" type="datetimeFigureOut">
              <a:rPr lang="en-IN" smtClean="0"/>
              <a:t>28-03-2023</a:t>
            </a:fld>
            <a:endParaRPr lang="en-IN"/>
          </a:p>
        </p:txBody>
      </p:sp>
      <p:sp>
        <p:nvSpPr>
          <p:cNvPr id="6" name="Footer Placeholder 5">
            <a:extLst>
              <a:ext uri="{FF2B5EF4-FFF2-40B4-BE49-F238E27FC236}">
                <a16:creationId xmlns:a16="http://schemas.microsoft.com/office/drawing/2014/main" id="{9D6625E2-3DE4-1506-C183-350642B316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78AD7F-2433-47B6-36B5-B19DBE5EF8BD}"/>
              </a:ext>
            </a:extLst>
          </p:cNvPr>
          <p:cNvSpPr>
            <a:spLocks noGrp="1"/>
          </p:cNvSpPr>
          <p:nvPr>
            <p:ph type="sldNum" sz="quarter" idx="12"/>
          </p:nvPr>
        </p:nvSpPr>
        <p:spPr/>
        <p:txBody>
          <a:bodyPr/>
          <a:lstStyle/>
          <a:p>
            <a:fld id="{497A4F9B-599E-4294-A62D-894ED9BC3303}" type="slidenum">
              <a:rPr lang="en-IN" smtClean="0"/>
              <a:t>‹#›</a:t>
            </a:fld>
            <a:endParaRPr lang="en-IN"/>
          </a:p>
        </p:txBody>
      </p:sp>
    </p:spTree>
    <p:extLst>
      <p:ext uri="{BB962C8B-B14F-4D97-AF65-F5344CB8AC3E}">
        <p14:creationId xmlns:p14="http://schemas.microsoft.com/office/powerpoint/2010/main" val="172828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8A20-A653-8258-2BFE-FCEA1F1AC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ADA20E-5D64-5931-8F41-D1A1F8D46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9D38EC-2BB1-E6CE-14C7-CC074F019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0B76F-D0E9-D894-EBE0-91489A591F7A}"/>
              </a:ext>
            </a:extLst>
          </p:cNvPr>
          <p:cNvSpPr>
            <a:spLocks noGrp="1"/>
          </p:cNvSpPr>
          <p:nvPr>
            <p:ph type="dt" sz="half" idx="10"/>
          </p:nvPr>
        </p:nvSpPr>
        <p:spPr/>
        <p:txBody>
          <a:bodyPr/>
          <a:lstStyle/>
          <a:p>
            <a:fld id="{123A24D6-88F3-4F0D-880B-4A9CBFCCB296}" type="datetimeFigureOut">
              <a:rPr lang="en-IN" smtClean="0"/>
              <a:t>28-03-2023</a:t>
            </a:fld>
            <a:endParaRPr lang="en-IN"/>
          </a:p>
        </p:txBody>
      </p:sp>
      <p:sp>
        <p:nvSpPr>
          <p:cNvPr id="6" name="Footer Placeholder 5">
            <a:extLst>
              <a:ext uri="{FF2B5EF4-FFF2-40B4-BE49-F238E27FC236}">
                <a16:creationId xmlns:a16="http://schemas.microsoft.com/office/drawing/2014/main" id="{027C9F36-0CA5-9231-32CC-9EBEBA27B9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15A964-57E7-CE0E-AB43-9CA6976DD44F}"/>
              </a:ext>
            </a:extLst>
          </p:cNvPr>
          <p:cNvSpPr>
            <a:spLocks noGrp="1"/>
          </p:cNvSpPr>
          <p:nvPr>
            <p:ph type="sldNum" sz="quarter" idx="12"/>
          </p:nvPr>
        </p:nvSpPr>
        <p:spPr/>
        <p:txBody>
          <a:bodyPr/>
          <a:lstStyle/>
          <a:p>
            <a:fld id="{497A4F9B-599E-4294-A62D-894ED9BC3303}" type="slidenum">
              <a:rPr lang="en-IN" smtClean="0"/>
              <a:t>‹#›</a:t>
            </a:fld>
            <a:endParaRPr lang="en-IN"/>
          </a:p>
        </p:txBody>
      </p:sp>
    </p:spTree>
    <p:extLst>
      <p:ext uri="{BB962C8B-B14F-4D97-AF65-F5344CB8AC3E}">
        <p14:creationId xmlns:p14="http://schemas.microsoft.com/office/powerpoint/2010/main" val="23374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C6138-811D-D381-A222-2CEDC59407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IN" sz="1800" b="1" dirty="0">
                <a:solidFill>
                  <a:srgbClr val="252525"/>
                </a:solidFill>
                <a:latin typeface="Arial" panose="020B0604020202020204" pitchFamily="34" charset="0"/>
              </a:rPr>
              <a:t>Pizza Place Sales</a:t>
            </a:r>
            <a:endParaRPr lang="en-IN" dirty="0"/>
          </a:p>
        </p:txBody>
      </p:sp>
      <p:sp>
        <p:nvSpPr>
          <p:cNvPr id="3" name="Text Placeholder 2">
            <a:extLst>
              <a:ext uri="{FF2B5EF4-FFF2-40B4-BE49-F238E27FC236}">
                <a16:creationId xmlns:a16="http://schemas.microsoft.com/office/drawing/2014/main" id="{5CFC51ED-BC40-C259-2A41-79A48BE4C3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733E6D78-C19E-2384-3A53-95750ACD9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A24D6-88F3-4F0D-880B-4A9CBFCCB296}" type="datetimeFigureOut">
              <a:rPr lang="en-IN" smtClean="0"/>
              <a:t>28-03-2023</a:t>
            </a:fld>
            <a:endParaRPr lang="en-IN"/>
          </a:p>
        </p:txBody>
      </p:sp>
      <p:sp>
        <p:nvSpPr>
          <p:cNvPr id="5" name="Footer Placeholder 4">
            <a:extLst>
              <a:ext uri="{FF2B5EF4-FFF2-40B4-BE49-F238E27FC236}">
                <a16:creationId xmlns:a16="http://schemas.microsoft.com/office/drawing/2014/main" id="{114A46C7-A2A6-EEFD-D996-3926C15942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1C6D83-5FCA-D5A5-7AD1-56A6FA1B64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A4F9B-599E-4294-A62D-894ED9BC3303}" type="slidenum">
              <a:rPr lang="en-IN" smtClean="0"/>
              <a:t>‹#›</a:t>
            </a:fld>
            <a:endParaRPr lang="en-IN"/>
          </a:p>
        </p:txBody>
      </p:sp>
    </p:spTree>
    <p:extLst>
      <p:ext uri="{BB962C8B-B14F-4D97-AF65-F5344CB8AC3E}">
        <p14:creationId xmlns:p14="http://schemas.microsoft.com/office/powerpoint/2010/main" val="56640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1950" b="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Pizza%20Place%20Sales.pptx"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69D26352-5E9F-E79F-420A-F4276431BAD9}"/>
              </a:ext>
            </a:extLst>
          </p:cNvPr>
          <p:cNvSpPr/>
          <p:nvPr/>
        </p:nvSpPr>
        <p:spPr>
          <a:xfrm>
            <a:off x="5318449" y="164218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69277DDA-B431-0473-1412-BC7CBECAF7F1}"/>
              </a:ext>
            </a:extLst>
          </p:cNvPr>
          <p:cNvGrpSpPr/>
          <p:nvPr/>
        </p:nvGrpSpPr>
        <p:grpSpPr>
          <a:xfrm>
            <a:off x="5318449" y="1474238"/>
            <a:ext cx="3144415" cy="3603179"/>
            <a:chOff x="5318449" y="1474238"/>
            <a:chExt cx="3144415" cy="3603179"/>
          </a:xfrm>
        </p:grpSpPr>
        <p:sp>
          <p:nvSpPr>
            <p:cNvPr id="7" name="Oval 6">
              <a:extLst>
                <a:ext uri="{FF2B5EF4-FFF2-40B4-BE49-F238E27FC236}">
                  <a16:creationId xmlns:a16="http://schemas.microsoft.com/office/drawing/2014/main" id="{35AD2B16-5753-DB0A-8487-AC7C7D9AD314}"/>
                </a:ext>
              </a:extLst>
            </p:cNvPr>
            <p:cNvSpPr/>
            <p:nvPr/>
          </p:nvSpPr>
          <p:spPr>
            <a:xfrm>
              <a:off x="5318449" y="1474238"/>
              <a:ext cx="3144415" cy="34257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34BA89A-CCFC-FA53-BFE5-4E19F6FE054F}"/>
                </a:ext>
              </a:extLst>
            </p:cNvPr>
            <p:cNvSpPr txBox="1"/>
            <p:nvPr/>
          </p:nvSpPr>
          <p:spPr>
            <a:xfrm>
              <a:off x="5993363" y="2030429"/>
              <a:ext cx="2258008" cy="3046988"/>
            </a:xfrm>
            <a:prstGeom prst="rect">
              <a:avLst/>
            </a:prstGeom>
            <a:noFill/>
          </p:spPr>
          <p:txBody>
            <a:bodyPr wrap="square" rtlCol="0">
              <a:spAutoFit/>
            </a:bodyPr>
            <a:lstStyle/>
            <a:p>
              <a:r>
                <a:rPr lang="en-IN" sz="4800" b="1" i="1" u="sng" dirty="0">
                  <a:latin typeface="Bahnschrift SemiCondensed" panose="020B0502040204020203" pitchFamily="34" charset="0"/>
                </a:rPr>
                <a:t>PIZZA PLACE SALES</a:t>
              </a:r>
            </a:p>
            <a:p>
              <a:endParaRPr lang="en-IN" sz="4800" b="1" i="1" u="sng" dirty="0">
                <a:latin typeface="Bahnschrift SemiCondensed" panose="020B0502040204020203" pitchFamily="34" charset="0"/>
              </a:endParaRPr>
            </a:p>
          </p:txBody>
        </p:sp>
      </p:grpSp>
    </p:spTree>
    <p:extLst>
      <p:ext uri="{BB962C8B-B14F-4D97-AF65-F5344CB8AC3E}">
        <p14:creationId xmlns:p14="http://schemas.microsoft.com/office/powerpoint/2010/main" val="17799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68425" y="0"/>
            <a:ext cx="7097485" cy="1045029"/>
          </a:xfrm>
        </p:spPr>
        <p:txBody>
          <a:bodyPr/>
          <a:lstStyle/>
          <a:p>
            <a:pPr algn="l"/>
            <a:r>
              <a:rPr lang="en-IN" dirty="0"/>
              <a:t>  Question 5 </a:t>
            </a:r>
          </a:p>
        </p:txBody>
      </p:sp>
      <p:sp>
        <p:nvSpPr>
          <p:cNvPr id="4" name="Title 1">
            <a:extLst>
              <a:ext uri="{FF2B5EF4-FFF2-40B4-BE49-F238E27FC236}">
                <a16:creationId xmlns:a16="http://schemas.microsoft.com/office/drawing/2014/main" id="{7F02975B-1D29-0F59-196D-FB46193E86BE}"/>
              </a:ext>
            </a:extLst>
          </p:cNvPr>
          <p:cNvSpPr txBox="1">
            <a:spLocks/>
          </p:cNvSpPr>
          <p:nvPr/>
        </p:nvSpPr>
        <p:spPr>
          <a:xfrm>
            <a:off x="584719" y="2541037"/>
            <a:ext cx="9144000" cy="1045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baseline="0">
                <a:solidFill>
                  <a:schemeClr val="tx1"/>
                </a:solidFill>
                <a:latin typeface="+mj-lt"/>
                <a:ea typeface="+mj-ea"/>
                <a:cs typeface="+mj-cs"/>
              </a:defRPr>
            </a:lvl1pPr>
          </a:lstStyle>
          <a:p>
            <a:endParaRPr lang="en-IN" sz="2000" dirty="0"/>
          </a:p>
        </p:txBody>
      </p:sp>
      <p:sp>
        <p:nvSpPr>
          <p:cNvPr id="6" name="Rectangle 5">
            <a:extLst>
              <a:ext uri="{FF2B5EF4-FFF2-40B4-BE49-F238E27FC236}">
                <a16:creationId xmlns:a16="http://schemas.microsoft.com/office/drawing/2014/main" id="{4AC79C0E-FC33-B615-6E6C-902B8DA49A61}"/>
              </a:ext>
            </a:extLst>
          </p:cNvPr>
          <p:cNvSpPr/>
          <p:nvPr/>
        </p:nvSpPr>
        <p:spPr>
          <a:xfrm>
            <a:off x="491412" y="1129003"/>
            <a:ext cx="11115869" cy="517849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C977A060-04B9-4C71-D8F8-F2D1C575FB5B}"/>
              </a:ext>
            </a:extLst>
          </p:cNvPr>
          <p:cNvSpPr txBox="1"/>
          <p:nvPr/>
        </p:nvSpPr>
        <p:spPr>
          <a:xfrm>
            <a:off x="513184" y="1194318"/>
            <a:ext cx="11094097" cy="5724644"/>
          </a:xfrm>
          <a:prstGeom prst="rect">
            <a:avLst/>
          </a:prstGeom>
          <a:noFill/>
        </p:spPr>
        <p:txBody>
          <a:bodyPr wrap="square" rtlCol="0">
            <a:spAutoFit/>
          </a:bodyPr>
          <a:lstStyle/>
          <a:p>
            <a:pPr marL="720725" indent="-90488" algn="just">
              <a:buFont typeface="Arial" panose="020B0604020202020204" pitchFamily="34" charset="0"/>
              <a:buChar char="•"/>
              <a:tabLst>
                <a:tab pos="630238" algn="l"/>
                <a:tab pos="2784475" algn="l"/>
              </a:tabLst>
            </a:pPr>
            <a:r>
              <a:rPr lang="en-IN" sz="2200" dirty="0"/>
              <a:t>THOUGHT POINT </a:t>
            </a:r>
            <a:r>
              <a:rPr lang="en-IN" dirty="0"/>
              <a:t>:  After making money we find best season for pizza selling business it will help us to introduce some idea or new pizza type in future.</a:t>
            </a:r>
          </a:p>
          <a:p>
            <a:pPr marL="630237" algn="just">
              <a:tabLst>
                <a:tab pos="630238" algn="l"/>
                <a:tab pos="2784475" algn="l"/>
              </a:tabLst>
            </a:pPr>
            <a:endParaRPr lang="en-IN" dirty="0"/>
          </a:p>
          <a:p>
            <a:pPr algn="just"/>
            <a:r>
              <a:rPr lang="en-IN" dirty="0"/>
              <a:t>             1. </a:t>
            </a:r>
            <a:r>
              <a:rPr lang="en-IN" sz="2200" dirty="0"/>
              <a:t>Best season for Pizza ?</a:t>
            </a:r>
          </a:p>
          <a:p>
            <a:pPr algn="just"/>
            <a:r>
              <a:rPr lang="en-IN" sz="2200" dirty="0"/>
              <a:t>           </a:t>
            </a:r>
            <a:r>
              <a:rPr lang="en-IN" sz="2200" b="1" dirty="0"/>
              <a:t>Ans:-  </a:t>
            </a:r>
            <a:r>
              <a:rPr lang="en-IN" dirty="0">
                <a:solidFill>
                  <a:srgbClr val="000000"/>
                </a:solidFill>
              </a:rPr>
              <a:t>July</a:t>
            </a:r>
            <a:endParaRPr lang="en-IN" dirty="0"/>
          </a:p>
          <a:p>
            <a:pPr marL="720725" indent="-720725" algn="just"/>
            <a:r>
              <a:rPr lang="en-IN" sz="2200" dirty="0"/>
              <a:t>           </a:t>
            </a:r>
            <a:r>
              <a:rPr lang="en-IN" sz="2200" b="1" dirty="0"/>
              <a:t>Method:-  </a:t>
            </a:r>
            <a:r>
              <a:rPr lang="en-IN" dirty="0"/>
              <a:t>With the help of Pizza Name, sum of quantity, Table calculation done with help of Pizza name size and quantity on sheet Pizzas .</a:t>
            </a:r>
          </a:p>
          <a:p>
            <a:pPr marL="720725" indent="-720725" algn="just"/>
            <a:r>
              <a:rPr lang="en-IN" dirty="0"/>
              <a:t>              </a:t>
            </a:r>
            <a:r>
              <a:rPr lang="en-IN" sz="2200" b="1" dirty="0"/>
              <a:t>Chart No</a:t>
            </a:r>
            <a:r>
              <a:rPr lang="en-IN" b="1" dirty="0"/>
              <a:t>.:-  3</a:t>
            </a:r>
            <a:endParaRPr lang="en-IN" dirty="0"/>
          </a:p>
          <a:p>
            <a:pPr algn="just"/>
            <a:endParaRPr lang="en-IN" sz="2200" dirty="0"/>
          </a:p>
          <a:p>
            <a:pPr marL="285750" indent="-285750" algn="just">
              <a:buFont typeface="Arial" panose="020B0604020202020204" pitchFamily="34" charset="0"/>
              <a:buChar char="•"/>
            </a:pPr>
            <a:endParaRPr lang="en-IN" dirty="0"/>
          </a:p>
          <a:p>
            <a:pPr algn="just"/>
            <a:r>
              <a:rPr lang="en-IN" dirty="0"/>
              <a:t>                            </a:t>
            </a:r>
          </a:p>
          <a:p>
            <a:pPr algn="just"/>
            <a:r>
              <a:rPr lang="en-IN" dirty="0"/>
              <a:t>             </a:t>
            </a:r>
          </a:p>
          <a:p>
            <a:pPr algn="just"/>
            <a:r>
              <a:rPr lang="en-IN" dirty="0"/>
              <a:t>                                                                         </a:t>
            </a:r>
          </a:p>
          <a:p>
            <a:pPr algn="just"/>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a:p>
            <a:pPr algn="just"/>
            <a:r>
              <a:rPr lang="en-IN" dirty="0"/>
              <a:t>                   </a:t>
            </a:r>
          </a:p>
          <a:p>
            <a:pPr algn="just"/>
            <a:r>
              <a:rPr lang="en-IN" dirty="0"/>
              <a:t> </a:t>
            </a:r>
          </a:p>
        </p:txBody>
      </p:sp>
    </p:spTree>
    <p:extLst>
      <p:ext uri="{BB962C8B-B14F-4D97-AF65-F5344CB8AC3E}">
        <p14:creationId xmlns:p14="http://schemas.microsoft.com/office/powerpoint/2010/main" val="5327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68425" y="0"/>
            <a:ext cx="7097485" cy="1045029"/>
          </a:xfrm>
        </p:spPr>
        <p:txBody>
          <a:bodyPr/>
          <a:lstStyle/>
          <a:p>
            <a:pPr algn="l"/>
            <a:r>
              <a:rPr lang="en-IN" dirty="0"/>
              <a:t>  Question 5 </a:t>
            </a:r>
          </a:p>
        </p:txBody>
      </p:sp>
      <p:sp>
        <p:nvSpPr>
          <p:cNvPr id="4" name="Title 1">
            <a:extLst>
              <a:ext uri="{FF2B5EF4-FFF2-40B4-BE49-F238E27FC236}">
                <a16:creationId xmlns:a16="http://schemas.microsoft.com/office/drawing/2014/main" id="{7F02975B-1D29-0F59-196D-FB46193E86BE}"/>
              </a:ext>
            </a:extLst>
          </p:cNvPr>
          <p:cNvSpPr txBox="1">
            <a:spLocks/>
          </p:cNvSpPr>
          <p:nvPr/>
        </p:nvSpPr>
        <p:spPr>
          <a:xfrm>
            <a:off x="584719" y="2541037"/>
            <a:ext cx="9144000" cy="1045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baseline="0">
                <a:solidFill>
                  <a:schemeClr val="tx1"/>
                </a:solidFill>
                <a:latin typeface="+mj-lt"/>
                <a:ea typeface="+mj-ea"/>
                <a:cs typeface="+mj-cs"/>
              </a:defRPr>
            </a:lvl1pPr>
          </a:lstStyle>
          <a:p>
            <a:endParaRPr lang="en-IN" sz="2000" dirty="0"/>
          </a:p>
        </p:txBody>
      </p:sp>
      <p:sp>
        <p:nvSpPr>
          <p:cNvPr id="6" name="Rectangle 5">
            <a:extLst>
              <a:ext uri="{FF2B5EF4-FFF2-40B4-BE49-F238E27FC236}">
                <a16:creationId xmlns:a16="http://schemas.microsoft.com/office/drawing/2014/main" id="{4AC79C0E-FC33-B615-6E6C-902B8DA49A61}"/>
              </a:ext>
            </a:extLst>
          </p:cNvPr>
          <p:cNvSpPr/>
          <p:nvPr/>
        </p:nvSpPr>
        <p:spPr>
          <a:xfrm>
            <a:off x="491412" y="1129003"/>
            <a:ext cx="11115869" cy="517849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C977A060-04B9-4C71-D8F8-F2D1C575FB5B}"/>
              </a:ext>
            </a:extLst>
          </p:cNvPr>
          <p:cNvSpPr txBox="1"/>
          <p:nvPr/>
        </p:nvSpPr>
        <p:spPr>
          <a:xfrm>
            <a:off x="513184" y="1194318"/>
            <a:ext cx="11094097" cy="6832640"/>
          </a:xfrm>
          <a:prstGeom prst="rect">
            <a:avLst/>
          </a:prstGeom>
          <a:noFill/>
        </p:spPr>
        <p:txBody>
          <a:bodyPr wrap="square" rtlCol="0">
            <a:spAutoFit/>
          </a:bodyPr>
          <a:lstStyle/>
          <a:p>
            <a:pPr marL="720725" indent="-90488" algn="just">
              <a:buFont typeface="Arial" panose="020B0604020202020204" pitchFamily="34" charset="0"/>
              <a:buChar char="•"/>
              <a:tabLst>
                <a:tab pos="630238" algn="l"/>
                <a:tab pos="2784475" algn="l"/>
              </a:tabLst>
            </a:pPr>
            <a:r>
              <a:rPr lang="en-IN" sz="2200" dirty="0"/>
              <a:t>THOUGHT POINT </a:t>
            </a:r>
            <a:r>
              <a:rPr lang="en-IN" dirty="0"/>
              <a:t>:  After making money, finding sales we have to think about our worst side  also means which kind of pizza is not selling </a:t>
            </a:r>
            <a:r>
              <a:rPr lang="en-IN" dirty="0" err="1"/>
              <a:t>throuout</a:t>
            </a:r>
            <a:r>
              <a:rPr lang="en-IN" dirty="0"/>
              <a:t> the year.</a:t>
            </a:r>
          </a:p>
          <a:p>
            <a:pPr marL="630237" algn="just">
              <a:tabLst>
                <a:tab pos="630238" algn="l"/>
                <a:tab pos="2784475" algn="l"/>
              </a:tabLst>
            </a:pPr>
            <a:endParaRPr lang="en-IN" dirty="0"/>
          </a:p>
          <a:p>
            <a:pPr algn="just"/>
            <a:r>
              <a:rPr lang="en-IN" dirty="0"/>
              <a:t>             1. Are there any pizzas we should take off the menu, or we have to need promotion</a:t>
            </a:r>
            <a:r>
              <a:rPr lang="en-IN" sz="2200" dirty="0"/>
              <a:t> ?</a:t>
            </a:r>
          </a:p>
          <a:p>
            <a:pPr algn="just"/>
            <a:r>
              <a:rPr lang="en-IN" sz="2200" dirty="0"/>
              <a:t>           </a:t>
            </a:r>
            <a:r>
              <a:rPr lang="en-IN" sz="2200" b="1" dirty="0"/>
              <a:t>Ans:-  </a:t>
            </a:r>
          </a:p>
          <a:p>
            <a:pPr algn="just"/>
            <a:endParaRPr lang="en-IN" dirty="0"/>
          </a:p>
          <a:p>
            <a:pPr algn="just"/>
            <a:endParaRPr lang="en-IN" dirty="0"/>
          </a:p>
          <a:p>
            <a:pPr marL="720725" indent="-720725" algn="just"/>
            <a:r>
              <a:rPr lang="en-IN" sz="2200" dirty="0"/>
              <a:t>           </a:t>
            </a:r>
            <a:r>
              <a:rPr lang="en-IN" sz="2200" b="1" dirty="0"/>
              <a:t>Method:-  </a:t>
            </a:r>
            <a:r>
              <a:rPr lang="en-IN" dirty="0"/>
              <a:t>With the help of Pizza Name, sum of quantity, Table calculation done with help of Pizza name size and quantity on sheet Pizzas . This 3 kind of pizza have every low selling so according to business requirement either we have to cut this from menu or we have to take some action and start promoting the pizza.</a:t>
            </a:r>
          </a:p>
          <a:p>
            <a:pPr marL="720725" indent="-720725" algn="just"/>
            <a:r>
              <a:rPr lang="en-IN" dirty="0"/>
              <a:t>              </a:t>
            </a:r>
            <a:r>
              <a:rPr lang="en-IN" sz="2200" b="1" dirty="0"/>
              <a:t>Chart No</a:t>
            </a:r>
            <a:r>
              <a:rPr lang="en-IN" b="1" dirty="0"/>
              <a:t>.:-  6</a:t>
            </a:r>
            <a:endParaRPr lang="en-IN" dirty="0"/>
          </a:p>
          <a:p>
            <a:pPr algn="just"/>
            <a:endParaRPr lang="en-IN" sz="2200" dirty="0"/>
          </a:p>
          <a:p>
            <a:pPr marL="285750" indent="-285750" algn="just">
              <a:buFont typeface="Arial" panose="020B0604020202020204" pitchFamily="34" charset="0"/>
              <a:buChar char="•"/>
            </a:pPr>
            <a:endParaRPr lang="en-IN" dirty="0"/>
          </a:p>
          <a:p>
            <a:pPr algn="just"/>
            <a:r>
              <a:rPr lang="en-IN" dirty="0"/>
              <a:t>                            </a:t>
            </a:r>
          </a:p>
          <a:p>
            <a:pPr algn="just"/>
            <a:r>
              <a:rPr lang="en-IN" dirty="0"/>
              <a:t>             </a:t>
            </a:r>
          </a:p>
          <a:p>
            <a:pPr algn="just"/>
            <a:r>
              <a:rPr lang="en-IN" dirty="0"/>
              <a:t>                                                                         </a:t>
            </a:r>
          </a:p>
          <a:p>
            <a:pPr algn="just"/>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a:p>
            <a:pPr algn="just"/>
            <a:r>
              <a:rPr lang="en-IN" dirty="0"/>
              <a:t>                   </a:t>
            </a:r>
          </a:p>
          <a:p>
            <a:pPr algn="just"/>
            <a:r>
              <a:rPr lang="en-IN" dirty="0"/>
              <a:t> </a:t>
            </a:r>
          </a:p>
        </p:txBody>
      </p:sp>
      <p:graphicFrame>
        <p:nvGraphicFramePr>
          <p:cNvPr id="3" name="Table 2">
            <a:extLst>
              <a:ext uri="{FF2B5EF4-FFF2-40B4-BE49-F238E27FC236}">
                <a16:creationId xmlns:a16="http://schemas.microsoft.com/office/drawing/2014/main" id="{04063C2C-B5F3-075D-E5CD-6A6A76CD6272}"/>
              </a:ext>
            </a:extLst>
          </p:cNvPr>
          <p:cNvGraphicFramePr>
            <a:graphicFrameLocks noGrp="1"/>
          </p:cNvGraphicFramePr>
          <p:nvPr>
            <p:extLst>
              <p:ext uri="{D42A27DB-BD31-4B8C-83A1-F6EECF244321}">
                <p14:modId xmlns:p14="http://schemas.microsoft.com/office/powerpoint/2010/main" val="2785212471"/>
              </p:ext>
            </p:extLst>
          </p:nvPr>
        </p:nvGraphicFramePr>
        <p:xfrm>
          <a:off x="2019300" y="2522530"/>
          <a:ext cx="4218940" cy="845820"/>
        </p:xfrm>
        <a:graphic>
          <a:graphicData uri="http://schemas.openxmlformats.org/drawingml/2006/table">
            <a:tbl>
              <a:tblPr>
                <a:tableStyleId>{5C22544A-7EE6-4342-B048-85BDC9FD1C3A}</a:tableStyleId>
              </a:tblPr>
              <a:tblGrid>
                <a:gridCol w="2142328">
                  <a:extLst>
                    <a:ext uri="{9D8B030D-6E8A-4147-A177-3AD203B41FA5}">
                      <a16:colId xmlns:a16="http://schemas.microsoft.com/office/drawing/2014/main" val="2898304203"/>
                    </a:ext>
                  </a:extLst>
                </a:gridCol>
                <a:gridCol w="2076612">
                  <a:extLst>
                    <a:ext uri="{9D8B030D-6E8A-4147-A177-3AD203B41FA5}">
                      <a16:colId xmlns:a16="http://schemas.microsoft.com/office/drawing/2014/main" val="855441156"/>
                    </a:ext>
                  </a:extLst>
                </a:gridCol>
              </a:tblGrid>
              <a:tr h="242630">
                <a:tc>
                  <a:txBody>
                    <a:bodyPr/>
                    <a:lstStyle/>
                    <a:p>
                      <a:pPr algn="ctr" fontAlgn="b"/>
                      <a:r>
                        <a:rPr lang="en-IN" sz="1800" u="none" strike="noStrike" dirty="0" err="1">
                          <a:effectLst/>
                        </a:rPr>
                        <a:t>the_greek_xxl</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IN" sz="1800" u="none" strike="noStrike" dirty="0">
                          <a:effectLst/>
                        </a:rPr>
                        <a:t>28</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2731801712"/>
                  </a:ext>
                </a:extLst>
              </a:tr>
              <a:tr h="253179">
                <a:tc>
                  <a:txBody>
                    <a:bodyPr/>
                    <a:lstStyle/>
                    <a:p>
                      <a:pPr algn="ctr" fontAlgn="b"/>
                      <a:r>
                        <a:rPr lang="en-IN" sz="1800" u="none" strike="noStrike" dirty="0" err="1">
                          <a:effectLst/>
                        </a:rPr>
                        <a:t>green_garden_l</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IN" sz="1800" u="none" strike="noStrike" dirty="0">
                          <a:effectLst/>
                        </a:rPr>
                        <a:t>94</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2904857797"/>
                  </a:ext>
                </a:extLst>
              </a:tr>
              <a:tr h="253179">
                <a:tc>
                  <a:txBody>
                    <a:bodyPr/>
                    <a:lstStyle/>
                    <a:p>
                      <a:pPr algn="ctr" fontAlgn="b"/>
                      <a:r>
                        <a:rPr lang="en-IN" sz="1800" u="none" strike="noStrike" dirty="0" err="1">
                          <a:effectLst/>
                        </a:rPr>
                        <a:t>ckn_alfredo_s</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IN" sz="1800" u="none" strike="noStrike" dirty="0">
                          <a:effectLst/>
                        </a:rPr>
                        <a:t>96</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273942150"/>
                  </a:ext>
                </a:extLst>
              </a:tr>
            </a:tbl>
          </a:graphicData>
        </a:graphic>
      </p:graphicFrame>
    </p:spTree>
    <p:extLst>
      <p:ext uri="{BB962C8B-B14F-4D97-AF65-F5344CB8AC3E}">
        <p14:creationId xmlns:p14="http://schemas.microsoft.com/office/powerpoint/2010/main" val="523926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68425" y="0"/>
            <a:ext cx="7097485" cy="1045029"/>
          </a:xfrm>
        </p:spPr>
        <p:txBody>
          <a:bodyPr/>
          <a:lstStyle/>
          <a:p>
            <a:pPr algn="l"/>
            <a:r>
              <a:rPr lang="en-IN" dirty="0"/>
              <a:t>  Question 6 </a:t>
            </a:r>
          </a:p>
        </p:txBody>
      </p:sp>
      <p:sp>
        <p:nvSpPr>
          <p:cNvPr id="4" name="Title 1">
            <a:extLst>
              <a:ext uri="{FF2B5EF4-FFF2-40B4-BE49-F238E27FC236}">
                <a16:creationId xmlns:a16="http://schemas.microsoft.com/office/drawing/2014/main" id="{7F02975B-1D29-0F59-196D-FB46193E86BE}"/>
              </a:ext>
            </a:extLst>
          </p:cNvPr>
          <p:cNvSpPr txBox="1">
            <a:spLocks/>
          </p:cNvSpPr>
          <p:nvPr/>
        </p:nvSpPr>
        <p:spPr>
          <a:xfrm>
            <a:off x="584719" y="2541037"/>
            <a:ext cx="9144000" cy="1045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baseline="0">
                <a:solidFill>
                  <a:schemeClr val="tx1"/>
                </a:solidFill>
                <a:latin typeface="+mj-lt"/>
                <a:ea typeface="+mj-ea"/>
                <a:cs typeface="+mj-cs"/>
              </a:defRPr>
            </a:lvl1pPr>
          </a:lstStyle>
          <a:p>
            <a:endParaRPr lang="en-IN" sz="2000" dirty="0"/>
          </a:p>
        </p:txBody>
      </p:sp>
      <p:sp>
        <p:nvSpPr>
          <p:cNvPr id="6" name="Rectangle 5">
            <a:extLst>
              <a:ext uri="{FF2B5EF4-FFF2-40B4-BE49-F238E27FC236}">
                <a16:creationId xmlns:a16="http://schemas.microsoft.com/office/drawing/2014/main" id="{4AC79C0E-FC33-B615-6E6C-902B8DA49A61}"/>
              </a:ext>
            </a:extLst>
          </p:cNvPr>
          <p:cNvSpPr/>
          <p:nvPr/>
        </p:nvSpPr>
        <p:spPr>
          <a:xfrm>
            <a:off x="491412" y="1129003"/>
            <a:ext cx="11115869" cy="517849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C977A060-04B9-4C71-D8F8-F2D1C575FB5B}"/>
              </a:ext>
            </a:extLst>
          </p:cNvPr>
          <p:cNvSpPr txBox="1"/>
          <p:nvPr/>
        </p:nvSpPr>
        <p:spPr>
          <a:xfrm>
            <a:off x="513184" y="1194318"/>
            <a:ext cx="11094097" cy="5047536"/>
          </a:xfrm>
          <a:prstGeom prst="rect">
            <a:avLst/>
          </a:prstGeom>
          <a:noFill/>
        </p:spPr>
        <p:txBody>
          <a:bodyPr wrap="square" rtlCol="0">
            <a:spAutoFit/>
          </a:bodyPr>
          <a:lstStyle/>
          <a:p>
            <a:pPr marL="720725" indent="-90488" algn="just">
              <a:buFont typeface="Arial" panose="020B0604020202020204" pitchFamily="34" charset="0"/>
              <a:buChar char="•"/>
              <a:tabLst>
                <a:tab pos="630238" algn="l"/>
                <a:tab pos="2784475" algn="l"/>
              </a:tabLst>
            </a:pPr>
            <a:r>
              <a:rPr lang="en-IN" sz="2200" dirty="0"/>
              <a:t>THOUGHT POINT </a:t>
            </a:r>
            <a:r>
              <a:rPr lang="en-IN" dirty="0"/>
              <a:t>: How many pizza at a time customer love to eat.</a:t>
            </a:r>
          </a:p>
          <a:p>
            <a:pPr marL="630237" algn="just">
              <a:tabLst>
                <a:tab pos="630238" algn="l"/>
                <a:tab pos="2784475" algn="l"/>
              </a:tabLst>
            </a:pPr>
            <a:endParaRPr lang="en-IN" dirty="0"/>
          </a:p>
          <a:p>
            <a:pPr algn="just"/>
            <a:r>
              <a:rPr lang="en-IN" dirty="0"/>
              <a:t>             1. How many pizzas are typically in order</a:t>
            </a:r>
            <a:r>
              <a:rPr lang="en-IN" sz="2200" dirty="0"/>
              <a:t> ?</a:t>
            </a:r>
          </a:p>
          <a:p>
            <a:pPr algn="just"/>
            <a:r>
              <a:rPr lang="en-IN" sz="2200" dirty="0"/>
              <a:t>           </a:t>
            </a:r>
            <a:r>
              <a:rPr lang="en-IN" sz="2200" b="1" dirty="0"/>
              <a:t>Ans:- </a:t>
            </a:r>
            <a:r>
              <a:rPr lang="en-IN" sz="2200" dirty="0"/>
              <a:t> 2</a:t>
            </a:r>
            <a:endParaRPr lang="en-IN" dirty="0"/>
          </a:p>
          <a:p>
            <a:pPr marL="720725" indent="-720725" algn="just"/>
            <a:r>
              <a:rPr lang="en-IN" sz="2200" dirty="0"/>
              <a:t>           </a:t>
            </a:r>
            <a:r>
              <a:rPr lang="en-IN" sz="2200" b="1" dirty="0"/>
              <a:t>Method:-  </a:t>
            </a:r>
            <a:r>
              <a:rPr lang="en-IN" dirty="0"/>
              <a:t>With the help of Pizza Name, sum of quantity, Table calculation done with help of Pizza name size and quantity on sheet Order Details . </a:t>
            </a:r>
          </a:p>
          <a:p>
            <a:pPr marL="720725" indent="-720725" algn="just"/>
            <a:r>
              <a:rPr lang="en-IN" dirty="0"/>
              <a:t>              </a:t>
            </a:r>
            <a:endParaRPr lang="en-IN" sz="2200" dirty="0"/>
          </a:p>
          <a:p>
            <a:pPr marL="285750" indent="-285750" algn="just">
              <a:buFont typeface="Arial" panose="020B0604020202020204" pitchFamily="34" charset="0"/>
              <a:buChar char="•"/>
            </a:pPr>
            <a:endParaRPr lang="en-IN" dirty="0"/>
          </a:p>
          <a:p>
            <a:pPr algn="just"/>
            <a:r>
              <a:rPr lang="en-IN" dirty="0"/>
              <a:t>                            </a:t>
            </a:r>
          </a:p>
          <a:p>
            <a:pPr algn="just"/>
            <a:r>
              <a:rPr lang="en-IN" dirty="0"/>
              <a:t>             </a:t>
            </a:r>
          </a:p>
          <a:p>
            <a:pPr algn="just"/>
            <a:r>
              <a:rPr lang="en-IN" dirty="0"/>
              <a:t>                                                                         </a:t>
            </a:r>
          </a:p>
          <a:p>
            <a:pPr algn="just"/>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a:p>
            <a:pPr algn="just"/>
            <a:r>
              <a:rPr lang="en-IN" dirty="0"/>
              <a:t>                   </a:t>
            </a:r>
          </a:p>
          <a:p>
            <a:pPr algn="just"/>
            <a:r>
              <a:rPr lang="en-IN" dirty="0"/>
              <a:t> </a:t>
            </a:r>
          </a:p>
        </p:txBody>
      </p:sp>
    </p:spTree>
    <p:extLst>
      <p:ext uri="{BB962C8B-B14F-4D97-AF65-F5344CB8AC3E}">
        <p14:creationId xmlns:p14="http://schemas.microsoft.com/office/powerpoint/2010/main" val="195795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737119" y="1334277"/>
            <a:ext cx="10440953" cy="429209"/>
          </a:xfrm>
        </p:spPr>
        <p:txBody>
          <a:bodyPr>
            <a:noAutofit/>
          </a:bodyPr>
          <a:lstStyle/>
          <a:p>
            <a:pPr algn="just"/>
            <a:r>
              <a:rPr lang="en-IN" sz="3600" dirty="0">
                <a:latin typeface="Adam Bold" panose="02000403000000000000" pitchFamily="2" charset="0"/>
              </a:rPr>
              <a:t>Thank You </a:t>
            </a:r>
          </a:p>
        </p:txBody>
      </p:sp>
    </p:spTree>
    <p:extLst>
      <p:ext uri="{BB962C8B-B14F-4D97-AF65-F5344CB8AC3E}">
        <p14:creationId xmlns:p14="http://schemas.microsoft.com/office/powerpoint/2010/main" val="233889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737119" y="1334277"/>
            <a:ext cx="10440953" cy="3303038"/>
          </a:xfrm>
        </p:spPr>
        <p:txBody>
          <a:bodyPr>
            <a:noAutofit/>
          </a:bodyPr>
          <a:lstStyle/>
          <a:p>
            <a:pPr algn="just"/>
            <a:r>
              <a:rPr lang="en-US" sz="2000" dirty="0">
                <a:latin typeface="Adam Bold" panose="02000403000000000000" pitchFamily="2" charset="0"/>
              </a:rPr>
              <a:t>I am pleased to present my first Excel analysis report, which examines </a:t>
            </a:r>
            <a:r>
              <a:rPr lang="en-US" sz="2000" dirty="0">
                <a:solidFill>
                  <a:srgbClr val="FF0000"/>
                </a:solidFill>
                <a:latin typeface="Adam Bold" panose="02000403000000000000" pitchFamily="2" charset="0"/>
              </a:rPr>
              <a:t>Pizza Place Sales </a:t>
            </a:r>
            <a:r>
              <a:rPr lang="en-US" sz="2000" dirty="0">
                <a:latin typeface="Adam Bold" panose="02000403000000000000" pitchFamily="2" charset="0"/>
              </a:rPr>
              <a:t>based on Kaggle</a:t>
            </a:r>
            <a:r>
              <a:rPr lang="en-US" sz="2000" dirty="0">
                <a:latin typeface="Adam Bold" panose="02000403000000000000" pitchFamily="2" charset="0"/>
                <a:hlinkClick r:id="rId2" action="ppaction://hlinkpres?slideindex=1&amp;slidetitle="/>
              </a:rPr>
              <a:t>(https://www.kaggle.com/datasets/mysarahmadbhat/pizza-place-sales).</a:t>
            </a:r>
            <a:r>
              <a:rPr lang="en-US" sz="2000" dirty="0">
                <a:latin typeface="Adam Bold" panose="02000403000000000000" pitchFamily="2" charset="0"/>
              </a:rPr>
              <a:t> As you will see, this report provides a comprehensive overview of the key trends and patterns that emerged from the data, as well as recommendations for how to leverage this information to achieve promote some low demand product to promotion, understanding sales, budget tracking and profit analyses. Throughout this analysis, I utilized a range of Excel tools and techniques, including massive used of Pivot Table and charts to visualize data as well as I used sum, average, min, max , Lookup and many more function. By combining these tools with my analytical skills and expertise, I was able to extract meaningful insights from the data and create a report that is both informative and actionable. I hope that you find this report to be insightful and engaging, and that it provides a valuable starting point for further analysis and decision-making. Thank you for your attention, and please don't hesitate to contact me if you have any questions or feedback. Sincerely, Payal Gawande.</a:t>
            </a:r>
            <a:endParaRPr lang="en-IN" sz="2000" dirty="0">
              <a:latin typeface="Adam Bold" panose="02000403000000000000" pitchFamily="2" charset="0"/>
            </a:endParaRPr>
          </a:p>
        </p:txBody>
      </p:sp>
    </p:spTree>
    <p:extLst>
      <p:ext uri="{BB962C8B-B14F-4D97-AF65-F5344CB8AC3E}">
        <p14:creationId xmlns:p14="http://schemas.microsoft.com/office/powerpoint/2010/main" val="157582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68425" y="0"/>
            <a:ext cx="7097485" cy="1045029"/>
          </a:xfrm>
        </p:spPr>
        <p:txBody>
          <a:bodyPr/>
          <a:lstStyle/>
          <a:p>
            <a:r>
              <a:rPr lang="en-IN" dirty="0"/>
              <a:t>Step by Step Process </a:t>
            </a:r>
          </a:p>
        </p:txBody>
      </p:sp>
      <p:sp>
        <p:nvSpPr>
          <p:cNvPr id="4" name="Title 1">
            <a:extLst>
              <a:ext uri="{FF2B5EF4-FFF2-40B4-BE49-F238E27FC236}">
                <a16:creationId xmlns:a16="http://schemas.microsoft.com/office/drawing/2014/main" id="{7F02975B-1D29-0F59-196D-FB46193E86BE}"/>
              </a:ext>
            </a:extLst>
          </p:cNvPr>
          <p:cNvSpPr txBox="1">
            <a:spLocks/>
          </p:cNvSpPr>
          <p:nvPr/>
        </p:nvSpPr>
        <p:spPr>
          <a:xfrm>
            <a:off x="584719" y="2541037"/>
            <a:ext cx="9144000" cy="1045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baseline="0">
                <a:solidFill>
                  <a:schemeClr val="tx1"/>
                </a:solidFill>
                <a:latin typeface="+mj-lt"/>
                <a:ea typeface="+mj-ea"/>
                <a:cs typeface="+mj-cs"/>
              </a:defRPr>
            </a:lvl1pPr>
          </a:lstStyle>
          <a:p>
            <a:endParaRPr lang="en-IN" sz="2000" dirty="0"/>
          </a:p>
        </p:txBody>
      </p:sp>
      <p:sp>
        <p:nvSpPr>
          <p:cNvPr id="6" name="Rectangle 5">
            <a:extLst>
              <a:ext uri="{FF2B5EF4-FFF2-40B4-BE49-F238E27FC236}">
                <a16:creationId xmlns:a16="http://schemas.microsoft.com/office/drawing/2014/main" id="{4AC79C0E-FC33-B615-6E6C-902B8DA49A61}"/>
              </a:ext>
            </a:extLst>
          </p:cNvPr>
          <p:cNvSpPr/>
          <p:nvPr/>
        </p:nvSpPr>
        <p:spPr>
          <a:xfrm>
            <a:off x="491412" y="1129003"/>
            <a:ext cx="11115869" cy="517849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C977A060-04B9-4C71-D8F8-F2D1C575FB5B}"/>
              </a:ext>
            </a:extLst>
          </p:cNvPr>
          <p:cNvSpPr txBox="1"/>
          <p:nvPr/>
        </p:nvSpPr>
        <p:spPr>
          <a:xfrm>
            <a:off x="513184" y="1194318"/>
            <a:ext cx="11094097" cy="3139321"/>
          </a:xfrm>
          <a:prstGeom prst="rect">
            <a:avLst/>
          </a:prstGeom>
          <a:noFill/>
        </p:spPr>
        <p:txBody>
          <a:bodyPr wrap="square" rtlCol="0">
            <a:spAutoFit/>
          </a:bodyPr>
          <a:lstStyle/>
          <a:p>
            <a:pPr marL="285750" indent="-285750" algn="just">
              <a:buFont typeface="Arial" panose="020B0604020202020204" pitchFamily="34" charset="0"/>
              <a:buChar char="•"/>
            </a:pPr>
            <a:r>
              <a:rPr lang="en-IN" dirty="0"/>
              <a:t>Initially I got 4 Different files Name as:- </a:t>
            </a:r>
            <a:r>
              <a:rPr lang="en-IN" dirty="0">
                <a:solidFill>
                  <a:schemeClr val="dk1"/>
                </a:solidFill>
                <a:highlight>
                  <a:srgbClr val="C0C0C0"/>
                </a:highlight>
              </a:rPr>
              <a:t>1. Order  2. Order </a:t>
            </a:r>
            <a:r>
              <a:rPr lang="en-IN" dirty="0" err="1">
                <a:solidFill>
                  <a:schemeClr val="dk1"/>
                </a:solidFill>
                <a:highlight>
                  <a:srgbClr val="C0C0C0"/>
                </a:highlight>
              </a:rPr>
              <a:t>Detail_Id</a:t>
            </a:r>
            <a:r>
              <a:rPr lang="en-IN" dirty="0">
                <a:solidFill>
                  <a:schemeClr val="dk1"/>
                </a:solidFill>
                <a:highlight>
                  <a:srgbClr val="C0C0C0"/>
                </a:highlight>
              </a:rPr>
              <a:t> 3. Pizza 4. Pizza Type</a:t>
            </a:r>
          </a:p>
          <a:p>
            <a:pPr marL="285750" indent="-285750" algn="just">
              <a:buFont typeface="Arial" panose="020B0604020202020204" pitchFamily="34" charset="0"/>
              <a:buChar char="•"/>
            </a:pPr>
            <a:r>
              <a:rPr lang="en-IN" dirty="0"/>
              <a:t>In 4 Different files I am not able to analyse Data properly so I merge all of them in 1 File and 4 Different Sheet   that makes my analyses work easier and give name them accordingly </a:t>
            </a:r>
          </a:p>
          <a:p>
            <a:pPr marL="285750" indent="-285750" algn="just">
              <a:buFont typeface="Arial" panose="020B0604020202020204" pitchFamily="34" charset="0"/>
              <a:buChar char="•"/>
            </a:pPr>
            <a:r>
              <a:rPr lang="en-IN" dirty="0"/>
              <a:t>My first sheet is Order there I have 3 column as follow:- </a:t>
            </a:r>
          </a:p>
          <a:p>
            <a:pPr marL="285750" indent="-285750" algn="just">
              <a:buFont typeface="Arial" panose="020B0604020202020204" pitchFamily="34" charset="0"/>
              <a:buChar char="•"/>
            </a:pPr>
            <a:endParaRPr lang="en-IN" dirty="0"/>
          </a:p>
          <a:p>
            <a:pPr algn="just"/>
            <a:r>
              <a:rPr lang="en-IN" dirty="0"/>
              <a:t>                            </a:t>
            </a:r>
          </a:p>
          <a:p>
            <a:pPr algn="just"/>
            <a:r>
              <a:rPr lang="en-IN" dirty="0"/>
              <a:t>             </a:t>
            </a:r>
          </a:p>
          <a:p>
            <a:pPr algn="just"/>
            <a:r>
              <a:rPr lang="en-IN" dirty="0"/>
              <a:t>                                                                         </a:t>
            </a:r>
          </a:p>
          <a:p>
            <a:pPr marL="285750" indent="-285750" algn="just">
              <a:buFont typeface="Arial" panose="020B0604020202020204" pitchFamily="34" charset="0"/>
              <a:buChar char="•"/>
            </a:pPr>
            <a:r>
              <a:rPr lang="en-IN" dirty="0"/>
              <a:t>My Second Sheet is Order Details there I have 5 column as follow:-</a:t>
            </a:r>
          </a:p>
          <a:p>
            <a:pPr algn="just"/>
            <a:r>
              <a:rPr lang="en-IN" dirty="0"/>
              <a:t>                   </a:t>
            </a:r>
          </a:p>
          <a:p>
            <a:pPr algn="just"/>
            <a:r>
              <a:rPr lang="en-IN" dirty="0"/>
              <a:t> </a:t>
            </a:r>
          </a:p>
        </p:txBody>
      </p:sp>
      <p:graphicFrame>
        <p:nvGraphicFramePr>
          <p:cNvPr id="11" name="Table 10">
            <a:extLst>
              <a:ext uri="{FF2B5EF4-FFF2-40B4-BE49-F238E27FC236}">
                <a16:creationId xmlns:a16="http://schemas.microsoft.com/office/drawing/2014/main" id="{EFC4374F-094B-6DDA-FC61-47D0E13CC050}"/>
              </a:ext>
            </a:extLst>
          </p:cNvPr>
          <p:cNvGraphicFramePr>
            <a:graphicFrameLocks noGrp="1"/>
          </p:cNvGraphicFramePr>
          <p:nvPr>
            <p:extLst>
              <p:ext uri="{D42A27DB-BD31-4B8C-83A1-F6EECF244321}">
                <p14:modId xmlns:p14="http://schemas.microsoft.com/office/powerpoint/2010/main" val="996928884"/>
              </p:ext>
            </p:extLst>
          </p:nvPr>
        </p:nvGraphicFramePr>
        <p:xfrm>
          <a:off x="1903445" y="2391748"/>
          <a:ext cx="8693437" cy="891540"/>
        </p:xfrm>
        <a:graphic>
          <a:graphicData uri="http://schemas.openxmlformats.org/drawingml/2006/table">
            <a:tbl>
              <a:tblPr>
                <a:tableStyleId>{5C22544A-7EE6-4342-B048-85BDC9FD1C3A}</a:tableStyleId>
              </a:tblPr>
              <a:tblGrid>
                <a:gridCol w="6070344">
                  <a:extLst>
                    <a:ext uri="{9D8B030D-6E8A-4147-A177-3AD203B41FA5}">
                      <a16:colId xmlns:a16="http://schemas.microsoft.com/office/drawing/2014/main" val="4207964164"/>
                    </a:ext>
                  </a:extLst>
                </a:gridCol>
                <a:gridCol w="121125">
                  <a:extLst>
                    <a:ext uri="{9D8B030D-6E8A-4147-A177-3AD203B41FA5}">
                      <a16:colId xmlns:a16="http://schemas.microsoft.com/office/drawing/2014/main" val="1361770001"/>
                    </a:ext>
                  </a:extLst>
                </a:gridCol>
                <a:gridCol w="41016">
                  <a:extLst>
                    <a:ext uri="{9D8B030D-6E8A-4147-A177-3AD203B41FA5}">
                      <a16:colId xmlns:a16="http://schemas.microsoft.com/office/drawing/2014/main" val="2037347603"/>
                    </a:ext>
                  </a:extLst>
                </a:gridCol>
                <a:gridCol w="615238">
                  <a:extLst>
                    <a:ext uri="{9D8B030D-6E8A-4147-A177-3AD203B41FA5}">
                      <a16:colId xmlns:a16="http://schemas.microsoft.com/office/drawing/2014/main" val="2436483909"/>
                    </a:ext>
                  </a:extLst>
                </a:gridCol>
                <a:gridCol w="615238">
                  <a:extLst>
                    <a:ext uri="{9D8B030D-6E8A-4147-A177-3AD203B41FA5}">
                      <a16:colId xmlns:a16="http://schemas.microsoft.com/office/drawing/2014/main" val="823451443"/>
                    </a:ext>
                  </a:extLst>
                </a:gridCol>
                <a:gridCol w="615238">
                  <a:extLst>
                    <a:ext uri="{9D8B030D-6E8A-4147-A177-3AD203B41FA5}">
                      <a16:colId xmlns:a16="http://schemas.microsoft.com/office/drawing/2014/main" val="3690287447"/>
                    </a:ext>
                  </a:extLst>
                </a:gridCol>
                <a:gridCol w="615238">
                  <a:extLst>
                    <a:ext uri="{9D8B030D-6E8A-4147-A177-3AD203B41FA5}">
                      <a16:colId xmlns:a16="http://schemas.microsoft.com/office/drawing/2014/main" val="1729802144"/>
                    </a:ext>
                  </a:extLst>
                </a:gridCol>
              </a:tblGrid>
              <a:tr h="297180">
                <a:tc gridSpan="7">
                  <a:txBody>
                    <a:bodyPr/>
                    <a:lstStyle/>
                    <a:p>
                      <a:pPr algn="l" fontAlgn="b"/>
                      <a:r>
                        <a:rPr lang="en-US" sz="1800" u="none" strike="noStrike" dirty="0" err="1">
                          <a:effectLst/>
                          <a:latin typeface="+mn-lt"/>
                        </a:rPr>
                        <a:t>Order_id</a:t>
                      </a:r>
                      <a:r>
                        <a:rPr lang="en-US" sz="1800" u="none" strike="noStrike" dirty="0">
                          <a:effectLst/>
                          <a:latin typeface="+mn-lt"/>
                        </a:rPr>
                        <a:t>   -  This column represent a total number of customers visit in show in 2015-2016</a:t>
                      </a:r>
                      <a:endParaRPr lang="en-US" sz="1800" b="0" i="0" u="none" strike="noStrike" dirty="0">
                        <a:solidFill>
                          <a:srgbClr val="000000"/>
                        </a:solidFill>
                        <a:effectLst/>
                        <a:latin typeface="+mn-lt"/>
                      </a:endParaRPr>
                    </a:p>
                  </a:txBody>
                  <a:tcPr marL="7620" marR="7620" marT="7620" marB="0" anchor="b">
                    <a:solidFill>
                      <a:schemeClr val="accent2">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48212531"/>
                  </a:ext>
                </a:extLst>
              </a:tr>
              <a:tr h="297180">
                <a:tc gridSpan="2">
                  <a:txBody>
                    <a:bodyPr/>
                    <a:lstStyle/>
                    <a:p>
                      <a:pPr algn="l" fontAlgn="b"/>
                      <a:r>
                        <a:rPr lang="en-US" sz="1800" u="none" strike="noStrike" dirty="0">
                          <a:effectLst/>
                          <a:latin typeface="+mn-lt"/>
                        </a:rPr>
                        <a:t>Date          -  This represent on which date customer visit in shop</a:t>
                      </a:r>
                      <a:endParaRPr lang="en-US" sz="1800" b="0" i="0" u="none" strike="noStrike" dirty="0">
                        <a:solidFill>
                          <a:srgbClr val="000000"/>
                        </a:solidFill>
                        <a:effectLst/>
                        <a:latin typeface="+mn-lt"/>
                      </a:endParaRPr>
                    </a:p>
                  </a:txBody>
                  <a:tcPr marL="7620" marR="7620" marT="7620" marB="0" anchor="b">
                    <a:solidFill>
                      <a:schemeClr val="accent2">
                        <a:lumMod val="60000"/>
                        <a:lumOff val="40000"/>
                      </a:schemeClr>
                    </a:solidFill>
                  </a:tcPr>
                </a:tc>
                <a:tc hMerge="1">
                  <a:txBody>
                    <a:bodyPr/>
                    <a:lstStyle/>
                    <a:p>
                      <a:endParaRPr lang="en-IN"/>
                    </a:p>
                  </a:txBody>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IN" sz="1800" u="none" strike="noStrike">
                          <a:effectLst/>
                        </a:rPr>
                        <a:t> </a:t>
                      </a:r>
                      <a:endParaRPr lang="en-IN" sz="1800" b="0" i="0" u="none" strike="noStrike">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2496183439"/>
                  </a:ext>
                </a:extLst>
              </a:tr>
              <a:tr h="297180">
                <a:tc>
                  <a:txBody>
                    <a:bodyPr/>
                    <a:lstStyle/>
                    <a:p>
                      <a:pPr algn="l" fontAlgn="b"/>
                      <a:r>
                        <a:rPr lang="en-US" sz="1800" u="none" strike="noStrike" dirty="0">
                          <a:effectLst/>
                          <a:latin typeface="+mn-lt"/>
                        </a:rPr>
                        <a:t>Time         - This represent time of costumers visit in shop  </a:t>
                      </a:r>
                      <a:endParaRPr lang="en-US" sz="1800" b="0" i="0" u="none" strike="noStrike" dirty="0">
                        <a:solidFill>
                          <a:srgbClr val="000000"/>
                        </a:solidFill>
                        <a:effectLst/>
                        <a:latin typeface="+mn-lt"/>
                      </a:endParaRPr>
                    </a:p>
                  </a:txBody>
                  <a:tcPr marL="7620" marR="7620" marT="7620" marB="0" anchor="b">
                    <a:solidFill>
                      <a:schemeClr val="accent2">
                        <a:lumMod val="60000"/>
                        <a:lumOff val="40000"/>
                      </a:schemeClr>
                    </a:solidFill>
                  </a:tcPr>
                </a:tc>
                <a:tc>
                  <a:txBody>
                    <a:bodyPr/>
                    <a:lstStyle/>
                    <a:p>
                      <a:pPr algn="l" fontAlgn="b"/>
                      <a:r>
                        <a:rPr lang="en-IN" sz="1800" u="none" strike="noStrike">
                          <a:effectLst/>
                        </a:rPr>
                        <a:t> </a:t>
                      </a:r>
                      <a:endParaRPr lang="en-IN" sz="1800" b="0" i="0" u="none" strike="noStrike">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IN" sz="1800" u="none" strike="noStrike">
                          <a:effectLst/>
                        </a:rPr>
                        <a:t> </a:t>
                      </a:r>
                      <a:endParaRPr lang="en-IN" sz="1800" b="0" i="0" u="none" strike="noStrike">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IN" sz="1800" u="none" strike="noStrike">
                          <a:effectLst/>
                        </a:rPr>
                        <a:t> </a:t>
                      </a:r>
                      <a:endParaRPr lang="en-IN" sz="1800" b="0" i="0" u="none" strike="noStrike">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2437147128"/>
                  </a:ext>
                </a:extLst>
              </a:tr>
            </a:tbl>
          </a:graphicData>
        </a:graphic>
      </p:graphicFrame>
      <p:graphicFrame>
        <p:nvGraphicFramePr>
          <p:cNvPr id="12" name="Table 11">
            <a:extLst>
              <a:ext uri="{FF2B5EF4-FFF2-40B4-BE49-F238E27FC236}">
                <a16:creationId xmlns:a16="http://schemas.microsoft.com/office/drawing/2014/main" id="{DE32ABC8-AD49-B783-B6E8-6BAA2DE86DD3}"/>
              </a:ext>
            </a:extLst>
          </p:cNvPr>
          <p:cNvGraphicFramePr>
            <a:graphicFrameLocks noGrp="1"/>
          </p:cNvGraphicFramePr>
          <p:nvPr>
            <p:extLst>
              <p:ext uri="{D42A27DB-BD31-4B8C-83A1-F6EECF244321}">
                <p14:modId xmlns:p14="http://schemas.microsoft.com/office/powerpoint/2010/main" val="1245946302"/>
              </p:ext>
            </p:extLst>
          </p:nvPr>
        </p:nvGraphicFramePr>
        <p:xfrm>
          <a:off x="1903444" y="3757517"/>
          <a:ext cx="8693436" cy="1744980"/>
        </p:xfrm>
        <a:graphic>
          <a:graphicData uri="http://schemas.openxmlformats.org/drawingml/2006/table">
            <a:tbl>
              <a:tblPr>
                <a:tableStyleId>{5C22544A-7EE6-4342-B048-85BDC9FD1C3A}</a:tableStyleId>
              </a:tblPr>
              <a:tblGrid>
                <a:gridCol w="8693436">
                  <a:extLst>
                    <a:ext uri="{9D8B030D-6E8A-4147-A177-3AD203B41FA5}">
                      <a16:colId xmlns:a16="http://schemas.microsoft.com/office/drawing/2014/main" val="1170335784"/>
                    </a:ext>
                  </a:extLst>
                </a:gridCol>
              </a:tblGrid>
              <a:tr h="297180">
                <a:tc>
                  <a:txBody>
                    <a:bodyPr/>
                    <a:lstStyle/>
                    <a:p>
                      <a:pPr algn="l" fontAlgn="b"/>
                      <a:r>
                        <a:rPr lang="en-US" sz="1800" u="none" strike="noStrike" dirty="0" err="1">
                          <a:effectLst/>
                          <a:latin typeface="+mn-lt"/>
                        </a:rPr>
                        <a:t>Order_details_id</a:t>
                      </a:r>
                      <a:r>
                        <a:rPr lang="en-US" sz="1800" u="none" strike="noStrike" dirty="0">
                          <a:effectLst/>
                          <a:latin typeface="+mn-lt"/>
                        </a:rPr>
                        <a:t> -  This column represent a total number of customers visit in show in 15-16</a:t>
                      </a:r>
                      <a:endParaRPr lang="en-US" sz="1800" b="0" i="0" u="none" strike="noStrike" dirty="0">
                        <a:solidFill>
                          <a:srgbClr val="000000"/>
                        </a:solidFill>
                        <a:effectLst/>
                        <a:latin typeface="+mn-lt"/>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3742006901"/>
                  </a:ext>
                </a:extLst>
              </a:tr>
              <a:tr h="297180">
                <a:tc>
                  <a:txBody>
                    <a:bodyPr/>
                    <a:lstStyle/>
                    <a:p>
                      <a:pPr algn="l" fontAlgn="b"/>
                      <a:r>
                        <a:rPr lang="en-US" sz="1800" u="none" strike="noStrike" dirty="0" err="1">
                          <a:effectLst/>
                          <a:latin typeface="+mn-lt"/>
                        </a:rPr>
                        <a:t>Order_id</a:t>
                      </a:r>
                      <a:r>
                        <a:rPr lang="en-US" sz="1800" u="none" strike="noStrike" dirty="0">
                          <a:effectLst/>
                          <a:latin typeface="+mn-lt"/>
                        </a:rPr>
                        <a:t>              - This represent a token id of customer for helping serving pizzas </a:t>
                      </a:r>
                      <a:endParaRPr lang="en-US" sz="1800" b="0" i="0" u="none" strike="noStrike" dirty="0">
                        <a:solidFill>
                          <a:srgbClr val="000000"/>
                        </a:solidFill>
                        <a:effectLst/>
                        <a:latin typeface="+mn-lt"/>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2537839099"/>
                  </a:ext>
                </a:extLst>
              </a:tr>
              <a:tr h="556260">
                <a:tc>
                  <a:txBody>
                    <a:bodyPr/>
                    <a:lstStyle/>
                    <a:p>
                      <a:pPr algn="l" fontAlgn="b"/>
                      <a:r>
                        <a:rPr lang="en-US" sz="1800" u="none" strike="noStrike" dirty="0" err="1">
                          <a:effectLst/>
                          <a:latin typeface="+mn-lt"/>
                        </a:rPr>
                        <a:t>Pizza_id</a:t>
                      </a:r>
                      <a:r>
                        <a:rPr lang="en-US" sz="1800" u="none" strike="noStrike" dirty="0">
                          <a:effectLst/>
                          <a:latin typeface="+mn-lt"/>
                        </a:rPr>
                        <a:t>               - This represent a name and size of pizza , after pizza name here is suffix </a:t>
                      </a:r>
                      <a:r>
                        <a:rPr lang="en-US" sz="1800" u="none" strike="noStrike" dirty="0" err="1">
                          <a:effectLst/>
                          <a:latin typeface="+mn-lt"/>
                        </a:rPr>
                        <a:t>s,m,l</a:t>
                      </a:r>
                      <a:r>
                        <a:rPr lang="en-US" sz="1800" u="none" strike="noStrike" dirty="0">
                          <a:effectLst/>
                          <a:latin typeface="+mn-lt"/>
                        </a:rPr>
                        <a:t> that show size like small ,medium and large respectively </a:t>
                      </a:r>
                      <a:endParaRPr lang="en-US" sz="1800" b="0" i="0" u="none" strike="noStrike" dirty="0">
                        <a:solidFill>
                          <a:srgbClr val="000000"/>
                        </a:solidFill>
                        <a:effectLst/>
                        <a:latin typeface="+mn-lt"/>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4091129517"/>
                  </a:ext>
                </a:extLst>
              </a:tr>
              <a:tr h="297180">
                <a:tc>
                  <a:txBody>
                    <a:bodyPr/>
                    <a:lstStyle/>
                    <a:p>
                      <a:pPr algn="l" fontAlgn="b"/>
                      <a:r>
                        <a:rPr lang="en-US" sz="1800" u="none" strike="noStrike" dirty="0">
                          <a:effectLst/>
                          <a:latin typeface="+mn-lt"/>
                        </a:rPr>
                        <a:t>Quantity             - This represent how many pizzas order by each customer </a:t>
                      </a:r>
                      <a:endParaRPr lang="en-US" sz="1800" b="0" i="0" u="none" strike="noStrike" dirty="0">
                        <a:solidFill>
                          <a:srgbClr val="000000"/>
                        </a:solidFill>
                        <a:effectLst/>
                        <a:latin typeface="+mn-lt"/>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1178659872"/>
                  </a:ext>
                </a:extLst>
              </a:tr>
              <a:tr h="297180">
                <a:tc>
                  <a:txBody>
                    <a:bodyPr/>
                    <a:lstStyle/>
                    <a:p>
                      <a:pPr algn="l" fontAlgn="b"/>
                      <a:r>
                        <a:rPr lang="en-US" sz="1800" u="none" strike="noStrike" dirty="0">
                          <a:effectLst/>
                          <a:latin typeface="+mn-lt"/>
                        </a:rPr>
                        <a:t>Date                    - This represent date of visit of costumers  </a:t>
                      </a:r>
                      <a:endParaRPr lang="en-US" sz="1800" b="0" i="0" u="none" strike="noStrike" dirty="0">
                        <a:solidFill>
                          <a:srgbClr val="000000"/>
                        </a:solidFill>
                        <a:effectLst/>
                        <a:latin typeface="+mn-lt"/>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2797548098"/>
                  </a:ext>
                </a:extLst>
              </a:tr>
            </a:tbl>
          </a:graphicData>
        </a:graphic>
      </p:graphicFrame>
    </p:spTree>
    <p:extLst>
      <p:ext uri="{BB962C8B-B14F-4D97-AF65-F5344CB8AC3E}">
        <p14:creationId xmlns:p14="http://schemas.microsoft.com/office/powerpoint/2010/main" val="33995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68425" y="0"/>
            <a:ext cx="7097485" cy="1045029"/>
          </a:xfrm>
        </p:spPr>
        <p:txBody>
          <a:bodyPr/>
          <a:lstStyle/>
          <a:p>
            <a:r>
              <a:rPr lang="en-IN" dirty="0"/>
              <a:t>Step by Step Process </a:t>
            </a:r>
          </a:p>
        </p:txBody>
      </p:sp>
      <p:sp>
        <p:nvSpPr>
          <p:cNvPr id="4" name="Title 1">
            <a:extLst>
              <a:ext uri="{FF2B5EF4-FFF2-40B4-BE49-F238E27FC236}">
                <a16:creationId xmlns:a16="http://schemas.microsoft.com/office/drawing/2014/main" id="{7F02975B-1D29-0F59-196D-FB46193E86BE}"/>
              </a:ext>
            </a:extLst>
          </p:cNvPr>
          <p:cNvSpPr txBox="1">
            <a:spLocks/>
          </p:cNvSpPr>
          <p:nvPr/>
        </p:nvSpPr>
        <p:spPr>
          <a:xfrm>
            <a:off x="584719" y="2541037"/>
            <a:ext cx="9144000" cy="1045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baseline="0">
                <a:solidFill>
                  <a:schemeClr val="tx1"/>
                </a:solidFill>
                <a:latin typeface="+mj-lt"/>
                <a:ea typeface="+mj-ea"/>
                <a:cs typeface="+mj-cs"/>
              </a:defRPr>
            </a:lvl1pPr>
          </a:lstStyle>
          <a:p>
            <a:endParaRPr lang="en-IN" sz="2000" dirty="0"/>
          </a:p>
        </p:txBody>
      </p:sp>
      <p:sp>
        <p:nvSpPr>
          <p:cNvPr id="6" name="Rectangle 5">
            <a:extLst>
              <a:ext uri="{FF2B5EF4-FFF2-40B4-BE49-F238E27FC236}">
                <a16:creationId xmlns:a16="http://schemas.microsoft.com/office/drawing/2014/main" id="{4AC79C0E-FC33-B615-6E6C-902B8DA49A61}"/>
              </a:ext>
            </a:extLst>
          </p:cNvPr>
          <p:cNvSpPr/>
          <p:nvPr/>
        </p:nvSpPr>
        <p:spPr>
          <a:xfrm>
            <a:off x="491412" y="1129003"/>
            <a:ext cx="11115869" cy="517849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C977A060-04B9-4C71-D8F8-F2D1C575FB5B}"/>
              </a:ext>
            </a:extLst>
          </p:cNvPr>
          <p:cNvSpPr txBox="1"/>
          <p:nvPr/>
        </p:nvSpPr>
        <p:spPr>
          <a:xfrm>
            <a:off x="513184" y="1194318"/>
            <a:ext cx="11094097" cy="3139321"/>
          </a:xfrm>
          <a:prstGeom prst="rect">
            <a:avLst/>
          </a:prstGeom>
          <a:noFill/>
        </p:spPr>
        <p:txBody>
          <a:bodyPr wrap="square" rtlCol="0">
            <a:spAutoFit/>
          </a:bodyPr>
          <a:lstStyle/>
          <a:p>
            <a:pPr marL="285750" indent="-285750" algn="just">
              <a:buFont typeface="Arial" panose="020B0604020202020204" pitchFamily="34" charset="0"/>
              <a:buChar char="•"/>
            </a:pPr>
            <a:r>
              <a:rPr lang="en-IN" dirty="0"/>
              <a:t>My Third sheet is Pizza there I have 4 column as follow:- </a:t>
            </a:r>
          </a:p>
          <a:p>
            <a:pPr marL="285750" indent="-285750" algn="just">
              <a:buFont typeface="Arial" panose="020B0604020202020204" pitchFamily="34" charset="0"/>
              <a:buChar char="•"/>
            </a:pPr>
            <a:endParaRPr lang="en-IN" dirty="0"/>
          </a:p>
          <a:p>
            <a:pPr algn="just"/>
            <a:r>
              <a:rPr lang="en-IN" dirty="0"/>
              <a:t>                            </a:t>
            </a:r>
          </a:p>
          <a:p>
            <a:pPr algn="just"/>
            <a:r>
              <a:rPr lang="en-IN" dirty="0"/>
              <a:t>             </a:t>
            </a:r>
          </a:p>
          <a:p>
            <a:pPr algn="just"/>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My Fourth Sheet is Pizza Types Details there I have 4 column as follow:-</a:t>
            </a:r>
          </a:p>
          <a:p>
            <a:pPr algn="just"/>
            <a:r>
              <a:rPr lang="en-IN" dirty="0"/>
              <a:t>                   </a:t>
            </a:r>
          </a:p>
          <a:p>
            <a:pPr algn="just"/>
            <a:r>
              <a:rPr lang="en-IN" dirty="0"/>
              <a:t> </a:t>
            </a:r>
          </a:p>
        </p:txBody>
      </p:sp>
      <p:graphicFrame>
        <p:nvGraphicFramePr>
          <p:cNvPr id="7" name="Table 6">
            <a:extLst>
              <a:ext uri="{FF2B5EF4-FFF2-40B4-BE49-F238E27FC236}">
                <a16:creationId xmlns:a16="http://schemas.microsoft.com/office/drawing/2014/main" id="{EF9EB340-1AF8-9312-4CDC-8611915252CF}"/>
              </a:ext>
            </a:extLst>
          </p:cNvPr>
          <p:cNvGraphicFramePr>
            <a:graphicFrameLocks noGrp="1"/>
          </p:cNvGraphicFramePr>
          <p:nvPr>
            <p:extLst>
              <p:ext uri="{D42A27DB-BD31-4B8C-83A1-F6EECF244321}">
                <p14:modId xmlns:p14="http://schemas.microsoft.com/office/powerpoint/2010/main" val="205855291"/>
              </p:ext>
            </p:extLst>
          </p:nvPr>
        </p:nvGraphicFramePr>
        <p:xfrm>
          <a:off x="1903444" y="1578741"/>
          <a:ext cx="8693436" cy="1658370"/>
        </p:xfrm>
        <a:graphic>
          <a:graphicData uri="http://schemas.openxmlformats.org/drawingml/2006/table">
            <a:tbl>
              <a:tblPr>
                <a:tableStyleId>{5C22544A-7EE6-4342-B048-85BDC9FD1C3A}</a:tableStyleId>
              </a:tblPr>
              <a:tblGrid>
                <a:gridCol w="8693436">
                  <a:extLst>
                    <a:ext uri="{9D8B030D-6E8A-4147-A177-3AD203B41FA5}">
                      <a16:colId xmlns:a16="http://schemas.microsoft.com/office/drawing/2014/main" val="2418417005"/>
                    </a:ext>
                  </a:extLst>
                </a:gridCol>
              </a:tblGrid>
              <a:tr h="575179">
                <a:tc>
                  <a:txBody>
                    <a:bodyPr/>
                    <a:lstStyle/>
                    <a:p>
                      <a:pPr marL="0" algn="l" defTabSz="914400" rtl="0" eaLnBrk="1" fontAlgn="b" latinLnBrk="0" hangingPunct="1"/>
                      <a:r>
                        <a:rPr lang="en-US" sz="1800" u="none" strike="noStrike" kern="1200" dirty="0" err="1">
                          <a:solidFill>
                            <a:schemeClr val="dk1"/>
                          </a:solidFill>
                          <a:effectLst/>
                          <a:latin typeface="+mn-lt"/>
                          <a:ea typeface="+mn-ea"/>
                          <a:cs typeface="+mn-cs"/>
                        </a:rPr>
                        <a:t>Pizza_id</a:t>
                      </a:r>
                      <a:r>
                        <a:rPr lang="en-US" sz="1800" u="none" strike="noStrike" kern="1200" dirty="0">
                          <a:solidFill>
                            <a:schemeClr val="dk1"/>
                          </a:solidFill>
                          <a:effectLst/>
                          <a:latin typeface="+mn-lt"/>
                          <a:ea typeface="+mn-ea"/>
                          <a:cs typeface="+mn-cs"/>
                        </a:rPr>
                        <a:t>               - This represent a name and size of pizza , after pizza name here is suffix </a:t>
                      </a:r>
                      <a:r>
                        <a:rPr lang="en-US" sz="1800" u="none" strike="noStrike" kern="1200" dirty="0" err="1">
                          <a:solidFill>
                            <a:schemeClr val="dk1"/>
                          </a:solidFill>
                          <a:effectLst/>
                          <a:latin typeface="+mn-lt"/>
                          <a:ea typeface="+mn-ea"/>
                          <a:cs typeface="+mn-cs"/>
                        </a:rPr>
                        <a:t>s,m,l</a:t>
                      </a:r>
                      <a:r>
                        <a:rPr lang="en-US" sz="1800" u="none" strike="noStrike" kern="1200" dirty="0">
                          <a:solidFill>
                            <a:schemeClr val="dk1"/>
                          </a:solidFill>
                          <a:effectLst/>
                          <a:latin typeface="+mn-lt"/>
                          <a:ea typeface="+mn-ea"/>
                          <a:cs typeface="+mn-cs"/>
                        </a:rPr>
                        <a:t> that show size like small ,medium and large respectively </a:t>
                      </a:r>
                    </a:p>
                  </a:txBody>
                  <a:tcPr marL="7620" marR="7620" marT="7620" marB="0">
                    <a:solidFill>
                      <a:schemeClr val="accent2">
                        <a:lumMod val="60000"/>
                        <a:lumOff val="40000"/>
                      </a:schemeClr>
                    </a:solidFill>
                  </a:tcPr>
                </a:tc>
                <a:extLst>
                  <a:ext uri="{0D108BD9-81ED-4DB2-BD59-A6C34878D82A}">
                    <a16:rowId xmlns:a16="http://schemas.microsoft.com/office/drawing/2014/main" val="2450525644"/>
                  </a:ext>
                </a:extLst>
              </a:tr>
              <a:tr h="271714">
                <a:tc>
                  <a:txBody>
                    <a:bodyPr/>
                    <a:lstStyle/>
                    <a:p>
                      <a:pPr marL="0" algn="l" defTabSz="914400" rtl="0" eaLnBrk="1" fontAlgn="b" latinLnBrk="0" hangingPunct="1"/>
                      <a:r>
                        <a:rPr lang="en-US" sz="1800" u="none" strike="noStrike" kern="1200" dirty="0" err="1">
                          <a:solidFill>
                            <a:schemeClr val="dk1"/>
                          </a:solidFill>
                          <a:effectLst/>
                          <a:latin typeface="+mn-lt"/>
                          <a:ea typeface="+mn-ea"/>
                          <a:cs typeface="+mn-cs"/>
                        </a:rPr>
                        <a:t>Pizza_type_id</a:t>
                      </a:r>
                      <a:r>
                        <a:rPr lang="en-US" sz="1800" u="none" strike="noStrike" kern="1200" dirty="0">
                          <a:solidFill>
                            <a:schemeClr val="dk1"/>
                          </a:solidFill>
                          <a:effectLst/>
                          <a:latin typeface="+mn-lt"/>
                          <a:ea typeface="+mn-ea"/>
                          <a:cs typeface="+mn-cs"/>
                        </a:rPr>
                        <a:t>     - This represent a name of pizza </a:t>
                      </a:r>
                    </a:p>
                  </a:txBody>
                  <a:tcPr marL="7620" marR="7620" marT="7620" marB="0">
                    <a:solidFill>
                      <a:schemeClr val="accent2">
                        <a:lumMod val="60000"/>
                        <a:lumOff val="40000"/>
                      </a:schemeClr>
                    </a:solidFill>
                  </a:tcPr>
                </a:tc>
                <a:extLst>
                  <a:ext uri="{0D108BD9-81ED-4DB2-BD59-A6C34878D82A}">
                    <a16:rowId xmlns:a16="http://schemas.microsoft.com/office/drawing/2014/main" val="3593248616"/>
                  </a:ext>
                </a:extLst>
              </a:tr>
              <a:tr h="304236">
                <a:tc>
                  <a:txBody>
                    <a:bodyPr/>
                    <a:lstStyle/>
                    <a:p>
                      <a:pPr marL="0" algn="l" defTabSz="914400" rtl="0" eaLnBrk="1" fontAlgn="b" latinLnBrk="0" hangingPunct="1"/>
                      <a:r>
                        <a:rPr lang="en-US" sz="1800" u="none" strike="noStrike" kern="1200" dirty="0">
                          <a:solidFill>
                            <a:schemeClr val="dk1"/>
                          </a:solidFill>
                          <a:effectLst/>
                          <a:latin typeface="+mn-lt"/>
                          <a:ea typeface="+mn-ea"/>
                          <a:cs typeface="+mn-cs"/>
                        </a:rPr>
                        <a:t>Price                    - This represent price of each pizzas  </a:t>
                      </a:r>
                    </a:p>
                  </a:txBody>
                  <a:tcPr marL="7620" marR="7620" marT="7620" marB="0">
                    <a:solidFill>
                      <a:schemeClr val="accent2">
                        <a:lumMod val="60000"/>
                        <a:lumOff val="40000"/>
                      </a:schemeClr>
                    </a:solidFill>
                  </a:tcPr>
                </a:tc>
                <a:extLst>
                  <a:ext uri="{0D108BD9-81ED-4DB2-BD59-A6C34878D82A}">
                    <a16:rowId xmlns:a16="http://schemas.microsoft.com/office/drawing/2014/main" val="1523514145"/>
                  </a:ext>
                </a:extLst>
              </a:tr>
              <a:tr h="497015">
                <a:tc>
                  <a:txBody>
                    <a:bodyPr/>
                    <a:lstStyle/>
                    <a:p>
                      <a:pPr marL="0" algn="l" defTabSz="914400" rtl="0" eaLnBrk="1" fontAlgn="b" latinLnBrk="0" hangingPunct="1"/>
                      <a:r>
                        <a:rPr lang="en-US" sz="1800" u="none" strike="noStrike" kern="1200" dirty="0">
                          <a:solidFill>
                            <a:schemeClr val="dk1"/>
                          </a:solidFill>
                          <a:effectLst/>
                          <a:latin typeface="+mn-lt"/>
                          <a:ea typeface="+mn-ea"/>
                          <a:cs typeface="+mn-cs"/>
                        </a:rPr>
                        <a:t>Size                      -  This represent size of pizza with respect to pizza name of respective row</a:t>
                      </a:r>
                    </a:p>
                  </a:txBody>
                  <a:tcPr marL="7620" marR="7620" marT="7620" marB="0">
                    <a:solidFill>
                      <a:schemeClr val="accent2">
                        <a:lumMod val="60000"/>
                        <a:lumOff val="40000"/>
                      </a:schemeClr>
                    </a:solidFill>
                  </a:tcPr>
                </a:tc>
                <a:extLst>
                  <a:ext uri="{0D108BD9-81ED-4DB2-BD59-A6C34878D82A}">
                    <a16:rowId xmlns:a16="http://schemas.microsoft.com/office/drawing/2014/main" val="2058319422"/>
                  </a:ext>
                </a:extLst>
              </a:tr>
            </a:tbl>
          </a:graphicData>
        </a:graphic>
      </p:graphicFrame>
      <p:graphicFrame>
        <p:nvGraphicFramePr>
          <p:cNvPr id="8" name="Table 7">
            <a:extLst>
              <a:ext uri="{FF2B5EF4-FFF2-40B4-BE49-F238E27FC236}">
                <a16:creationId xmlns:a16="http://schemas.microsoft.com/office/drawing/2014/main" id="{6E004B0D-2447-21DE-833E-A26678E4B20C}"/>
              </a:ext>
            </a:extLst>
          </p:cNvPr>
          <p:cNvGraphicFramePr>
            <a:graphicFrameLocks noGrp="1"/>
          </p:cNvGraphicFramePr>
          <p:nvPr>
            <p:extLst>
              <p:ext uri="{D42A27DB-BD31-4B8C-83A1-F6EECF244321}">
                <p14:modId xmlns:p14="http://schemas.microsoft.com/office/powerpoint/2010/main" val="219243191"/>
              </p:ext>
            </p:extLst>
          </p:nvPr>
        </p:nvGraphicFramePr>
        <p:xfrm>
          <a:off x="1903444" y="3754645"/>
          <a:ext cx="8693436" cy="1658370"/>
        </p:xfrm>
        <a:graphic>
          <a:graphicData uri="http://schemas.openxmlformats.org/drawingml/2006/table">
            <a:tbl>
              <a:tblPr>
                <a:tableStyleId>{5C22544A-7EE6-4342-B048-85BDC9FD1C3A}</a:tableStyleId>
              </a:tblPr>
              <a:tblGrid>
                <a:gridCol w="8693436">
                  <a:extLst>
                    <a:ext uri="{9D8B030D-6E8A-4147-A177-3AD203B41FA5}">
                      <a16:colId xmlns:a16="http://schemas.microsoft.com/office/drawing/2014/main" val="2418417005"/>
                    </a:ext>
                  </a:extLst>
                </a:gridCol>
              </a:tblGrid>
              <a:tr h="575179">
                <a:tc>
                  <a:txBody>
                    <a:bodyPr/>
                    <a:lstStyle/>
                    <a:p>
                      <a:pPr marL="0" algn="l" defTabSz="914400" rtl="0" eaLnBrk="1" fontAlgn="b" latinLnBrk="0" hangingPunct="1"/>
                      <a:r>
                        <a:rPr lang="en-US" sz="1800" u="none" strike="noStrike" kern="1200" dirty="0" err="1">
                          <a:solidFill>
                            <a:schemeClr val="dk1"/>
                          </a:solidFill>
                          <a:effectLst/>
                          <a:latin typeface="+mn-lt"/>
                          <a:ea typeface="+mn-ea"/>
                          <a:cs typeface="+mn-cs"/>
                        </a:rPr>
                        <a:t>Pizza_type_id</a:t>
                      </a:r>
                      <a:r>
                        <a:rPr lang="en-US" sz="1800" u="none" strike="noStrike" kern="1200" dirty="0">
                          <a:solidFill>
                            <a:schemeClr val="dk1"/>
                          </a:solidFill>
                          <a:effectLst/>
                          <a:latin typeface="+mn-lt"/>
                          <a:ea typeface="+mn-ea"/>
                          <a:cs typeface="+mn-cs"/>
                        </a:rPr>
                        <a:t>      - This represent a name and size of pizza , after pizza name here is suffix </a:t>
                      </a:r>
                      <a:r>
                        <a:rPr lang="en-US" sz="1800" u="none" strike="noStrike" kern="1200" dirty="0" err="1">
                          <a:solidFill>
                            <a:schemeClr val="dk1"/>
                          </a:solidFill>
                          <a:effectLst/>
                          <a:latin typeface="+mn-lt"/>
                          <a:ea typeface="+mn-ea"/>
                          <a:cs typeface="+mn-cs"/>
                        </a:rPr>
                        <a:t>s,m,l</a:t>
                      </a:r>
                      <a:r>
                        <a:rPr lang="en-US" sz="1800" u="none" strike="noStrike" kern="1200" dirty="0">
                          <a:solidFill>
                            <a:schemeClr val="dk1"/>
                          </a:solidFill>
                          <a:effectLst/>
                          <a:latin typeface="+mn-lt"/>
                          <a:ea typeface="+mn-ea"/>
                          <a:cs typeface="+mn-cs"/>
                        </a:rPr>
                        <a:t> that show size like small ,medium and large respectively </a:t>
                      </a:r>
                    </a:p>
                  </a:txBody>
                  <a:tcPr marL="7620" marR="7620" marT="7620" marB="0">
                    <a:solidFill>
                      <a:schemeClr val="accent2">
                        <a:lumMod val="60000"/>
                        <a:lumOff val="40000"/>
                      </a:schemeClr>
                    </a:solidFill>
                  </a:tcPr>
                </a:tc>
                <a:extLst>
                  <a:ext uri="{0D108BD9-81ED-4DB2-BD59-A6C34878D82A}">
                    <a16:rowId xmlns:a16="http://schemas.microsoft.com/office/drawing/2014/main" val="2450525644"/>
                  </a:ext>
                </a:extLst>
              </a:tr>
              <a:tr h="271714">
                <a:tc>
                  <a:txBody>
                    <a:bodyPr/>
                    <a:lstStyle/>
                    <a:p>
                      <a:pPr marL="0" algn="l" defTabSz="914400" rtl="0" eaLnBrk="1" fontAlgn="b" latinLnBrk="0" hangingPunct="1"/>
                      <a:r>
                        <a:rPr lang="en-US" sz="1800" u="none" strike="noStrike" kern="1200" dirty="0">
                          <a:solidFill>
                            <a:schemeClr val="dk1"/>
                          </a:solidFill>
                          <a:effectLst/>
                          <a:latin typeface="+mn-lt"/>
                          <a:ea typeface="+mn-ea"/>
                          <a:cs typeface="+mn-cs"/>
                        </a:rPr>
                        <a:t>Name                    - This represent a full name of pizza </a:t>
                      </a:r>
                    </a:p>
                  </a:txBody>
                  <a:tcPr marL="7620" marR="7620" marT="7620" marB="0">
                    <a:solidFill>
                      <a:schemeClr val="accent2">
                        <a:lumMod val="60000"/>
                        <a:lumOff val="40000"/>
                      </a:schemeClr>
                    </a:solidFill>
                  </a:tcPr>
                </a:tc>
                <a:extLst>
                  <a:ext uri="{0D108BD9-81ED-4DB2-BD59-A6C34878D82A}">
                    <a16:rowId xmlns:a16="http://schemas.microsoft.com/office/drawing/2014/main" val="3593248616"/>
                  </a:ext>
                </a:extLst>
              </a:tr>
              <a:tr h="304236">
                <a:tc>
                  <a:txBody>
                    <a:bodyPr/>
                    <a:lstStyle/>
                    <a:p>
                      <a:pPr marL="0" algn="l" defTabSz="914400" rtl="0" eaLnBrk="1" fontAlgn="b" latinLnBrk="0" hangingPunct="1"/>
                      <a:r>
                        <a:rPr lang="en-US" sz="1800" u="none" strike="noStrike" kern="1200" dirty="0">
                          <a:solidFill>
                            <a:schemeClr val="dk1"/>
                          </a:solidFill>
                          <a:effectLst/>
                          <a:latin typeface="+mn-lt"/>
                          <a:ea typeface="+mn-ea"/>
                          <a:cs typeface="+mn-cs"/>
                        </a:rPr>
                        <a:t>Category               - This represent category of each pizzas  </a:t>
                      </a:r>
                    </a:p>
                  </a:txBody>
                  <a:tcPr marL="7620" marR="7620" marT="7620" marB="0">
                    <a:solidFill>
                      <a:schemeClr val="accent2">
                        <a:lumMod val="60000"/>
                        <a:lumOff val="40000"/>
                      </a:schemeClr>
                    </a:solidFill>
                  </a:tcPr>
                </a:tc>
                <a:extLst>
                  <a:ext uri="{0D108BD9-81ED-4DB2-BD59-A6C34878D82A}">
                    <a16:rowId xmlns:a16="http://schemas.microsoft.com/office/drawing/2014/main" val="1523514145"/>
                  </a:ext>
                </a:extLst>
              </a:tr>
              <a:tr h="497015">
                <a:tc>
                  <a:txBody>
                    <a:bodyPr/>
                    <a:lstStyle/>
                    <a:p>
                      <a:pPr marL="0" algn="l" defTabSz="914400" rtl="0" eaLnBrk="1" fontAlgn="b" latinLnBrk="0" hangingPunct="1"/>
                      <a:r>
                        <a:rPr lang="en-US" sz="1800" u="none" strike="noStrike" kern="1200" dirty="0">
                          <a:solidFill>
                            <a:schemeClr val="dk1"/>
                          </a:solidFill>
                          <a:effectLst/>
                          <a:latin typeface="+mn-lt"/>
                          <a:ea typeface="+mn-ea"/>
                          <a:cs typeface="+mn-cs"/>
                        </a:rPr>
                        <a:t>Ingredients           -  This represent each pizza’s ingredients</a:t>
                      </a:r>
                    </a:p>
                  </a:txBody>
                  <a:tcPr marL="7620" marR="7620" marT="7620" marB="0">
                    <a:solidFill>
                      <a:schemeClr val="accent2">
                        <a:lumMod val="60000"/>
                        <a:lumOff val="40000"/>
                      </a:schemeClr>
                    </a:solidFill>
                  </a:tcPr>
                </a:tc>
                <a:extLst>
                  <a:ext uri="{0D108BD9-81ED-4DB2-BD59-A6C34878D82A}">
                    <a16:rowId xmlns:a16="http://schemas.microsoft.com/office/drawing/2014/main" val="2058319422"/>
                  </a:ext>
                </a:extLst>
              </a:tr>
            </a:tbl>
          </a:graphicData>
        </a:graphic>
      </p:graphicFrame>
    </p:spTree>
    <p:extLst>
      <p:ext uri="{BB962C8B-B14F-4D97-AF65-F5344CB8AC3E}">
        <p14:creationId xmlns:p14="http://schemas.microsoft.com/office/powerpoint/2010/main" val="159768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68425" y="0"/>
            <a:ext cx="7097485" cy="1045029"/>
          </a:xfrm>
        </p:spPr>
        <p:txBody>
          <a:bodyPr/>
          <a:lstStyle/>
          <a:p>
            <a:r>
              <a:rPr lang="en-IN" dirty="0"/>
              <a:t>Step by Step Process </a:t>
            </a:r>
          </a:p>
        </p:txBody>
      </p:sp>
      <p:sp>
        <p:nvSpPr>
          <p:cNvPr id="4" name="Title 1">
            <a:extLst>
              <a:ext uri="{FF2B5EF4-FFF2-40B4-BE49-F238E27FC236}">
                <a16:creationId xmlns:a16="http://schemas.microsoft.com/office/drawing/2014/main" id="{7F02975B-1D29-0F59-196D-FB46193E86BE}"/>
              </a:ext>
            </a:extLst>
          </p:cNvPr>
          <p:cNvSpPr txBox="1">
            <a:spLocks/>
          </p:cNvSpPr>
          <p:nvPr/>
        </p:nvSpPr>
        <p:spPr>
          <a:xfrm>
            <a:off x="584719" y="2541037"/>
            <a:ext cx="9144000" cy="1045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baseline="0">
                <a:solidFill>
                  <a:schemeClr val="tx1"/>
                </a:solidFill>
                <a:latin typeface="+mj-lt"/>
                <a:ea typeface="+mj-ea"/>
                <a:cs typeface="+mj-cs"/>
              </a:defRPr>
            </a:lvl1pPr>
          </a:lstStyle>
          <a:p>
            <a:endParaRPr lang="en-IN" sz="2000" dirty="0"/>
          </a:p>
        </p:txBody>
      </p:sp>
      <p:sp>
        <p:nvSpPr>
          <p:cNvPr id="6" name="Rectangle 5">
            <a:extLst>
              <a:ext uri="{FF2B5EF4-FFF2-40B4-BE49-F238E27FC236}">
                <a16:creationId xmlns:a16="http://schemas.microsoft.com/office/drawing/2014/main" id="{4AC79C0E-FC33-B615-6E6C-902B8DA49A61}"/>
              </a:ext>
            </a:extLst>
          </p:cNvPr>
          <p:cNvSpPr/>
          <p:nvPr/>
        </p:nvSpPr>
        <p:spPr>
          <a:xfrm>
            <a:off x="491412" y="1129003"/>
            <a:ext cx="11115869" cy="517849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C977A060-04B9-4C71-D8F8-F2D1C575FB5B}"/>
              </a:ext>
            </a:extLst>
          </p:cNvPr>
          <p:cNvSpPr txBox="1"/>
          <p:nvPr/>
        </p:nvSpPr>
        <p:spPr>
          <a:xfrm>
            <a:off x="513184" y="1194318"/>
            <a:ext cx="11094097" cy="3139321"/>
          </a:xfrm>
          <a:prstGeom prst="rect">
            <a:avLst/>
          </a:prstGeom>
          <a:noFill/>
        </p:spPr>
        <p:txBody>
          <a:bodyPr wrap="square" rtlCol="0">
            <a:spAutoFit/>
          </a:bodyPr>
          <a:lstStyle/>
          <a:p>
            <a:pPr marL="285750" indent="-285750" algn="just">
              <a:buFont typeface="Arial" panose="020B0604020202020204" pitchFamily="34" charset="0"/>
              <a:buChar char="•"/>
            </a:pPr>
            <a:r>
              <a:rPr lang="en-IN" dirty="0"/>
              <a:t>My Fifth sheet is </a:t>
            </a:r>
            <a:r>
              <a:rPr lang="en-IN" dirty="0">
                <a:solidFill>
                  <a:schemeClr val="accent1"/>
                </a:solidFill>
              </a:rPr>
              <a:t>finale Resulted  chart </a:t>
            </a:r>
            <a:r>
              <a:rPr lang="en-IN" dirty="0"/>
              <a:t>there I have 4 column as follow:- </a:t>
            </a:r>
          </a:p>
          <a:p>
            <a:pPr marL="285750" indent="-285750" algn="just">
              <a:buFont typeface="Arial" panose="020B0604020202020204" pitchFamily="34" charset="0"/>
              <a:buChar char="•"/>
            </a:pPr>
            <a:endParaRPr lang="en-IN" dirty="0"/>
          </a:p>
          <a:p>
            <a:pPr algn="just"/>
            <a:r>
              <a:rPr lang="en-IN" dirty="0"/>
              <a:t>                            </a:t>
            </a:r>
          </a:p>
          <a:p>
            <a:pPr algn="just"/>
            <a:r>
              <a:rPr lang="en-IN" dirty="0"/>
              <a:t>             </a:t>
            </a:r>
          </a:p>
          <a:p>
            <a:pPr algn="just"/>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a:p>
            <a:pPr algn="just"/>
            <a:r>
              <a:rPr lang="en-IN" dirty="0"/>
              <a:t>                   </a:t>
            </a:r>
          </a:p>
          <a:p>
            <a:pPr algn="just"/>
            <a:r>
              <a:rPr lang="en-IN" dirty="0"/>
              <a:t> </a:t>
            </a:r>
          </a:p>
        </p:txBody>
      </p:sp>
      <p:graphicFrame>
        <p:nvGraphicFramePr>
          <p:cNvPr id="3" name="Table 2">
            <a:extLst>
              <a:ext uri="{FF2B5EF4-FFF2-40B4-BE49-F238E27FC236}">
                <a16:creationId xmlns:a16="http://schemas.microsoft.com/office/drawing/2014/main" id="{BBD39276-82AB-799D-D731-9C542FAC2F89}"/>
              </a:ext>
            </a:extLst>
          </p:cNvPr>
          <p:cNvGraphicFramePr>
            <a:graphicFrameLocks noGrp="1"/>
          </p:cNvGraphicFramePr>
          <p:nvPr>
            <p:extLst>
              <p:ext uri="{D42A27DB-BD31-4B8C-83A1-F6EECF244321}">
                <p14:modId xmlns:p14="http://schemas.microsoft.com/office/powerpoint/2010/main" val="3240507681"/>
              </p:ext>
            </p:extLst>
          </p:nvPr>
        </p:nvGraphicFramePr>
        <p:xfrm>
          <a:off x="1903444" y="1719980"/>
          <a:ext cx="8693436" cy="3649980"/>
        </p:xfrm>
        <a:graphic>
          <a:graphicData uri="http://schemas.openxmlformats.org/drawingml/2006/table">
            <a:tbl>
              <a:tblPr>
                <a:tableStyleId>{5C22544A-7EE6-4342-B048-85BDC9FD1C3A}</a:tableStyleId>
              </a:tblPr>
              <a:tblGrid>
                <a:gridCol w="8693436">
                  <a:extLst>
                    <a:ext uri="{9D8B030D-6E8A-4147-A177-3AD203B41FA5}">
                      <a16:colId xmlns:a16="http://schemas.microsoft.com/office/drawing/2014/main" val="2428313421"/>
                    </a:ext>
                  </a:extLst>
                </a:gridCol>
              </a:tblGrid>
              <a:tr h="182880">
                <a:tc>
                  <a:txBody>
                    <a:bodyPr/>
                    <a:lstStyle/>
                    <a:p>
                      <a:pPr algn="l" fontAlgn="b"/>
                      <a:r>
                        <a:rPr lang="en-US" sz="1800" u="none" strike="noStrike" dirty="0">
                          <a:effectLst/>
                        </a:rPr>
                        <a:t>Order Sequence/order Detail Id - This column represent a total number of customers visit in  show in 2015-2016</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3574427794"/>
                  </a:ext>
                </a:extLst>
              </a:tr>
              <a:tr h="182880">
                <a:tc>
                  <a:txBody>
                    <a:bodyPr/>
                    <a:lstStyle/>
                    <a:p>
                      <a:pPr algn="l" fontAlgn="b"/>
                      <a:r>
                        <a:rPr lang="en-US" sz="1800" u="none" strike="noStrike" dirty="0" err="1">
                          <a:effectLst/>
                        </a:rPr>
                        <a:t>Order_id</a:t>
                      </a:r>
                      <a:r>
                        <a:rPr lang="en-US" sz="1800" u="none" strike="noStrike" dirty="0">
                          <a:effectLst/>
                        </a:rPr>
                        <a:t>         - This represent a token id of customer for helping serving pizzas </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1207188138"/>
                  </a:ext>
                </a:extLst>
              </a:tr>
              <a:tr h="182880">
                <a:tc>
                  <a:txBody>
                    <a:bodyPr/>
                    <a:lstStyle/>
                    <a:p>
                      <a:pPr algn="l" fontAlgn="b"/>
                      <a:r>
                        <a:rPr lang="en-US" sz="1800" u="none" strike="noStrike" dirty="0">
                          <a:effectLst/>
                        </a:rPr>
                        <a:t>Pizza Name     - This represent a name of pizza </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504460968"/>
                  </a:ext>
                </a:extLst>
              </a:tr>
              <a:tr h="335280">
                <a:tc>
                  <a:txBody>
                    <a:bodyPr/>
                    <a:lstStyle/>
                    <a:p>
                      <a:pPr algn="l" fontAlgn="b"/>
                      <a:r>
                        <a:rPr lang="en-US" sz="1800" u="none" strike="noStrike" dirty="0">
                          <a:effectLst/>
                        </a:rPr>
                        <a:t>Size of Pizza    - This represent a name and size of pizza , after pizza name here is suffix </a:t>
                      </a:r>
                      <a:r>
                        <a:rPr lang="en-US" sz="1800" u="none" strike="noStrike" dirty="0" err="1">
                          <a:effectLst/>
                        </a:rPr>
                        <a:t>s,m,l</a:t>
                      </a:r>
                      <a:r>
                        <a:rPr lang="en-US" sz="1800" u="none" strike="noStrike" dirty="0">
                          <a:effectLst/>
                        </a:rPr>
                        <a:t> that show size like small ,medium and large respectively </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2715386668"/>
                  </a:ext>
                </a:extLst>
              </a:tr>
              <a:tr h="182880">
                <a:tc>
                  <a:txBody>
                    <a:bodyPr/>
                    <a:lstStyle/>
                    <a:p>
                      <a:pPr algn="l" fontAlgn="b"/>
                      <a:r>
                        <a:rPr lang="en-US" sz="1800" u="none" strike="noStrike" dirty="0">
                          <a:effectLst/>
                        </a:rPr>
                        <a:t>Quantity          - This represent how many pizzas order by each customer </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486274096"/>
                  </a:ext>
                </a:extLst>
              </a:tr>
              <a:tr h="182880">
                <a:tc>
                  <a:txBody>
                    <a:bodyPr/>
                    <a:lstStyle/>
                    <a:p>
                      <a:pPr algn="l" fontAlgn="b"/>
                      <a:r>
                        <a:rPr lang="en-US" sz="1800" u="none" strike="noStrike" dirty="0">
                          <a:effectLst/>
                        </a:rPr>
                        <a:t>Pizza Full Name - This represent a full name of pizza </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1401201075"/>
                  </a:ext>
                </a:extLst>
              </a:tr>
              <a:tr h="182880">
                <a:tc>
                  <a:txBody>
                    <a:bodyPr/>
                    <a:lstStyle/>
                    <a:p>
                      <a:pPr algn="l" fontAlgn="b"/>
                      <a:r>
                        <a:rPr lang="en-US" sz="1800" u="none" strike="noStrike" dirty="0">
                          <a:effectLst/>
                        </a:rPr>
                        <a:t>Category          - This represent category of each pizzas  </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2336776292"/>
                  </a:ext>
                </a:extLst>
              </a:tr>
              <a:tr h="182880">
                <a:tc>
                  <a:txBody>
                    <a:bodyPr/>
                    <a:lstStyle/>
                    <a:p>
                      <a:pPr algn="l" fontAlgn="b"/>
                      <a:r>
                        <a:rPr lang="en-US" sz="1800" u="none" strike="noStrike" dirty="0">
                          <a:effectLst/>
                        </a:rPr>
                        <a:t>Ingredients      - This represent each pizza’s ingredients</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3462155313"/>
                  </a:ext>
                </a:extLst>
              </a:tr>
              <a:tr h="182880">
                <a:tc>
                  <a:txBody>
                    <a:bodyPr/>
                    <a:lstStyle/>
                    <a:p>
                      <a:pPr algn="l" fontAlgn="b"/>
                      <a:r>
                        <a:rPr lang="en-US" sz="1800" u="none" strike="noStrike" dirty="0">
                          <a:effectLst/>
                        </a:rPr>
                        <a:t>Price                 - This represent price of each pizzas  </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3196435192"/>
                  </a:ext>
                </a:extLst>
              </a:tr>
              <a:tr h="182880">
                <a:tc>
                  <a:txBody>
                    <a:bodyPr/>
                    <a:lstStyle/>
                    <a:p>
                      <a:pPr algn="l" fontAlgn="b"/>
                      <a:r>
                        <a:rPr lang="en-US" sz="1800" u="none" strike="noStrike" dirty="0">
                          <a:effectLst/>
                        </a:rPr>
                        <a:t>Date                  - This represent date of visit of costumers  </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3570985312"/>
                  </a:ext>
                </a:extLst>
              </a:tr>
              <a:tr h="182880">
                <a:tc>
                  <a:txBody>
                    <a:bodyPr/>
                    <a:lstStyle/>
                    <a:p>
                      <a:pPr algn="l" fontAlgn="b"/>
                      <a:r>
                        <a:rPr lang="en-US" sz="1800" u="none" strike="noStrike" dirty="0">
                          <a:effectLst/>
                        </a:rPr>
                        <a:t>Time                  - This represent time of costumers visit in shop  </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1350912071"/>
                  </a:ext>
                </a:extLst>
              </a:tr>
            </a:tbl>
          </a:graphicData>
        </a:graphic>
      </p:graphicFrame>
    </p:spTree>
    <p:extLst>
      <p:ext uri="{BB962C8B-B14F-4D97-AF65-F5344CB8AC3E}">
        <p14:creationId xmlns:p14="http://schemas.microsoft.com/office/powerpoint/2010/main" val="2553935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68425" y="0"/>
            <a:ext cx="7097485" cy="1045029"/>
          </a:xfrm>
        </p:spPr>
        <p:txBody>
          <a:bodyPr/>
          <a:lstStyle/>
          <a:p>
            <a:pPr algn="l"/>
            <a:r>
              <a:rPr lang="en-IN" dirty="0"/>
              <a:t>  Question 1 </a:t>
            </a:r>
          </a:p>
        </p:txBody>
      </p:sp>
      <p:sp>
        <p:nvSpPr>
          <p:cNvPr id="4" name="Title 1">
            <a:extLst>
              <a:ext uri="{FF2B5EF4-FFF2-40B4-BE49-F238E27FC236}">
                <a16:creationId xmlns:a16="http://schemas.microsoft.com/office/drawing/2014/main" id="{7F02975B-1D29-0F59-196D-FB46193E86BE}"/>
              </a:ext>
            </a:extLst>
          </p:cNvPr>
          <p:cNvSpPr txBox="1">
            <a:spLocks/>
          </p:cNvSpPr>
          <p:nvPr/>
        </p:nvSpPr>
        <p:spPr>
          <a:xfrm>
            <a:off x="584719" y="2541037"/>
            <a:ext cx="9144000" cy="1045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baseline="0">
                <a:solidFill>
                  <a:schemeClr val="tx1"/>
                </a:solidFill>
                <a:latin typeface="+mj-lt"/>
                <a:ea typeface="+mj-ea"/>
                <a:cs typeface="+mj-cs"/>
              </a:defRPr>
            </a:lvl1pPr>
          </a:lstStyle>
          <a:p>
            <a:endParaRPr lang="en-IN" sz="2000" dirty="0"/>
          </a:p>
        </p:txBody>
      </p:sp>
      <p:sp>
        <p:nvSpPr>
          <p:cNvPr id="6" name="Rectangle 5">
            <a:extLst>
              <a:ext uri="{FF2B5EF4-FFF2-40B4-BE49-F238E27FC236}">
                <a16:creationId xmlns:a16="http://schemas.microsoft.com/office/drawing/2014/main" id="{4AC79C0E-FC33-B615-6E6C-902B8DA49A61}"/>
              </a:ext>
            </a:extLst>
          </p:cNvPr>
          <p:cNvSpPr/>
          <p:nvPr/>
        </p:nvSpPr>
        <p:spPr>
          <a:xfrm>
            <a:off x="491412" y="1129003"/>
            <a:ext cx="11115869" cy="517849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C977A060-04B9-4C71-D8F8-F2D1C575FB5B}"/>
              </a:ext>
            </a:extLst>
          </p:cNvPr>
          <p:cNvSpPr txBox="1"/>
          <p:nvPr/>
        </p:nvSpPr>
        <p:spPr>
          <a:xfrm>
            <a:off x="513184" y="1194318"/>
            <a:ext cx="11094097" cy="6278642"/>
          </a:xfrm>
          <a:prstGeom prst="rect">
            <a:avLst/>
          </a:prstGeom>
          <a:noFill/>
        </p:spPr>
        <p:txBody>
          <a:bodyPr wrap="square" rtlCol="0">
            <a:spAutoFit/>
          </a:bodyPr>
          <a:lstStyle/>
          <a:p>
            <a:pPr marL="720725" indent="-90488" algn="just">
              <a:buFont typeface="Arial" panose="020B0604020202020204" pitchFamily="34" charset="0"/>
              <a:buChar char="•"/>
              <a:tabLst>
                <a:tab pos="630238" algn="l"/>
                <a:tab pos="2784475" algn="l"/>
              </a:tabLst>
            </a:pPr>
            <a:r>
              <a:rPr lang="en-IN" sz="2200" dirty="0"/>
              <a:t>THOUGHT POINT </a:t>
            </a:r>
            <a:r>
              <a:rPr lang="en-IN" dirty="0"/>
              <a:t>:- When we start our food business we start thinking that how frequently costumers are visiting in our shop. So our next step is the same we have range year 2015-2016 so have to calculate how many costumers were visited. </a:t>
            </a:r>
          </a:p>
          <a:p>
            <a:pPr marL="630237" algn="just">
              <a:tabLst>
                <a:tab pos="630238" algn="l"/>
                <a:tab pos="2784475" algn="l"/>
              </a:tabLst>
            </a:pPr>
            <a:endParaRPr lang="en-IN" dirty="0"/>
          </a:p>
          <a:p>
            <a:pPr algn="just"/>
            <a:r>
              <a:rPr lang="en-IN" dirty="0"/>
              <a:t>             1. </a:t>
            </a:r>
            <a:r>
              <a:rPr lang="en-IN" sz="2200" dirty="0"/>
              <a:t>How many costumers do we have each day?</a:t>
            </a:r>
          </a:p>
          <a:p>
            <a:pPr algn="just"/>
            <a:r>
              <a:rPr lang="en-IN" sz="2200" dirty="0"/>
              <a:t>           </a:t>
            </a:r>
            <a:r>
              <a:rPr lang="en-IN" sz="2200" b="1" dirty="0"/>
              <a:t>Ans:-  </a:t>
            </a:r>
            <a:r>
              <a:rPr lang="en-IN" dirty="0"/>
              <a:t>60 Customer each day visit to shop</a:t>
            </a:r>
            <a:endParaRPr lang="en-IN" sz="2200" dirty="0"/>
          </a:p>
          <a:p>
            <a:pPr marL="720725" indent="-720725" algn="just"/>
            <a:r>
              <a:rPr lang="en-IN" sz="2200" dirty="0"/>
              <a:t>           </a:t>
            </a:r>
            <a:r>
              <a:rPr lang="en-IN" sz="2200" b="1" dirty="0"/>
              <a:t>Method:-  </a:t>
            </a:r>
            <a:r>
              <a:rPr lang="en-IN" dirty="0"/>
              <a:t>With the help of Date, Month I count </a:t>
            </a:r>
            <a:r>
              <a:rPr lang="en-IN" dirty="0" err="1"/>
              <a:t>order_id</a:t>
            </a:r>
            <a:r>
              <a:rPr lang="en-IN" dirty="0"/>
              <a:t>, In this way I got that how many costumers visit on Jan-dec then I used average function and 60 customer visit each day to our shop. Table for calculation is present in sheet Order.</a:t>
            </a:r>
          </a:p>
          <a:p>
            <a:pPr marL="720725" indent="-720725" algn="just"/>
            <a:r>
              <a:rPr lang="en-IN" dirty="0"/>
              <a:t>              </a:t>
            </a:r>
            <a:r>
              <a:rPr lang="en-IN" sz="2200" b="1" dirty="0"/>
              <a:t>Chart No</a:t>
            </a:r>
            <a:r>
              <a:rPr lang="en-IN" b="1" dirty="0"/>
              <a:t>.:-  1</a:t>
            </a:r>
          </a:p>
          <a:p>
            <a:pPr algn="just"/>
            <a:endParaRPr lang="en-IN" sz="2200" dirty="0"/>
          </a:p>
          <a:p>
            <a:pPr marL="285750" indent="-285750" algn="just">
              <a:buFont typeface="Arial" panose="020B0604020202020204" pitchFamily="34" charset="0"/>
              <a:buChar char="•"/>
            </a:pPr>
            <a:endParaRPr lang="en-IN" dirty="0"/>
          </a:p>
          <a:p>
            <a:pPr algn="just"/>
            <a:r>
              <a:rPr lang="en-IN" dirty="0"/>
              <a:t>                            </a:t>
            </a:r>
          </a:p>
          <a:p>
            <a:pPr algn="just"/>
            <a:r>
              <a:rPr lang="en-IN" dirty="0"/>
              <a:t>             </a:t>
            </a:r>
          </a:p>
          <a:p>
            <a:pPr algn="just"/>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a:p>
            <a:pPr algn="just"/>
            <a:r>
              <a:rPr lang="en-IN" dirty="0"/>
              <a:t>                   </a:t>
            </a:r>
          </a:p>
          <a:p>
            <a:pPr algn="just"/>
            <a:r>
              <a:rPr lang="en-IN" dirty="0"/>
              <a:t> </a:t>
            </a:r>
          </a:p>
        </p:txBody>
      </p:sp>
    </p:spTree>
    <p:extLst>
      <p:ext uri="{BB962C8B-B14F-4D97-AF65-F5344CB8AC3E}">
        <p14:creationId xmlns:p14="http://schemas.microsoft.com/office/powerpoint/2010/main" val="225141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68425" y="0"/>
            <a:ext cx="7097485" cy="1045029"/>
          </a:xfrm>
        </p:spPr>
        <p:txBody>
          <a:bodyPr/>
          <a:lstStyle/>
          <a:p>
            <a:pPr algn="l"/>
            <a:r>
              <a:rPr lang="en-IN" dirty="0"/>
              <a:t>  Question 2 </a:t>
            </a:r>
          </a:p>
        </p:txBody>
      </p:sp>
      <p:sp>
        <p:nvSpPr>
          <p:cNvPr id="4" name="Title 1">
            <a:extLst>
              <a:ext uri="{FF2B5EF4-FFF2-40B4-BE49-F238E27FC236}">
                <a16:creationId xmlns:a16="http://schemas.microsoft.com/office/drawing/2014/main" id="{7F02975B-1D29-0F59-196D-FB46193E86BE}"/>
              </a:ext>
            </a:extLst>
          </p:cNvPr>
          <p:cNvSpPr txBox="1">
            <a:spLocks/>
          </p:cNvSpPr>
          <p:nvPr/>
        </p:nvSpPr>
        <p:spPr>
          <a:xfrm>
            <a:off x="584719" y="2541037"/>
            <a:ext cx="9144000" cy="1045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baseline="0">
                <a:solidFill>
                  <a:schemeClr val="tx1"/>
                </a:solidFill>
                <a:latin typeface="+mj-lt"/>
                <a:ea typeface="+mj-ea"/>
                <a:cs typeface="+mj-cs"/>
              </a:defRPr>
            </a:lvl1pPr>
          </a:lstStyle>
          <a:p>
            <a:endParaRPr lang="en-IN" sz="2000" dirty="0"/>
          </a:p>
        </p:txBody>
      </p:sp>
      <p:sp>
        <p:nvSpPr>
          <p:cNvPr id="6" name="Rectangle 5">
            <a:extLst>
              <a:ext uri="{FF2B5EF4-FFF2-40B4-BE49-F238E27FC236}">
                <a16:creationId xmlns:a16="http://schemas.microsoft.com/office/drawing/2014/main" id="{4AC79C0E-FC33-B615-6E6C-902B8DA49A61}"/>
              </a:ext>
            </a:extLst>
          </p:cNvPr>
          <p:cNvSpPr/>
          <p:nvPr/>
        </p:nvSpPr>
        <p:spPr>
          <a:xfrm>
            <a:off x="491412" y="1129003"/>
            <a:ext cx="11115869" cy="517849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C977A060-04B9-4C71-D8F8-F2D1C575FB5B}"/>
              </a:ext>
            </a:extLst>
          </p:cNvPr>
          <p:cNvSpPr txBox="1"/>
          <p:nvPr/>
        </p:nvSpPr>
        <p:spPr>
          <a:xfrm>
            <a:off x="513184" y="1194318"/>
            <a:ext cx="11094097" cy="6832640"/>
          </a:xfrm>
          <a:prstGeom prst="rect">
            <a:avLst/>
          </a:prstGeom>
          <a:noFill/>
        </p:spPr>
        <p:txBody>
          <a:bodyPr wrap="square" rtlCol="0">
            <a:spAutoFit/>
          </a:bodyPr>
          <a:lstStyle/>
          <a:p>
            <a:pPr marL="720725" indent="-90488" algn="just">
              <a:buFont typeface="Arial" panose="020B0604020202020204" pitchFamily="34" charset="0"/>
              <a:buChar char="•"/>
              <a:tabLst>
                <a:tab pos="630238" algn="l"/>
                <a:tab pos="2784475" algn="l"/>
              </a:tabLst>
            </a:pPr>
            <a:r>
              <a:rPr lang="en-IN" sz="2200" dirty="0"/>
              <a:t>THOUGHT POINT </a:t>
            </a:r>
            <a:r>
              <a:rPr lang="en-IN" dirty="0"/>
              <a:t>:- Now we understand at least 60 costumers are coming in our shop but suppose our chef or server are not present on that time when we actually required so for that we have to check the peak time, on which time in a day we received maximum number of order.</a:t>
            </a:r>
          </a:p>
          <a:p>
            <a:pPr marL="630237" algn="just">
              <a:tabLst>
                <a:tab pos="630238" algn="l"/>
                <a:tab pos="2784475" algn="l"/>
              </a:tabLst>
            </a:pPr>
            <a:endParaRPr lang="en-IN" dirty="0"/>
          </a:p>
          <a:p>
            <a:pPr algn="just"/>
            <a:r>
              <a:rPr lang="en-IN" dirty="0"/>
              <a:t>             1. </a:t>
            </a:r>
            <a:r>
              <a:rPr lang="en-IN" sz="2200" dirty="0"/>
              <a:t>Is there any peak hour when we received maximum no. of order?</a:t>
            </a:r>
          </a:p>
          <a:p>
            <a:pPr algn="just"/>
            <a:r>
              <a:rPr lang="en-IN" sz="2200" dirty="0"/>
              <a:t>           </a:t>
            </a:r>
            <a:r>
              <a:rPr lang="en-IN" sz="2200" b="1" dirty="0"/>
              <a:t>Ans:-  </a:t>
            </a:r>
            <a:r>
              <a:rPr lang="en-IN" dirty="0"/>
              <a:t>Between 12-13pm</a:t>
            </a:r>
            <a:endParaRPr lang="en-IN" sz="2200" dirty="0"/>
          </a:p>
          <a:p>
            <a:pPr marL="720725" indent="-720725" algn="just"/>
            <a:r>
              <a:rPr lang="en-IN" sz="2200" dirty="0"/>
              <a:t>           </a:t>
            </a:r>
            <a:r>
              <a:rPr lang="en-IN" sz="2200" b="1" dirty="0"/>
              <a:t>Method:-  </a:t>
            </a:r>
            <a:r>
              <a:rPr lang="en-IN" dirty="0"/>
              <a:t>With the help of Time and  count </a:t>
            </a:r>
            <a:r>
              <a:rPr lang="en-IN" dirty="0" err="1"/>
              <a:t>order_id</a:t>
            </a:r>
            <a:r>
              <a:rPr lang="en-IN" dirty="0"/>
              <a:t> in per hr, In this way I got that between 12 – 13pm people placed more order. This is my basic analyses that after 13pm people generally have there lunch so people love to have pizzas in their lunch time also. After that between 15-18pm also people placed more order and love to have pizza as snacks also. Table calculation done with help of time and </a:t>
            </a:r>
            <a:r>
              <a:rPr lang="en-IN" dirty="0" err="1"/>
              <a:t>order_id</a:t>
            </a:r>
            <a:r>
              <a:rPr lang="en-IN" dirty="0"/>
              <a:t> with is on sheet Order.</a:t>
            </a:r>
          </a:p>
          <a:p>
            <a:pPr marL="720725" indent="-720725" algn="just"/>
            <a:r>
              <a:rPr lang="en-IN" dirty="0"/>
              <a:t>              </a:t>
            </a:r>
            <a:r>
              <a:rPr lang="en-IN" sz="2200" b="1" dirty="0"/>
              <a:t>Chart No</a:t>
            </a:r>
            <a:r>
              <a:rPr lang="en-IN" b="1" dirty="0"/>
              <a:t>.:-  4</a:t>
            </a:r>
            <a:endParaRPr lang="en-IN" dirty="0"/>
          </a:p>
          <a:p>
            <a:pPr algn="just"/>
            <a:endParaRPr lang="en-IN" sz="2200" dirty="0"/>
          </a:p>
          <a:p>
            <a:pPr marL="285750" indent="-285750" algn="just">
              <a:buFont typeface="Arial" panose="020B0604020202020204" pitchFamily="34" charset="0"/>
              <a:buChar char="•"/>
            </a:pPr>
            <a:endParaRPr lang="en-IN" dirty="0"/>
          </a:p>
          <a:p>
            <a:pPr algn="just"/>
            <a:r>
              <a:rPr lang="en-IN" dirty="0"/>
              <a:t>                            </a:t>
            </a:r>
          </a:p>
          <a:p>
            <a:pPr algn="just"/>
            <a:r>
              <a:rPr lang="en-IN" dirty="0"/>
              <a:t>             </a:t>
            </a:r>
          </a:p>
          <a:p>
            <a:pPr algn="just"/>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a:p>
            <a:pPr algn="just"/>
            <a:r>
              <a:rPr lang="en-IN" dirty="0"/>
              <a:t>                   </a:t>
            </a:r>
          </a:p>
          <a:p>
            <a:pPr algn="just"/>
            <a:r>
              <a:rPr lang="en-IN" dirty="0"/>
              <a:t> </a:t>
            </a:r>
          </a:p>
        </p:txBody>
      </p:sp>
    </p:spTree>
    <p:extLst>
      <p:ext uri="{BB962C8B-B14F-4D97-AF65-F5344CB8AC3E}">
        <p14:creationId xmlns:p14="http://schemas.microsoft.com/office/powerpoint/2010/main" val="42768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68425" y="0"/>
            <a:ext cx="7097485" cy="1045029"/>
          </a:xfrm>
        </p:spPr>
        <p:txBody>
          <a:bodyPr/>
          <a:lstStyle/>
          <a:p>
            <a:pPr algn="l"/>
            <a:r>
              <a:rPr lang="en-IN" dirty="0"/>
              <a:t>  Question 3 </a:t>
            </a:r>
          </a:p>
        </p:txBody>
      </p:sp>
      <p:sp>
        <p:nvSpPr>
          <p:cNvPr id="4" name="Title 1">
            <a:extLst>
              <a:ext uri="{FF2B5EF4-FFF2-40B4-BE49-F238E27FC236}">
                <a16:creationId xmlns:a16="http://schemas.microsoft.com/office/drawing/2014/main" id="{7F02975B-1D29-0F59-196D-FB46193E86BE}"/>
              </a:ext>
            </a:extLst>
          </p:cNvPr>
          <p:cNvSpPr txBox="1">
            <a:spLocks/>
          </p:cNvSpPr>
          <p:nvPr/>
        </p:nvSpPr>
        <p:spPr>
          <a:xfrm>
            <a:off x="584719" y="2541037"/>
            <a:ext cx="9144000" cy="1045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baseline="0">
                <a:solidFill>
                  <a:schemeClr val="tx1"/>
                </a:solidFill>
                <a:latin typeface="+mj-lt"/>
                <a:ea typeface="+mj-ea"/>
                <a:cs typeface="+mj-cs"/>
              </a:defRPr>
            </a:lvl1pPr>
          </a:lstStyle>
          <a:p>
            <a:endParaRPr lang="en-IN" sz="2000" dirty="0"/>
          </a:p>
        </p:txBody>
      </p:sp>
      <p:sp>
        <p:nvSpPr>
          <p:cNvPr id="6" name="Rectangle 5">
            <a:extLst>
              <a:ext uri="{FF2B5EF4-FFF2-40B4-BE49-F238E27FC236}">
                <a16:creationId xmlns:a16="http://schemas.microsoft.com/office/drawing/2014/main" id="{4AC79C0E-FC33-B615-6E6C-902B8DA49A61}"/>
              </a:ext>
            </a:extLst>
          </p:cNvPr>
          <p:cNvSpPr/>
          <p:nvPr/>
        </p:nvSpPr>
        <p:spPr>
          <a:xfrm>
            <a:off x="491412" y="1129003"/>
            <a:ext cx="11115869" cy="517849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C977A060-04B9-4C71-D8F8-F2D1C575FB5B}"/>
              </a:ext>
            </a:extLst>
          </p:cNvPr>
          <p:cNvSpPr txBox="1"/>
          <p:nvPr/>
        </p:nvSpPr>
        <p:spPr>
          <a:xfrm>
            <a:off x="513184" y="1194318"/>
            <a:ext cx="11094097" cy="6001643"/>
          </a:xfrm>
          <a:prstGeom prst="rect">
            <a:avLst/>
          </a:prstGeom>
          <a:noFill/>
        </p:spPr>
        <p:txBody>
          <a:bodyPr wrap="square" rtlCol="0">
            <a:spAutoFit/>
          </a:bodyPr>
          <a:lstStyle/>
          <a:p>
            <a:pPr marL="720725" indent="-90488" algn="just">
              <a:buFont typeface="Arial" panose="020B0604020202020204" pitchFamily="34" charset="0"/>
              <a:buChar char="•"/>
              <a:tabLst>
                <a:tab pos="630238" algn="l"/>
                <a:tab pos="2784475" algn="l"/>
              </a:tabLst>
            </a:pPr>
            <a:r>
              <a:rPr lang="en-IN" sz="2200" dirty="0"/>
              <a:t>THOUGHT POINT </a:t>
            </a:r>
            <a:r>
              <a:rPr lang="en-IN" dirty="0"/>
              <a:t>:-After solving problem of chef and servant requirement we have to focus on our food quality and materially availably so for we should know our best selling pizza, In this way we can improve our taste quality also</a:t>
            </a:r>
          </a:p>
          <a:p>
            <a:pPr marL="630237" algn="just">
              <a:tabLst>
                <a:tab pos="630238" algn="l"/>
                <a:tab pos="2784475" algn="l"/>
              </a:tabLst>
            </a:pPr>
            <a:endParaRPr lang="en-IN" dirty="0"/>
          </a:p>
          <a:p>
            <a:pPr algn="just"/>
            <a:r>
              <a:rPr lang="en-IN" dirty="0"/>
              <a:t>             1. </a:t>
            </a:r>
            <a:r>
              <a:rPr lang="en-IN" sz="2200" dirty="0"/>
              <a:t>Do we have any best sellers pizzas?</a:t>
            </a:r>
          </a:p>
          <a:p>
            <a:pPr algn="just"/>
            <a:r>
              <a:rPr lang="en-IN" sz="2200" dirty="0"/>
              <a:t>           </a:t>
            </a:r>
            <a:r>
              <a:rPr lang="en-IN" sz="2200" b="1" dirty="0"/>
              <a:t>Ans:-  </a:t>
            </a:r>
            <a:r>
              <a:rPr lang="en-IN" dirty="0" err="1"/>
              <a:t>big_meat_s</a:t>
            </a:r>
            <a:r>
              <a:rPr lang="en-IN" dirty="0"/>
              <a:t> is best seller</a:t>
            </a:r>
          </a:p>
          <a:p>
            <a:pPr marL="720725" indent="-720725" algn="just"/>
            <a:r>
              <a:rPr lang="en-IN" sz="2200" dirty="0"/>
              <a:t>           </a:t>
            </a:r>
            <a:r>
              <a:rPr lang="en-IN" sz="2200" b="1" dirty="0"/>
              <a:t>Method:-  </a:t>
            </a:r>
            <a:r>
              <a:rPr lang="en-IN" dirty="0"/>
              <a:t>With the help of </a:t>
            </a:r>
            <a:r>
              <a:rPr lang="en-IN" dirty="0" err="1"/>
              <a:t>Pizza_id</a:t>
            </a:r>
            <a:r>
              <a:rPr lang="en-IN" dirty="0"/>
              <a:t> and  sum of quantity of each type of </a:t>
            </a:r>
            <a:r>
              <a:rPr lang="en-IN" dirty="0" err="1"/>
              <a:t>pizza,Table</a:t>
            </a:r>
            <a:r>
              <a:rPr lang="en-IN" dirty="0"/>
              <a:t> calculation done with help of </a:t>
            </a:r>
            <a:r>
              <a:rPr lang="en-IN" dirty="0" err="1"/>
              <a:t>Pizza_id</a:t>
            </a:r>
            <a:r>
              <a:rPr lang="en-IN" dirty="0"/>
              <a:t> and quantity on sheet Order Details .</a:t>
            </a:r>
          </a:p>
          <a:p>
            <a:pPr marL="720725" indent="-720725" algn="just"/>
            <a:r>
              <a:rPr lang="en-IN" dirty="0"/>
              <a:t>              </a:t>
            </a:r>
            <a:r>
              <a:rPr lang="en-IN" sz="2200" b="1" dirty="0"/>
              <a:t>Chart No</a:t>
            </a:r>
            <a:r>
              <a:rPr lang="en-IN" b="1" dirty="0"/>
              <a:t>.:-  5</a:t>
            </a:r>
            <a:endParaRPr lang="en-IN" dirty="0"/>
          </a:p>
          <a:p>
            <a:pPr algn="just"/>
            <a:endParaRPr lang="en-IN" sz="2200" dirty="0"/>
          </a:p>
          <a:p>
            <a:pPr marL="285750" indent="-285750" algn="just">
              <a:buFont typeface="Arial" panose="020B0604020202020204" pitchFamily="34" charset="0"/>
              <a:buChar char="•"/>
            </a:pPr>
            <a:endParaRPr lang="en-IN" dirty="0"/>
          </a:p>
          <a:p>
            <a:pPr algn="just"/>
            <a:r>
              <a:rPr lang="en-IN" dirty="0"/>
              <a:t>                            </a:t>
            </a:r>
          </a:p>
          <a:p>
            <a:pPr algn="just"/>
            <a:r>
              <a:rPr lang="en-IN" dirty="0"/>
              <a:t>             </a:t>
            </a:r>
          </a:p>
          <a:p>
            <a:pPr algn="just"/>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a:p>
            <a:pPr algn="just"/>
            <a:r>
              <a:rPr lang="en-IN" dirty="0"/>
              <a:t>                   </a:t>
            </a:r>
          </a:p>
          <a:p>
            <a:pPr algn="just"/>
            <a:r>
              <a:rPr lang="en-IN" dirty="0"/>
              <a:t> </a:t>
            </a:r>
          </a:p>
        </p:txBody>
      </p:sp>
    </p:spTree>
    <p:extLst>
      <p:ext uri="{BB962C8B-B14F-4D97-AF65-F5344CB8AC3E}">
        <p14:creationId xmlns:p14="http://schemas.microsoft.com/office/powerpoint/2010/main" val="40710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919D-43EE-DF69-538B-A2812069C34D}"/>
              </a:ext>
            </a:extLst>
          </p:cNvPr>
          <p:cNvSpPr>
            <a:spLocks noGrp="1"/>
          </p:cNvSpPr>
          <p:nvPr>
            <p:ph type="ctrTitle"/>
          </p:nvPr>
        </p:nvSpPr>
        <p:spPr>
          <a:xfrm>
            <a:off x="68425" y="0"/>
            <a:ext cx="7097485" cy="1045029"/>
          </a:xfrm>
        </p:spPr>
        <p:txBody>
          <a:bodyPr/>
          <a:lstStyle/>
          <a:p>
            <a:pPr algn="l"/>
            <a:r>
              <a:rPr lang="en-IN" dirty="0"/>
              <a:t>  Question 4 </a:t>
            </a:r>
          </a:p>
        </p:txBody>
      </p:sp>
      <p:sp>
        <p:nvSpPr>
          <p:cNvPr id="4" name="Title 1">
            <a:extLst>
              <a:ext uri="{FF2B5EF4-FFF2-40B4-BE49-F238E27FC236}">
                <a16:creationId xmlns:a16="http://schemas.microsoft.com/office/drawing/2014/main" id="{7F02975B-1D29-0F59-196D-FB46193E86BE}"/>
              </a:ext>
            </a:extLst>
          </p:cNvPr>
          <p:cNvSpPr txBox="1">
            <a:spLocks/>
          </p:cNvSpPr>
          <p:nvPr/>
        </p:nvSpPr>
        <p:spPr>
          <a:xfrm>
            <a:off x="584719" y="2541037"/>
            <a:ext cx="9144000" cy="1045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baseline="0">
                <a:solidFill>
                  <a:schemeClr val="tx1"/>
                </a:solidFill>
                <a:latin typeface="+mj-lt"/>
                <a:ea typeface="+mj-ea"/>
                <a:cs typeface="+mj-cs"/>
              </a:defRPr>
            </a:lvl1pPr>
          </a:lstStyle>
          <a:p>
            <a:endParaRPr lang="en-IN" sz="2000" dirty="0"/>
          </a:p>
        </p:txBody>
      </p:sp>
      <p:sp>
        <p:nvSpPr>
          <p:cNvPr id="6" name="Rectangle 5">
            <a:extLst>
              <a:ext uri="{FF2B5EF4-FFF2-40B4-BE49-F238E27FC236}">
                <a16:creationId xmlns:a16="http://schemas.microsoft.com/office/drawing/2014/main" id="{4AC79C0E-FC33-B615-6E6C-902B8DA49A61}"/>
              </a:ext>
            </a:extLst>
          </p:cNvPr>
          <p:cNvSpPr/>
          <p:nvPr/>
        </p:nvSpPr>
        <p:spPr>
          <a:xfrm>
            <a:off x="491412" y="1129003"/>
            <a:ext cx="11115869" cy="517849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C977A060-04B9-4C71-D8F8-F2D1C575FB5B}"/>
              </a:ext>
            </a:extLst>
          </p:cNvPr>
          <p:cNvSpPr txBox="1"/>
          <p:nvPr/>
        </p:nvSpPr>
        <p:spPr>
          <a:xfrm>
            <a:off x="513184" y="1194318"/>
            <a:ext cx="11094097" cy="5447645"/>
          </a:xfrm>
          <a:prstGeom prst="rect">
            <a:avLst/>
          </a:prstGeom>
          <a:noFill/>
        </p:spPr>
        <p:txBody>
          <a:bodyPr wrap="square" rtlCol="0">
            <a:spAutoFit/>
          </a:bodyPr>
          <a:lstStyle/>
          <a:p>
            <a:pPr marL="720725" indent="-90488" algn="just">
              <a:buFont typeface="Arial" panose="020B0604020202020204" pitchFamily="34" charset="0"/>
              <a:buChar char="•"/>
              <a:tabLst>
                <a:tab pos="630238" algn="l"/>
                <a:tab pos="2784475" algn="l"/>
              </a:tabLst>
            </a:pPr>
            <a:r>
              <a:rPr lang="en-IN" sz="2200" dirty="0"/>
              <a:t>THOUGHT POINT </a:t>
            </a:r>
            <a:r>
              <a:rPr lang="en-IN" dirty="0"/>
              <a:t>: Definitely after getting best seller we eagerly wait to find out our total earning</a:t>
            </a:r>
          </a:p>
          <a:p>
            <a:pPr marL="630237" algn="just">
              <a:tabLst>
                <a:tab pos="630238" algn="l"/>
                <a:tab pos="2784475" algn="l"/>
              </a:tabLst>
            </a:pPr>
            <a:endParaRPr lang="en-IN" dirty="0"/>
          </a:p>
          <a:p>
            <a:pPr algn="just"/>
            <a:r>
              <a:rPr lang="en-IN" dirty="0"/>
              <a:t>             1. </a:t>
            </a:r>
            <a:r>
              <a:rPr lang="en-IN" sz="2200" dirty="0"/>
              <a:t>How much money we make and more revenuer generated pizza ?</a:t>
            </a:r>
          </a:p>
          <a:p>
            <a:pPr algn="just"/>
            <a:r>
              <a:rPr lang="en-IN" sz="2200" dirty="0"/>
              <a:t>           </a:t>
            </a:r>
            <a:r>
              <a:rPr lang="en-IN" sz="2200" b="1" dirty="0"/>
              <a:t>Ans:-  </a:t>
            </a:r>
            <a:r>
              <a:rPr lang="en-IN" sz="1800" i="0" u="none" strike="noStrike" dirty="0">
                <a:solidFill>
                  <a:srgbClr val="000000"/>
                </a:solidFill>
                <a:effectLst/>
              </a:rPr>
              <a:t>801944.7 USD </a:t>
            </a:r>
            <a:r>
              <a:rPr lang="en-IN" sz="1800" i="0" u="none" strike="noStrike" dirty="0" err="1">
                <a:solidFill>
                  <a:srgbClr val="000000"/>
                </a:solidFill>
                <a:effectLst/>
              </a:rPr>
              <a:t>Dollor</a:t>
            </a:r>
            <a:r>
              <a:rPr lang="en-IN" sz="1800" i="0" u="none" strike="noStrike" dirty="0">
                <a:solidFill>
                  <a:srgbClr val="000000"/>
                </a:solidFill>
                <a:effectLst/>
              </a:rPr>
              <a:t> , </a:t>
            </a:r>
            <a:r>
              <a:rPr lang="en-IN" dirty="0"/>
              <a:t> </a:t>
            </a:r>
            <a:r>
              <a:rPr lang="en-IN" dirty="0" err="1"/>
              <a:t>thai_ckn_l</a:t>
            </a:r>
            <a:endParaRPr lang="en-IN" dirty="0"/>
          </a:p>
          <a:p>
            <a:pPr marL="720725" indent="-720725" algn="just"/>
            <a:r>
              <a:rPr lang="en-IN" sz="2200" dirty="0"/>
              <a:t>           </a:t>
            </a:r>
            <a:r>
              <a:rPr lang="en-IN" sz="2200" b="1" dirty="0"/>
              <a:t>Method:-  </a:t>
            </a:r>
            <a:r>
              <a:rPr lang="en-IN" dirty="0"/>
              <a:t>With the help of Pizza Name, price and  sum of quantity of each type of pizza we got Total Revenue, Table calculation done with help of </a:t>
            </a:r>
            <a:r>
              <a:rPr lang="en-IN" dirty="0" err="1"/>
              <a:t>Pizza_id</a:t>
            </a:r>
            <a:r>
              <a:rPr lang="en-IN" dirty="0"/>
              <a:t> and quantity on sheet Order Details .</a:t>
            </a:r>
          </a:p>
          <a:p>
            <a:pPr marL="720725" indent="-720725" algn="just"/>
            <a:r>
              <a:rPr lang="en-IN" dirty="0"/>
              <a:t>              </a:t>
            </a:r>
            <a:r>
              <a:rPr lang="en-IN" sz="2200" b="1" dirty="0"/>
              <a:t>Chart No</a:t>
            </a:r>
            <a:r>
              <a:rPr lang="en-IN" b="1" dirty="0"/>
              <a:t>.:-  2</a:t>
            </a:r>
            <a:endParaRPr lang="en-IN" dirty="0"/>
          </a:p>
          <a:p>
            <a:pPr algn="just"/>
            <a:endParaRPr lang="en-IN" sz="2200" dirty="0"/>
          </a:p>
          <a:p>
            <a:pPr marL="285750" indent="-285750" algn="just">
              <a:buFont typeface="Arial" panose="020B0604020202020204" pitchFamily="34" charset="0"/>
              <a:buChar char="•"/>
            </a:pPr>
            <a:endParaRPr lang="en-IN" dirty="0"/>
          </a:p>
          <a:p>
            <a:pPr algn="just"/>
            <a:r>
              <a:rPr lang="en-IN" dirty="0"/>
              <a:t>                            </a:t>
            </a:r>
          </a:p>
          <a:p>
            <a:pPr algn="just"/>
            <a:r>
              <a:rPr lang="en-IN" dirty="0"/>
              <a:t>             </a:t>
            </a:r>
          </a:p>
          <a:p>
            <a:pPr algn="just"/>
            <a:r>
              <a:rPr lang="en-IN" dirty="0"/>
              <a:t>                                                                         </a:t>
            </a:r>
          </a:p>
          <a:p>
            <a:pPr algn="just"/>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a:p>
            <a:pPr algn="just"/>
            <a:r>
              <a:rPr lang="en-IN" dirty="0"/>
              <a:t>                   </a:t>
            </a:r>
          </a:p>
          <a:p>
            <a:pPr algn="just"/>
            <a:r>
              <a:rPr lang="en-IN" dirty="0"/>
              <a:t> </a:t>
            </a:r>
          </a:p>
        </p:txBody>
      </p:sp>
    </p:spTree>
    <p:extLst>
      <p:ext uri="{BB962C8B-B14F-4D97-AF65-F5344CB8AC3E}">
        <p14:creationId xmlns:p14="http://schemas.microsoft.com/office/powerpoint/2010/main" val="3369376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1608</Words>
  <Application>Microsoft Office PowerPoint</Application>
  <PresentationFormat>Widescreen</PresentationFormat>
  <Paragraphs>208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Adam Bold</vt:lpstr>
      <vt:lpstr>Arial</vt:lpstr>
      <vt:lpstr>Bahnschrift SemiCondensed</vt:lpstr>
      <vt:lpstr>Calibri</vt:lpstr>
      <vt:lpstr>Calibri Light</vt:lpstr>
      <vt:lpstr>Office Theme</vt:lpstr>
      <vt:lpstr>PowerPoint Presentation</vt:lpstr>
      <vt:lpstr>I am pleased to present my first Excel analysis report, which examines Pizza Place Sales based on Kaggle(https://www.kaggle.com/datasets/mysarahmadbhat/pizza-place-sales). As you will see, this report provides a comprehensive overview of the key trends and patterns that emerged from the data, as well as recommendations for how to leverage this information to achieve promote some low demand product to promotion, understanding sales, budget tracking and profit analyses. Throughout this analysis, I utilized a range of Excel tools and techniques, including massive used of Pivot Table and charts to visualize data as well as I used sum, average, min, max , Lookup and many more function. By combining these tools with my analytical skills and expertise, I was able to extract meaningful insights from the data and create a report that is both informative and actionable. I hope that you find this report to be insightful and engaging, and that it provides a valuable starting point for further analysis and decision-making. Thank you for your attention, and please don't hesitate to contact me if you have any questions or feedback. Sincerely, Payal Gawande.</vt:lpstr>
      <vt:lpstr>Step by Step Process </vt:lpstr>
      <vt:lpstr>Step by Step Process </vt:lpstr>
      <vt:lpstr>Step by Step Process </vt:lpstr>
      <vt:lpstr>  Question 1 </vt:lpstr>
      <vt:lpstr>  Question 2 </vt:lpstr>
      <vt:lpstr>  Question 3 </vt:lpstr>
      <vt:lpstr>  Question 4 </vt:lpstr>
      <vt:lpstr>  Question 5 </vt:lpstr>
      <vt:lpstr>  Question 5 </vt:lpstr>
      <vt:lpstr>  Question 6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ingole.puneet@outlook.com</dc:creator>
  <cp:lastModifiedBy>ingole.puneet@outlook.com</cp:lastModifiedBy>
  <cp:revision>29</cp:revision>
  <dcterms:created xsi:type="dcterms:W3CDTF">2023-03-28T03:08:18Z</dcterms:created>
  <dcterms:modified xsi:type="dcterms:W3CDTF">2023-03-28T13:34:27Z</dcterms:modified>
</cp:coreProperties>
</file>