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60" r:id="rId5"/>
    <p:sldId id="262" r:id="rId6"/>
    <p:sldId id="264" r:id="rId7"/>
    <p:sldId id="265"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93" d="100"/>
          <a:sy n="93" d="100"/>
        </p:scale>
        <p:origin x="1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AF SHLON" userId="861c6d88-7fa4-4baa-bd35-c49567b65dc4" providerId="ADAL" clId="{685F2620-7F72-4595-8220-6B6600FD5C87}"/>
    <pc:docChg chg="custSel delSld modSld">
      <pc:chgData name="AFAF SHLON" userId="861c6d88-7fa4-4baa-bd35-c49567b65dc4" providerId="ADAL" clId="{685F2620-7F72-4595-8220-6B6600FD5C87}" dt="2022-06-12T12:32:37.548" v="178"/>
      <pc:docMkLst>
        <pc:docMk/>
      </pc:docMkLst>
      <pc:sldChg chg="modSp mod">
        <pc:chgData name="AFAF SHLON" userId="861c6d88-7fa4-4baa-bd35-c49567b65dc4" providerId="ADAL" clId="{685F2620-7F72-4595-8220-6B6600FD5C87}" dt="2022-06-12T12:31:33.067" v="164" actId="20577"/>
        <pc:sldMkLst>
          <pc:docMk/>
          <pc:sldMk cId="83782463" sldId="267"/>
        </pc:sldMkLst>
        <pc:spChg chg="mod">
          <ac:chgData name="AFAF SHLON" userId="861c6d88-7fa4-4baa-bd35-c49567b65dc4" providerId="ADAL" clId="{685F2620-7F72-4595-8220-6B6600FD5C87}" dt="2022-06-12T12:31:33.067" v="164" actId="20577"/>
          <ac:spMkLst>
            <pc:docMk/>
            <pc:sldMk cId="83782463" sldId="267"/>
            <ac:spMk id="3" creationId="{177C49FB-1182-4665-87A7-BE47545A162A}"/>
          </ac:spMkLst>
        </pc:spChg>
      </pc:sldChg>
      <pc:sldChg chg="del">
        <pc:chgData name="AFAF SHLON" userId="861c6d88-7fa4-4baa-bd35-c49567b65dc4" providerId="ADAL" clId="{685F2620-7F72-4595-8220-6B6600FD5C87}" dt="2022-06-12T12:31:46.865" v="166" actId="2696"/>
        <pc:sldMkLst>
          <pc:docMk/>
          <pc:sldMk cId="1218686886" sldId="270"/>
        </pc:sldMkLst>
      </pc:sldChg>
      <pc:sldChg chg="del">
        <pc:chgData name="AFAF SHLON" userId="861c6d88-7fa4-4baa-bd35-c49567b65dc4" providerId="ADAL" clId="{685F2620-7F72-4595-8220-6B6600FD5C87}" dt="2022-06-12T12:30:00.816" v="0" actId="2696"/>
        <pc:sldMkLst>
          <pc:docMk/>
          <pc:sldMk cId="3017060629" sldId="271"/>
        </pc:sldMkLst>
      </pc:sldChg>
      <pc:sldChg chg="del">
        <pc:chgData name="AFAF SHLON" userId="861c6d88-7fa4-4baa-bd35-c49567b65dc4" providerId="ADAL" clId="{685F2620-7F72-4595-8220-6B6600FD5C87}" dt="2022-06-12T12:30:52.731" v="88" actId="2696"/>
        <pc:sldMkLst>
          <pc:docMk/>
          <pc:sldMk cId="4097274402" sldId="272"/>
        </pc:sldMkLst>
      </pc:sldChg>
      <pc:sldChg chg="del">
        <pc:chgData name="AFAF SHLON" userId="861c6d88-7fa4-4baa-bd35-c49567b65dc4" providerId="ADAL" clId="{685F2620-7F72-4595-8220-6B6600FD5C87}" dt="2022-06-12T12:31:04.001" v="90" actId="2696"/>
        <pc:sldMkLst>
          <pc:docMk/>
          <pc:sldMk cId="4289154937" sldId="273"/>
        </pc:sldMkLst>
      </pc:sldChg>
      <pc:sldChg chg="del">
        <pc:chgData name="AFAF SHLON" userId="861c6d88-7fa4-4baa-bd35-c49567b65dc4" providerId="ADAL" clId="{685F2620-7F72-4595-8220-6B6600FD5C87}" dt="2022-06-12T12:31:39.087" v="165" actId="2696"/>
        <pc:sldMkLst>
          <pc:docMk/>
          <pc:sldMk cId="3758892223" sldId="274"/>
        </pc:sldMkLst>
      </pc:sldChg>
      <pc:sldChg chg="del">
        <pc:chgData name="AFAF SHLON" userId="861c6d88-7fa4-4baa-bd35-c49567b65dc4" providerId="ADAL" clId="{685F2620-7F72-4595-8220-6B6600FD5C87}" dt="2022-06-12T12:32:01.298" v="168" actId="2696"/>
        <pc:sldMkLst>
          <pc:docMk/>
          <pc:sldMk cId="817476443" sldId="276"/>
        </pc:sldMkLst>
      </pc:sldChg>
      <pc:sldChg chg="del">
        <pc:chgData name="AFAF SHLON" userId="861c6d88-7fa4-4baa-bd35-c49567b65dc4" providerId="ADAL" clId="{685F2620-7F72-4595-8220-6B6600FD5C87}" dt="2022-06-12T12:32:08.857" v="169" actId="2696"/>
        <pc:sldMkLst>
          <pc:docMk/>
          <pc:sldMk cId="3616501620" sldId="277"/>
        </pc:sldMkLst>
      </pc:sldChg>
      <pc:sldChg chg="delSp modSp mod">
        <pc:chgData name="AFAF SHLON" userId="861c6d88-7fa4-4baa-bd35-c49567b65dc4" providerId="ADAL" clId="{685F2620-7F72-4595-8220-6B6600FD5C87}" dt="2022-06-12T12:32:21.968" v="173" actId="20577"/>
        <pc:sldMkLst>
          <pc:docMk/>
          <pc:sldMk cId="166545126" sldId="278"/>
        </pc:sldMkLst>
        <pc:spChg chg="mod">
          <ac:chgData name="AFAF SHLON" userId="861c6d88-7fa4-4baa-bd35-c49567b65dc4" providerId="ADAL" clId="{685F2620-7F72-4595-8220-6B6600FD5C87}" dt="2022-06-12T12:32:21.968" v="173" actId="20577"/>
          <ac:spMkLst>
            <pc:docMk/>
            <pc:sldMk cId="166545126" sldId="278"/>
            <ac:spMk id="6" creationId="{5D916FAB-85A4-084A-AC0D-1ADAE503E974}"/>
          </ac:spMkLst>
        </pc:spChg>
        <pc:picChg chg="del">
          <ac:chgData name="AFAF SHLON" userId="861c6d88-7fa4-4baa-bd35-c49567b65dc4" providerId="ADAL" clId="{685F2620-7F72-4595-8220-6B6600FD5C87}" dt="2022-06-12T12:32:14.337" v="170" actId="478"/>
          <ac:picMkLst>
            <pc:docMk/>
            <pc:sldMk cId="166545126" sldId="278"/>
            <ac:picMk id="5" creationId="{0A129910-4C65-2242-A5EA-4F7D7CFB335D}"/>
          </ac:picMkLst>
        </pc:picChg>
      </pc:sldChg>
      <pc:sldChg chg="delSp modSp mod">
        <pc:chgData name="AFAF SHLON" userId="861c6d88-7fa4-4baa-bd35-c49567b65dc4" providerId="ADAL" clId="{685F2620-7F72-4595-8220-6B6600FD5C87}" dt="2022-06-12T12:32:37.548" v="178"/>
        <pc:sldMkLst>
          <pc:docMk/>
          <pc:sldMk cId="1726291335" sldId="279"/>
        </pc:sldMkLst>
        <pc:spChg chg="del mod">
          <ac:chgData name="AFAF SHLON" userId="861c6d88-7fa4-4baa-bd35-c49567b65dc4" providerId="ADAL" clId="{685F2620-7F72-4595-8220-6B6600FD5C87}" dt="2022-06-12T12:32:37.548" v="178"/>
          <ac:spMkLst>
            <pc:docMk/>
            <pc:sldMk cId="1726291335" sldId="279"/>
            <ac:spMk id="9" creationId="{42A9849B-DBA4-4844-B3E7-B0EFC8F2F04D}"/>
          </ac:spMkLst>
        </pc:spChg>
        <pc:picChg chg="del">
          <ac:chgData name="AFAF SHLON" userId="861c6d88-7fa4-4baa-bd35-c49567b65dc4" providerId="ADAL" clId="{685F2620-7F72-4595-8220-6B6600FD5C87}" dt="2022-06-12T12:32:32.187" v="174" actId="478"/>
          <ac:picMkLst>
            <pc:docMk/>
            <pc:sldMk cId="1726291335" sldId="279"/>
            <ac:picMk id="7" creationId="{85F6058D-0818-EA4C-808F-B26C3246881D}"/>
          </ac:picMkLst>
        </pc:picChg>
      </pc:sldChg>
      <pc:sldChg chg="del">
        <pc:chgData name="AFAF SHLON" userId="861c6d88-7fa4-4baa-bd35-c49567b65dc4" providerId="ADAL" clId="{685F2620-7F72-4595-8220-6B6600FD5C87}" dt="2022-06-12T12:30:04.575" v="1" actId="2696"/>
        <pc:sldMkLst>
          <pc:docMk/>
          <pc:sldMk cId="3571544881" sldId="281"/>
        </pc:sldMkLst>
      </pc:sldChg>
      <pc:sldChg chg="del">
        <pc:chgData name="AFAF SHLON" userId="861c6d88-7fa4-4baa-bd35-c49567b65dc4" providerId="ADAL" clId="{685F2620-7F72-4595-8220-6B6600FD5C87}" dt="2022-06-12T12:30:58.769" v="89" actId="2696"/>
        <pc:sldMkLst>
          <pc:docMk/>
          <pc:sldMk cId="825209153" sldId="282"/>
        </pc:sldMkLst>
      </pc:sldChg>
      <pc:sldChg chg="del">
        <pc:chgData name="AFAF SHLON" userId="861c6d88-7fa4-4baa-bd35-c49567b65dc4" providerId="ADAL" clId="{685F2620-7F72-4595-8220-6B6600FD5C87}" dt="2022-06-12T12:31:54.134" v="167" actId="2696"/>
        <pc:sldMkLst>
          <pc:docMk/>
          <pc:sldMk cId="18289683"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DC98-9A26-4136-AB3D-5478FA234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2F2D6B-D864-40E3-A588-F403FCE6D9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CD0D49-8427-4E37-AE17-17F2E0C538F4}"/>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5" name="Footer Placeholder 4">
            <a:extLst>
              <a:ext uri="{FF2B5EF4-FFF2-40B4-BE49-F238E27FC236}">
                <a16:creationId xmlns:a16="http://schemas.microsoft.com/office/drawing/2014/main" id="{0B66B4A7-F01D-414C-B5A4-2F6FE04A9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0893F-0A9A-415E-82C4-B95222E532C2}"/>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211832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ED68-6242-4AF2-807A-12A73CB52A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DDBCCD-0C24-4B5F-BDFB-8917E58697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3A6FB-C808-43C2-8D07-4B8EFE26106F}"/>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5" name="Footer Placeholder 4">
            <a:extLst>
              <a:ext uri="{FF2B5EF4-FFF2-40B4-BE49-F238E27FC236}">
                <a16:creationId xmlns:a16="http://schemas.microsoft.com/office/drawing/2014/main" id="{35F9C948-E678-457B-BC3D-97E181F52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CAF0D-D5A7-4272-B979-C9AC9DDD7791}"/>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45952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D5FC57-D6FE-4357-8F90-61BB9C6E21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5340DE-2997-42C2-B194-17F085E8B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A5645-0501-4EF3-8C2F-C34B66882A9D}"/>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5" name="Footer Placeholder 4">
            <a:extLst>
              <a:ext uri="{FF2B5EF4-FFF2-40B4-BE49-F238E27FC236}">
                <a16:creationId xmlns:a16="http://schemas.microsoft.com/office/drawing/2014/main" id="{8ADC487F-48E8-46D4-A92A-F20DD0E70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382BD-D4ED-4237-AFE9-21E024B0B1E4}"/>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339097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E696-F781-492E-997D-4AD118B93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7B2189-1667-430C-97CA-750C1391C6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71E70-7549-4BEB-9A46-FBDDC7AEEEAA}"/>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5" name="Footer Placeholder 4">
            <a:extLst>
              <a:ext uri="{FF2B5EF4-FFF2-40B4-BE49-F238E27FC236}">
                <a16:creationId xmlns:a16="http://schemas.microsoft.com/office/drawing/2014/main" id="{8194F35E-74E8-43AE-AFD7-688AD6ACC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D0DF9-201E-455D-B362-747303104221}"/>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16008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E02C-D0C5-4F40-9CCF-0B87A54E4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1EFFC5-B660-401E-A306-F63578088D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AF8A9-53F4-4247-BBD9-167D8275EEBD}"/>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5" name="Footer Placeholder 4">
            <a:extLst>
              <a:ext uri="{FF2B5EF4-FFF2-40B4-BE49-F238E27FC236}">
                <a16:creationId xmlns:a16="http://schemas.microsoft.com/office/drawing/2014/main" id="{9D2EE5A5-A953-42C4-A9EB-E0D24EACA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1E60F-F4F7-4E0D-A989-97941FFB261E}"/>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90551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0101-844C-4366-BC78-5D779562AA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22375-09AD-40CE-BF2F-3A96A4240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816ADB-2C9B-4E42-91D2-13A48EC95B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AC750C-135E-4B2B-BECF-35BB06D00D09}"/>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6" name="Footer Placeholder 5">
            <a:extLst>
              <a:ext uri="{FF2B5EF4-FFF2-40B4-BE49-F238E27FC236}">
                <a16:creationId xmlns:a16="http://schemas.microsoft.com/office/drawing/2014/main" id="{464FB67F-22A0-4982-93EE-AB5B92C7C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3F62B-2B08-478A-BD76-E12156898490}"/>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145426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360B-80FD-4B8A-9F48-97E2250EB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751D92-F371-4C48-ACA7-3BAA2D4EA5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0E597-766F-47A2-BE7C-02448F3DD9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36AA1A-2E00-4D85-B4D0-33BE94CED5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EAB080-8F03-4488-9767-AA491F1E9D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1AC7A4-4178-4019-8A68-96D3E147C797}"/>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8" name="Footer Placeholder 7">
            <a:extLst>
              <a:ext uri="{FF2B5EF4-FFF2-40B4-BE49-F238E27FC236}">
                <a16:creationId xmlns:a16="http://schemas.microsoft.com/office/drawing/2014/main" id="{5A6A821B-733B-4F9F-8E9B-027F7A132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EC6A34-854B-49C0-90E8-7FC05125BBBA}"/>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91543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6699-8D0E-479C-9E66-4C39AA4CD0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8985C0-66A8-4BDC-876F-69ADCD9119CC}"/>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4" name="Footer Placeholder 3">
            <a:extLst>
              <a:ext uri="{FF2B5EF4-FFF2-40B4-BE49-F238E27FC236}">
                <a16:creationId xmlns:a16="http://schemas.microsoft.com/office/drawing/2014/main" id="{2B791545-004F-475F-8288-BE18457065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1745BB-2BA8-4CF0-88F0-2E8CFA40F6D8}"/>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138870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1EFB2-0FDC-4F38-BA60-A38C192FF62D}"/>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3" name="Footer Placeholder 2">
            <a:extLst>
              <a:ext uri="{FF2B5EF4-FFF2-40B4-BE49-F238E27FC236}">
                <a16:creationId xmlns:a16="http://schemas.microsoft.com/office/drawing/2014/main" id="{BE24C3A9-ECD9-4BEC-8FF1-FE91F5772A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E3565D-0EEC-475F-9E6D-C81EF82C8E56}"/>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346248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2A59-C004-462B-8A75-FF5B3F2C1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ADC035-D1D1-4449-90A5-BBE51B52F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5143C-9FAC-405A-B0A5-F507C3DAA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F451F-5AAC-490C-A35A-0B8CED0D1593}"/>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6" name="Footer Placeholder 5">
            <a:extLst>
              <a:ext uri="{FF2B5EF4-FFF2-40B4-BE49-F238E27FC236}">
                <a16:creationId xmlns:a16="http://schemas.microsoft.com/office/drawing/2014/main" id="{7D804E9E-53D0-41E8-BEA3-ABB68D873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E18C1-720D-4BDF-9711-783E4C593FE9}"/>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259129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752C-E27B-4DF9-8AC8-1719E9868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AD0040-14F7-4963-A86D-EA8709968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22347-A7E9-4F6C-B98C-6B61CC45B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973E4-8240-4DE1-B90B-BC1AA6EB793E}"/>
              </a:ext>
            </a:extLst>
          </p:cNvPr>
          <p:cNvSpPr>
            <a:spLocks noGrp="1"/>
          </p:cNvSpPr>
          <p:nvPr>
            <p:ph type="dt" sz="half" idx="10"/>
          </p:nvPr>
        </p:nvSpPr>
        <p:spPr/>
        <p:txBody>
          <a:bodyPr/>
          <a:lstStyle/>
          <a:p>
            <a:fld id="{D27AFAB6-F8E9-4B7C-8B3F-240612183B82}" type="datetimeFigureOut">
              <a:rPr lang="en-US" smtClean="0"/>
              <a:t>7/9/2022</a:t>
            </a:fld>
            <a:endParaRPr lang="en-US"/>
          </a:p>
        </p:txBody>
      </p:sp>
      <p:sp>
        <p:nvSpPr>
          <p:cNvPr id="6" name="Footer Placeholder 5">
            <a:extLst>
              <a:ext uri="{FF2B5EF4-FFF2-40B4-BE49-F238E27FC236}">
                <a16:creationId xmlns:a16="http://schemas.microsoft.com/office/drawing/2014/main" id="{931E60AD-FDF6-4B43-BD56-77A686DD0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9AB1E-7147-4DEE-B05C-46BD78171FB7}"/>
              </a:ext>
            </a:extLst>
          </p:cNvPr>
          <p:cNvSpPr>
            <a:spLocks noGrp="1"/>
          </p:cNvSpPr>
          <p:nvPr>
            <p:ph type="sldNum" sz="quarter" idx="12"/>
          </p:nvPr>
        </p:nvSpPr>
        <p:spPr/>
        <p:txBody>
          <a:bodyPr/>
          <a:lstStyle/>
          <a:p>
            <a:fld id="{9A9FD17D-B23E-477B-BD94-94BCF2EB119C}" type="slidenum">
              <a:rPr lang="en-US" smtClean="0"/>
              <a:t>‹#›</a:t>
            </a:fld>
            <a:endParaRPr lang="en-US"/>
          </a:p>
        </p:txBody>
      </p:sp>
    </p:spTree>
    <p:extLst>
      <p:ext uri="{BB962C8B-B14F-4D97-AF65-F5344CB8AC3E}">
        <p14:creationId xmlns:p14="http://schemas.microsoft.com/office/powerpoint/2010/main" val="377021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D18CB-7C66-4226-9B2C-EF2CA3179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4743D-6A25-4498-BE54-EE301E60C9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F3E8D-8235-441B-903D-564C12148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AFAB6-F8E9-4B7C-8B3F-240612183B82}" type="datetimeFigureOut">
              <a:rPr lang="en-US" smtClean="0"/>
              <a:t>7/9/2022</a:t>
            </a:fld>
            <a:endParaRPr lang="en-US"/>
          </a:p>
        </p:txBody>
      </p:sp>
      <p:sp>
        <p:nvSpPr>
          <p:cNvPr id="5" name="Footer Placeholder 4">
            <a:extLst>
              <a:ext uri="{FF2B5EF4-FFF2-40B4-BE49-F238E27FC236}">
                <a16:creationId xmlns:a16="http://schemas.microsoft.com/office/drawing/2014/main" id="{8CD7EC12-FB62-4B37-8CA8-EEC0BB0F32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1A89BE-4645-4523-8EEB-521D056DD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FD17D-B23E-477B-BD94-94BCF2EB119C}" type="slidenum">
              <a:rPr lang="en-US" smtClean="0"/>
              <a:t>‹#›</a:t>
            </a:fld>
            <a:endParaRPr lang="en-US"/>
          </a:p>
        </p:txBody>
      </p:sp>
    </p:spTree>
    <p:extLst>
      <p:ext uri="{BB962C8B-B14F-4D97-AF65-F5344CB8AC3E}">
        <p14:creationId xmlns:p14="http://schemas.microsoft.com/office/powerpoint/2010/main" val="401868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CA49870-E0F5-4889-96BC-F423F7990768}"/>
              </a:ext>
            </a:extLst>
          </p:cNvPr>
          <p:cNvPicPr>
            <a:picLocks noChangeAspect="1"/>
          </p:cNvPicPr>
          <p:nvPr/>
        </p:nvPicPr>
        <p:blipFill rotWithShape="1">
          <a:blip r:embed="rId2">
            <a:alphaModFix amt="50000"/>
          </a:blip>
          <a:srcRect t="5113" b="13366"/>
          <a:stretch/>
        </p:blipFill>
        <p:spPr>
          <a:xfrm>
            <a:off x="20" y="1"/>
            <a:ext cx="12191980" cy="6857999"/>
          </a:xfrm>
          <a:prstGeom prst="rect">
            <a:avLst/>
          </a:prstGeom>
        </p:spPr>
      </p:pic>
      <p:sp>
        <p:nvSpPr>
          <p:cNvPr id="2" name="Title 1">
            <a:extLst>
              <a:ext uri="{FF2B5EF4-FFF2-40B4-BE49-F238E27FC236}">
                <a16:creationId xmlns:a16="http://schemas.microsoft.com/office/drawing/2014/main" id="{22AF6A81-C813-459E-AD24-8396D71B1DE2}"/>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dirty="0">
                <a:solidFill>
                  <a:srgbClr val="FFFFFF"/>
                </a:solidFill>
              </a:rPr>
              <a:t>Autism Screening</a:t>
            </a:r>
          </a:p>
        </p:txBody>
      </p:sp>
    </p:spTree>
    <p:extLst>
      <p:ext uri="{BB962C8B-B14F-4D97-AF65-F5344CB8AC3E}">
        <p14:creationId xmlns:p14="http://schemas.microsoft.com/office/powerpoint/2010/main" val="36154583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2A12-1B26-4EE9-9D26-699EA74E7D0B}"/>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E886877C-755B-4F93-870B-0E39848ADAAC}"/>
              </a:ext>
            </a:extLst>
          </p:cNvPr>
          <p:cNvSpPr>
            <a:spLocks noGrp="1"/>
          </p:cNvSpPr>
          <p:nvPr>
            <p:ph idx="1"/>
          </p:nvPr>
        </p:nvSpPr>
        <p:spPr>
          <a:xfrm>
            <a:off x="838200" y="1825625"/>
            <a:ext cx="10184296" cy="3939071"/>
          </a:xfrm>
        </p:spPr>
        <p:txBody>
          <a:bodyPr>
            <a:normAutofit fontScale="77500" lnSpcReduction="20000"/>
          </a:bodyPr>
          <a:lstStyle/>
          <a:p>
            <a:r>
              <a:rPr lang="en-US" dirty="0"/>
              <a:t>Autistic Spectrum Disorder (ASD) is a neurodevelopment condition associated with significant healthcare costs, and early diagnosis can significantly reduce these costs. </a:t>
            </a:r>
          </a:p>
          <a:p>
            <a:r>
              <a:rPr lang="en-US" dirty="0"/>
              <a:t>The increase in the number of ASD cases across the world reveals an urgent need for the development of effective screening methods and datasets related to behavior traits. Presently, very limited autism datasets associated with clinical or screening are available. </a:t>
            </a:r>
          </a:p>
          <a:p>
            <a:r>
              <a:rPr lang="en-US" dirty="0"/>
              <a:t>Hence, a new dataset is proposed that is related to autism screening for further analysis especially in determining influential autistic traits and improving the classification of ASD cases. </a:t>
            </a:r>
          </a:p>
          <a:p>
            <a:r>
              <a:rPr lang="en-US" dirty="0"/>
              <a:t>In this dataset, we record behavioral features plus individual characteristics that have proved to be effective in detecting the ASD cases from controls in behavior science.</a:t>
            </a:r>
          </a:p>
          <a:p>
            <a:r>
              <a:rPr lang="en-US" dirty="0"/>
              <a:t>The dataset used was from Kaggle, it includes 704 observations for adults and 1054 for toddlers, there was no missing values.</a:t>
            </a:r>
          </a:p>
        </p:txBody>
      </p:sp>
    </p:spTree>
    <p:extLst>
      <p:ext uri="{BB962C8B-B14F-4D97-AF65-F5344CB8AC3E}">
        <p14:creationId xmlns:p14="http://schemas.microsoft.com/office/powerpoint/2010/main" val="377445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23802B8-A2E2-4716-9679-BC64FAC5DC5B}"/>
              </a:ext>
            </a:extLst>
          </p:cNvPr>
          <p:cNvSpPr>
            <a:spLocks noGrp="1"/>
          </p:cNvSpPr>
          <p:nvPr>
            <p:ph type="title"/>
          </p:nvPr>
        </p:nvSpPr>
        <p:spPr>
          <a:xfrm>
            <a:off x="765051" y="662400"/>
            <a:ext cx="3384000" cy="1492132"/>
          </a:xfrm>
        </p:spPr>
        <p:txBody>
          <a:bodyPr anchor="t">
            <a:normAutofit/>
          </a:bodyPr>
          <a:lstStyle/>
          <a:p>
            <a:r>
              <a:rPr lang="en-US" sz="2100" b="1" i="0">
                <a:solidFill>
                  <a:schemeClr val="bg1"/>
                </a:solidFill>
                <a:effectLst/>
                <a:latin typeface="Helvetica Neue"/>
              </a:rPr>
              <a:t>Counting how many people have been diagnosed with autism</a:t>
            </a:r>
            <a:br>
              <a:rPr lang="en-US" sz="2100" b="1" i="0">
                <a:solidFill>
                  <a:schemeClr val="bg1"/>
                </a:solidFill>
                <a:effectLst/>
                <a:latin typeface="Helvetica Neue"/>
              </a:rPr>
            </a:br>
            <a:endParaRPr lang="en-US" sz="2100">
              <a:solidFill>
                <a:schemeClr val="bg1"/>
              </a:solidFill>
            </a:endParaRPr>
          </a:p>
        </p:txBody>
      </p:sp>
      <p:sp>
        <p:nvSpPr>
          <p:cNvPr id="3" name="Content Placeholder 2">
            <a:extLst>
              <a:ext uri="{FF2B5EF4-FFF2-40B4-BE49-F238E27FC236}">
                <a16:creationId xmlns:a16="http://schemas.microsoft.com/office/drawing/2014/main" id="{4BC9C3DC-1FF2-45C9-807F-9304AAC5FAF0}"/>
              </a:ext>
            </a:extLst>
          </p:cNvPr>
          <p:cNvSpPr>
            <a:spLocks noGrp="1"/>
          </p:cNvSpPr>
          <p:nvPr>
            <p:ph idx="1"/>
          </p:nvPr>
        </p:nvSpPr>
        <p:spPr>
          <a:xfrm>
            <a:off x="765051" y="2286000"/>
            <a:ext cx="3384000" cy="3844800"/>
          </a:xfrm>
        </p:spPr>
        <p:txBody>
          <a:bodyPr>
            <a:normAutofit fontScale="85000" lnSpcReduction="20000"/>
          </a:bodyPr>
          <a:lstStyle/>
          <a:p>
            <a:r>
              <a:rPr lang="en-US" sz="2000" dirty="0">
                <a:solidFill>
                  <a:schemeClr val="bg1">
                    <a:alpha val="60000"/>
                  </a:schemeClr>
                </a:solidFill>
              </a:rPr>
              <a:t>According to the dataset, 613 patients don’t have autism, while 91 people apparently have it.</a:t>
            </a:r>
          </a:p>
          <a:p>
            <a:endParaRPr lang="en-US" sz="2000" dirty="0">
              <a:solidFill>
                <a:schemeClr val="bg1">
                  <a:alpha val="60000"/>
                </a:schemeClr>
              </a:solidFill>
            </a:endParaRPr>
          </a:p>
          <a:p>
            <a:r>
              <a:rPr lang="en-US" sz="2000" b="1" i="0" dirty="0">
                <a:solidFill>
                  <a:schemeClr val="bg1"/>
                </a:solidFill>
                <a:effectLst/>
                <a:latin typeface="Helvetica Neue"/>
              </a:rPr>
              <a:t>What is the Male/Female-Ratio among people who are diagnosed with autism?</a:t>
            </a:r>
          </a:p>
          <a:p>
            <a:r>
              <a:rPr lang="en-US" sz="2000" dirty="0">
                <a:solidFill>
                  <a:schemeClr val="bg1">
                    <a:alpha val="60000"/>
                  </a:schemeClr>
                </a:solidFill>
              </a:rPr>
              <a:t>Out of all people diagnosed with autism, there were 367 men and 337women.</a:t>
            </a:r>
          </a:p>
          <a:p>
            <a:r>
              <a:rPr lang="en-US" sz="2000" dirty="0">
                <a:solidFill>
                  <a:schemeClr val="bg1">
                    <a:alpha val="60000"/>
                  </a:schemeClr>
                </a:solidFill>
              </a:rPr>
              <a:t>A substantial amount of research shows a higher rate of autistic type of problems in males compared to females. The 4:1 male to female ratio is one of the most consistent findings in autism spectrum disorder (ASD).</a:t>
            </a:r>
          </a:p>
          <a:p>
            <a:endParaRPr lang="en-US" sz="2000" dirty="0">
              <a:solidFill>
                <a:schemeClr val="bg1">
                  <a:alpha val="60000"/>
                </a:schemeClr>
              </a:solidFill>
            </a:endParaRPr>
          </a:p>
          <a:p>
            <a:endParaRPr lang="en-US" sz="2000" dirty="0">
              <a:solidFill>
                <a:schemeClr val="bg1">
                  <a:alpha val="60000"/>
                </a:schemeClr>
              </a:solidFill>
            </a:endParaRPr>
          </a:p>
        </p:txBody>
      </p:sp>
      <p:pic>
        <p:nvPicPr>
          <p:cNvPr id="6" name="Picture 5">
            <a:extLst>
              <a:ext uri="{FF2B5EF4-FFF2-40B4-BE49-F238E27FC236}">
                <a16:creationId xmlns:a16="http://schemas.microsoft.com/office/drawing/2014/main" id="{D2635F97-5A0F-4DBF-909C-EDBE91A4F072}"/>
              </a:ext>
            </a:extLst>
          </p:cNvPr>
          <p:cNvPicPr>
            <a:picLocks noChangeAspect="1"/>
          </p:cNvPicPr>
          <p:nvPr/>
        </p:nvPicPr>
        <p:blipFill>
          <a:blip r:embed="rId2"/>
          <a:stretch>
            <a:fillRect/>
          </a:stretch>
        </p:blipFill>
        <p:spPr>
          <a:xfrm>
            <a:off x="5363567" y="0"/>
            <a:ext cx="6014185" cy="3984396"/>
          </a:xfrm>
          <a:prstGeom prst="rect">
            <a:avLst/>
          </a:prstGeom>
        </p:spPr>
      </p:pic>
      <p:pic>
        <p:nvPicPr>
          <p:cNvPr id="8" name="Picture 7" descr="Logo&#10;&#10;Description automatically generated with medium confidence">
            <a:extLst>
              <a:ext uri="{FF2B5EF4-FFF2-40B4-BE49-F238E27FC236}">
                <a16:creationId xmlns:a16="http://schemas.microsoft.com/office/drawing/2014/main" id="{6F6911D8-B598-4D16-8EC6-8CE5DC3C8AE0}"/>
              </a:ext>
            </a:extLst>
          </p:cNvPr>
          <p:cNvPicPr>
            <a:picLocks noChangeAspect="1"/>
          </p:cNvPicPr>
          <p:nvPr/>
        </p:nvPicPr>
        <p:blipFill>
          <a:blip r:embed="rId3"/>
          <a:stretch>
            <a:fillRect/>
          </a:stretch>
        </p:blipFill>
        <p:spPr>
          <a:xfrm>
            <a:off x="5882964" y="4146730"/>
            <a:ext cx="4901799" cy="2548936"/>
          </a:xfrm>
          <a:prstGeom prst="rect">
            <a:avLst/>
          </a:prstGeom>
        </p:spPr>
      </p:pic>
    </p:spTree>
    <p:extLst>
      <p:ext uri="{BB962C8B-B14F-4D97-AF65-F5344CB8AC3E}">
        <p14:creationId xmlns:p14="http://schemas.microsoft.com/office/powerpoint/2010/main" val="316482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C6498A3-D7DE-45AC-912D-286072AA7CD5}"/>
              </a:ext>
            </a:extLst>
          </p:cNvPr>
          <p:cNvSpPr>
            <a:spLocks noGrp="1"/>
          </p:cNvSpPr>
          <p:nvPr>
            <p:ph type="title"/>
          </p:nvPr>
        </p:nvSpPr>
        <p:spPr>
          <a:xfrm>
            <a:off x="765051" y="662400"/>
            <a:ext cx="3384000" cy="1492132"/>
          </a:xfrm>
        </p:spPr>
        <p:txBody>
          <a:bodyPr anchor="t">
            <a:normAutofit/>
          </a:bodyPr>
          <a:lstStyle/>
          <a:p>
            <a:r>
              <a:rPr lang="en-US" sz="2100" b="1" i="0">
                <a:solidFill>
                  <a:schemeClr val="bg1"/>
                </a:solidFill>
                <a:effectLst/>
                <a:latin typeface="Helvetica Neue"/>
              </a:rPr>
              <a:t>How many adults of what age were diagnosed with autism?</a:t>
            </a:r>
            <a:br>
              <a:rPr lang="en-US" sz="2100" b="1" i="0">
                <a:solidFill>
                  <a:schemeClr val="bg1"/>
                </a:solidFill>
                <a:effectLst/>
                <a:latin typeface="Helvetica Neue"/>
              </a:rPr>
            </a:br>
            <a:endParaRPr lang="en-US" sz="2100">
              <a:solidFill>
                <a:schemeClr val="bg1"/>
              </a:solidFill>
            </a:endParaRPr>
          </a:p>
        </p:txBody>
      </p:sp>
      <p:sp>
        <p:nvSpPr>
          <p:cNvPr id="9" name="Content Placeholder 8">
            <a:extLst>
              <a:ext uri="{FF2B5EF4-FFF2-40B4-BE49-F238E27FC236}">
                <a16:creationId xmlns:a16="http://schemas.microsoft.com/office/drawing/2014/main" id="{79C0BA53-765E-4902-AAAA-1B447CEB187D}"/>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Apparently, most people appearing in these statistics are younger people. However, among those who were diagnosed with autism, most were middle aged (early 20s to mid 40s) with very few people younger or older than that.</a:t>
            </a:r>
          </a:p>
          <a:p>
            <a:r>
              <a:rPr lang="en-US" sz="2000" dirty="0">
                <a:solidFill>
                  <a:schemeClr val="bg1">
                    <a:alpha val="60000"/>
                  </a:schemeClr>
                </a:solidFill>
              </a:rPr>
              <a:t>We can see that in adults, as their age increases the number of autism cases decreases.</a:t>
            </a:r>
          </a:p>
        </p:txBody>
      </p:sp>
      <p:pic>
        <p:nvPicPr>
          <p:cNvPr id="5" name="Content Placeholder 4" descr="Graphical user interface, application, Excel&#10;&#10;Description automatically generated">
            <a:extLst>
              <a:ext uri="{FF2B5EF4-FFF2-40B4-BE49-F238E27FC236}">
                <a16:creationId xmlns:a16="http://schemas.microsoft.com/office/drawing/2014/main" id="{617F8801-6F48-4334-A2C3-0D2552E671C8}"/>
              </a:ext>
            </a:extLst>
          </p:cNvPr>
          <p:cNvPicPr>
            <a:picLocks noChangeAspect="1"/>
          </p:cNvPicPr>
          <p:nvPr/>
        </p:nvPicPr>
        <p:blipFill>
          <a:blip r:embed="rId2"/>
          <a:stretch>
            <a:fillRect/>
          </a:stretch>
        </p:blipFill>
        <p:spPr>
          <a:xfrm>
            <a:off x="5152635" y="1136092"/>
            <a:ext cx="6370105" cy="4857204"/>
          </a:xfrm>
          <a:prstGeom prst="rect">
            <a:avLst/>
          </a:prstGeom>
        </p:spPr>
      </p:pic>
    </p:spTree>
    <p:extLst>
      <p:ext uri="{BB962C8B-B14F-4D97-AF65-F5344CB8AC3E}">
        <p14:creationId xmlns:p14="http://schemas.microsoft.com/office/powerpoint/2010/main" val="4256075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CCEE5DD-ADA3-494C-872F-41AFA2A4578D}"/>
              </a:ext>
            </a:extLst>
          </p:cNvPr>
          <p:cNvPicPr>
            <a:picLocks noChangeAspect="1"/>
          </p:cNvPicPr>
          <p:nvPr/>
        </p:nvPicPr>
        <p:blipFill rotWithShape="1">
          <a:blip r:embed="rId2">
            <a:alphaModFix amt="35000"/>
          </a:blip>
          <a:srcRect t="6172" b="1235"/>
          <a:stretch/>
        </p:blipFill>
        <p:spPr>
          <a:xfrm>
            <a:off x="20" y="10"/>
            <a:ext cx="12191980" cy="6857990"/>
          </a:xfrm>
          <a:prstGeom prst="rect">
            <a:avLst/>
          </a:prstGeom>
        </p:spPr>
      </p:pic>
      <p:sp>
        <p:nvSpPr>
          <p:cNvPr id="2" name="Title 1">
            <a:extLst>
              <a:ext uri="{FF2B5EF4-FFF2-40B4-BE49-F238E27FC236}">
                <a16:creationId xmlns:a16="http://schemas.microsoft.com/office/drawing/2014/main" id="{F60A3EBB-09D8-45B3-9EAE-4274AC14F82D}"/>
              </a:ext>
            </a:extLst>
          </p:cNvPr>
          <p:cNvSpPr>
            <a:spLocks noGrp="1"/>
          </p:cNvSpPr>
          <p:nvPr>
            <p:ph type="title"/>
          </p:nvPr>
        </p:nvSpPr>
        <p:spPr>
          <a:xfrm>
            <a:off x="838200" y="365125"/>
            <a:ext cx="10515600" cy="1325563"/>
          </a:xfrm>
        </p:spPr>
        <p:txBody>
          <a:bodyPr>
            <a:normAutofit/>
          </a:bodyPr>
          <a:lstStyle/>
          <a:p>
            <a:r>
              <a:rPr lang="en-US" sz="4100" b="1" i="0" dirty="0">
                <a:solidFill>
                  <a:srgbClr val="FFFFFF"/>
                </a:solidFill>
                <a:effectLst/>
                <a:latin typeface="Helvetica Neue"/>
              </a:rPr>
              <a:t>Predicting Early ASD Traits of Toddlers</a:t>
            </a:r>
            <a:br>
              <a:rPr lang="en-US" sz="4100" b="1" i="0" dirty="0">
                <a:solidFill>
                  <a:srgbClr val="FFFFFF"/>
                </a:solidFill>
                <a:effectLst/>
                <a:latin typeface="Helvetica Neue"/>
              </a:rPr>
            </a:br>
            <a:endParaRPr lang="en-US" sz="4100" dirty="0">
              <a:solidFill>
                <a:srgbClr val="FFFFFF"/>
              </a:solidFill>
            </a:endParaRPr>
          </a:p>
        </p:txBody>
      </p:sp>
      <p:sp>
        <p:nvSpPr>
          <p:cNvPr id="3" name="Content Placeholder 2">
            <a:extLst>
              <a:ext uri="{FF2B5EF4-FFF2-40B4-BE49-F238E27FC236}">
                <a16:creationId xmlns:a16="http://schemas.microsoft.com/office/drawing/2014/main" id="{AB91B2B9-FD1E-46FA-B972-FD489F6468B2}"/>
              </a:ext>
            </a:extLst>
          </p:cNvPr>
          <p:cNvSpPr>
            <a:spLocks noGrp="1"/>
          </p:cNvSpPr>
          <p:nvPr>
            <p:ph idx="1"/>
          </p:nvPr>
        </p:nvSpPr>
        <p:spPr>
          <a:xfrm>
            <a:off x="838200" y="1825625"/>
            <a:ext cx="10515600" cy="4351338"/>
          </a:xfrm>
        </p:spPr>
        <p:txBody>
          <a:bodyPr>
            <a:normAutofit/>
          </a:bodyPr>
          <a:lstStyle/>
          <a:p>
            <a:r>
              <a:rPr lang="en-US" sz="3200" dirty="0">
                <a:solidFill>
                  <a:srgbClr val="FFFFFF"/>
                </a:solidFill>
              </a:rPr>
              <a:t>Based on the checklist for Autism in Toddlers data provided, we will try to develop a simple prediction model for toddlers to predict the probability of showing ASD traits so that their parents can consider taking early steps.</a:t>
            </a:r>
          </a:p>
          <a:p>
            <a:endParaRPr lang="en-US" sz="3200" dirty="0">
              <a:solidFill>
                <a:srgbClr val="FFFFFF"/>
              </a:solidFill>
            </a:endParaRPr>
          </a:p>
          <a:p>
            <a:r>
              <a:rPr lang="en-US" sz="3200" dirty="0">
                <a:latin typeface="Inter"/>
              </a:rPr>
              <a:t>So if </a:t>
            </a:r>
            <a:r>
              <a:rPr lang="en-US" sz="3200" i="0" dirty="0">
                <a:effectLst/>
                <a:latin typeface="Inter"/>
              </a:rPr>
              <a:t>parents provides toddler's age, gender, ethnicity, jaundice while birth and if any relatives have ASD traits, the model will try to predict if the toddler has ASD or not.</a:t>
            </a:r>
            <a:endParaRPr lang="en-US" sz="3200" dirty="0">
              <a:solidFill>
                <a:srgbClr val="FFFFFF"/>
              </a:solidFill>
            </a:endParaRPr>
          </a:p>
        </p:txBody>
      </p:sp>
    </p:spTree>
    <p:extLst>
      <p:ext uri="{BB962C8B-B14F-4D97-AF65-F5344CB8AC3E}">
        <p14:creationId xmlns:p14="http://schemas.microsoft.com/office/powerpoint/2010/main" val="14015015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7E4DDC3-8725-4D76-8FC9-0DE6CF155AB1}"/>
              </a:ext>
            </a:extLst>
          </p:cNvPr>
          <p:cNvSpPr>
            <a:spLocks noGrp="1"/>
          </p:cNvSpPr>
          <p:nvPr>
            <p:ph type="title"/>
          </p:nvPr>
        </p:nvSpPr>
        <p:spPr>
          <a:xfrm>
            <a:off x="765051" y="662400"/>
            <a:ext cx="3384000" cy="1492132"/>
          </a:xfrm>
        </p:spPr>
        <p:txBody>
          <a:bodyPr anchor="t">
            <a:normAutofit/>
          </a:bodyPr>
          <a:lstStyle/>
          <a:p>
            <a:r>
              <a:rPr lang="en-US" sz="2100" b="1" i="0">
                <a:solidFill>
                  <a:schemeClr val="bg1"/>
                </a:solidFill>
                <a:effectLst/>
                <a:latin typeface="Helvetica Neue"/>
              </a:rPr>
              <a:t>How many toddlers of which ethnicity were diagnosed with autism?</a:t>
            </a:r>
            <a:br>
              <a:rPr lang="en-US" sz="2100" b="1" i="0">
                <a:solidFill>
                  <a:schemeClr val="bg1"/>
                </a:solidFill>
                <a:effectLst/>
                <a:latin typeface="Helvetica Neue"/>
              </a:rPr>
            </a:br>
            <a:endParaRPr lang="en-US" sz="2100">
              <a:solidFill>
                <a:schemeClr val="bg1"/>
              </a:solidFill>
            </a:endParaRPr>
          </a:p>
        </p:txBody>
      </p:sp>
      <p:sp>
        <p:nvSpPr>
          <p:cNvPr id="9" name="Content Placeholder 8">
            <a:extLst>
              <a:ext uri="{FF2B5EF4-FFF2-40B4-BE49-F238E27FC236}">
                <a16:creationId xmlns:a16="http://schemas.microsoft.com/office/drawing/2014/main" id="{C756A712-316F-401D-80AC-14AEDEB0063F}"/>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We can observe that White Europeans ethnicities have very high chance of being ASD positive. Asians and middle easterners follow next though with smaller ratios.</a:t>
            </a:r>
          </a:p>
          <a:p>
            <a:endParaRPr lang="en-US" sz="2000" dirty="0">
              <a:solidFill>
                <a:schemeClr val="bg1">
                  <a:alpha val="60000"/>
                </a:schemeClr>
              </a:solidFill>
            </a:endParaRPr>
          </a:p>
        </p:txBody>
      </p:sp>
      <p:pic>
        <p:nvPicPr>
          <p:cNvPr id="5" name="Content Placeholder 4" descr="Chart, histogram&#10;&#10;Description automatically generated">
            <a:extLst>
              <a:ext uri="{FF2B5EF4-FFF2-40B4-BE49-F238E27FC236}">
                <a16:creationId xmlns:a16="http://schemas.microsoft.com/office/drawing/2014/main" id="{2BD81EB6-4351-4182-B9A3-023BDADDE21C}"/>
              </a:ext>
            </a:extLst>
          </p:cNvPr>
          <p:cNvPicPr>
            <a:picLocks noChangeAspect="1"/>
          </p:cNvPicPr>
          <p:nvPr/>
        </p:nvPicPr>
        <p:blipFill>
          <a:blip r:embed="rId2"/>
          <a:stretch>
            <a:fillRect/>
          </a:stretch>
        </p:blipFill>
        <p:spPr>
          <a:xfrm>
            <a:off x="5304953" y="1190997"/>
            <a:ext cx="6390950" cy="4186071"/>
          </a:xfrm>
          <a:prstGeom prst="rect">
            <a:avLst/>
          </a:prstGeom>
        </p:spPr>
      </p:pic>
    </p:spTree>
    <p:extLst>
      <p:ext uri="{BB962C8B-B14F-4D97-AF65-F5344CB8AC3E}">
        <p14:creationId xmlns:p14="http://schemas.microsoft.com/office/powerpoint/2010/main" val="98838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A3A517-8996-491D-A2EB-60E608A42602}"/>
              </a:ext>
            </a:extLst>
          </p:cNvPr>
          <p:cNvSpPr>
            <a:spLocks noGrp="1"/>
          </p:cNvSpPr>
          <p:nvPr>
            <p:ph type="title"/>
          </p:nvPr>
        </p:nvSpPr>
        <p:spPr>
          <a:xfrm>
            <a:off x="765051" y="662400"/>
            <a:ext cx="3384000" cy="1492132"/>
          </a:xfrm>
        </p:spPr>
        <p:txBody>
          <a:bodyPr anchor="t">
            <a:normAutofit/>
          </a:bodyPr>
          <a:lstStyle/>
          <a:p>
            <a:r>
              <a:rPr lang="en-US" sz="3400" b="1" dirty="0">
                <a:solidFill>
                  <a:schemeClr val="bg1"/>
                </a:solidFill>
              </a:rPr>
              <a:t>Is Jaundice related to autism?</a:t>
            </a:r>
          </a:p>
        </p:txBody>
      </p:sp>
      <p:sp>
        <p:nvSpPr>
          <p:cNvPr id="9" name="Content Placeholder 8">
            <a:extLst>
              <a:ext uri="{FF2B5EF4-FFF2-40B4-BE49-F238E27FC236}">
                <a16:creationId xmlns:a16="http://schemas.microsoft.com/office/drawing/2014/main" id="{987A98CB-51CA-4C1A-BD58-1657251A9F05}"/>
              </a:ext>
            </a:extLst>
          </p:cNvPr>
          <p:cNvSpPr>
            <a:spLocks noGrp="1"/>
          </p:cNvSpPr>
          <p:nvPr>
            <p:ph idx="1"/>
          </p:nvPr>
        </p:nvSpPr>
        <p:spPr>
          <a:xfrm>
            <a:off x="765051" y="2350800"/>
            <a:ext cx="3384000" cy="3844800"/>
          </a:xfrm>
        </p:spPr>
        <p:txBody>
          <a:bodyPr>
            <a:normAutofit/>
          </a:bodyPr>
          <a:lstStyle/>
          <a:p>
            <a:r>
              <a:rPr lang="en-US" sz="2000" dirty="0">
                <a:solidFill>
                  <a:schemeClr val="bg1">
                    <a:alpha val="60000"/>
                  </a:schemeClr>
                </a:solidFill>
              </a:rPr>
              <a:t>The number of babies suffering from Jaundice is less than the number of babies not suffering from Jaundice, so Jaundice has a weak link to ASD.</a:t>
            </a:r>
          </a:p>
        </p:txBody>
      </p:sp>
      <p:pic>
        <p:nvPicPr>
          <p:cNvPr id="5" name="Content Placeholder 4" descr="Chart, bar chart&#10;&#10;Description automatically generated">
            <a:extLst>
              <a:ext uri="{FF2B5EF4-FFF2-40B4-BE49-F238E27FC236}">
                <a16:creationId xmlns:a16="http://schemas.microsoft.com/office/drawing/2014/main" id="{AD1F3168-AAED-44E0-9DA0-CAE31CDEE762}"/>
              </a:ext>
            </a:extLst>
          </p:cNvPr>
          <p:cNvPicPr>
            <a:picLocks noChangeAspect="1"/>
          </p:cNvPicPr>
          <p:nvPr/>
        </p:nvPicPr>
        <p:blipFill>
          <a:blip r:embed="rId2"/>
          <a:stretch>
            <a:fillRect/>
          </a:stretch>
        </p:blipFill>
        <p:spPr>
          <a:xfrm>
            <a:off x="5411053" y="1481908"/>
            <a:ext cx="6014185" cy="3894184"/>
          </a:xfrm>
          <a:prstGeom prst="rect">
            <a:avLst/>
          </a:prstGeom>
        </p:spPr>
      </p:pic>
    </p:spTree>
    <p:extLst>
      <p:ext uri="{BB962C8B-B14F-4D97-AF65-F5344CB8AC3E}">
        <p14:creationId xmlns:p14="http://schemas.microsoft.com/office/powerpoint/2010/main" val="266497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AED5E38-8540-4369-A454-60C688C2628E}"/>
              </a:ext>
            </a:extLst>
          </p:cNvPr>
          <p:cNvSpPr>
            <a:spLocks noGrp="1"/>
          </p:cNvSpPr>
          <p:nvPr>
            <p:ph type="title"/>
          </p:nvPr>
        </p:nvSpPr>
        <p:spPr>
          <a:xfrm>
            <a:off x="765051" y="662400"/>
            <a:ext cx="3384000" cy="1492132"/>
          </a:xfrm>
        </p:spPr>
        <p:txBody>
          <a:bodyPr anchor="t">
            <a:normAutofit/>
          </a:bodyPr>
          <a:lstStyle/>
          <a:p>
            <a:r>
              <a:rPr lang="en-US" sz="2100" b="1" i="0">
                <a:solidFill>
                  <a:schemeClr val="bg1"/>
                </a:solidFill>
                <a:effectLst/>
                <a:latin typeface="Helvetica Neue"/>
              </a:rPr>
              <a:t>How many todlers of what age were diagnosed with autism?</a:t>
            </a:r>
            <a:br>
              <a:rPr lang="en-US" sz="2100" b="1" i="0">
                <a:solidFill>
                  <a:schemeClr val="bg1"/>
                </a:solidFill>
                <a:effectLst/>
                <a:latin typeface="Helvetica Neue"/>
              </a:rPr>
            </a:br>
            <a:endParaRPr lang="en-US" sz="2100">
              <a:solidFill>
                <a:schemeClr val="bg1"/>
              </a:solidFill>
            </a:endParaRPr>
          </a:p>
        </p:txBody>
      </p:sp>
      <p:sp>
        <p:nvSpPr>
          <p:cNvPr id="9" name="Content Placeholder 8">
            <a:extLst>
              <a:ext uri="{FF2B5EF4-FFF2-40B4-BE49-F238E27FC236}">
                <a16:creationId xmlns:a16="http://schemas.microsoft.com/office/drawing/2014/main" id="{0867A636-CD6B-4B5E-8AF7-B375D968A930}"/>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We saw previously in adults, as the age increases the number of ASD cases decreases, whereas in toddlers as the age increases the number of cases increases. </a:t>
            </a:r>
          </a:p>
          <a:p>
            <a:r>
              <a:rPr lang="en-US" sz="2000" dirty="0">
                <a:solidFill>
                  <a:schemeClr val="bg1">
                    <a:alpha val="60000"/>
                  </a:schemeClr>
                </a:solidFill>
              </a:rPr>
              <a:t>For adults most of the ASD positive cases are around 20 or 30 years old, whereas for toddlers most of them are around 36 months old. </a:t>
            </a:r>
          </a:p>
        </p:txBody>
      </p:sp>
      <p:pic>
        <p:nvPicPr>
          <p:cNvPr id="5" name="Content Placeholder 4">
            <a:extLst>
              <a:ext uri="{FF2B5EF4-FFF2-40B4-BE49-F238E27FC236}">
                <a16:creationId xmlns:a16="http://schemas.microsoft.com/office/drawing/2014/main" id="{8DE75591-91C9-480E-859F-DA9F7543212E}"/>
              </a:ext>
            </a:extLst>
          </p:cNvPr>
          <p:cNvPicPr>
            <a:picLocks noChangeAspect="1"/>
          </p:cNvPicPr>
          <p:nvPr/>
        </p:nvPicPr>
        <p:blipFill>
          <a:blip r:embed="rId2"/>
          <a:stretch>
            <a:fillRect/>
          </a:stretch>
        </p:blipFill>
        <p:spPr>
          <a:xfrm>
            <a:off x="5002860" y="1143000"/>
            <a:ext cx="7024356" cy="4015409"/>
          </a:xfrm>
          <a:prstGeom prst="rect">
            <a:avLst/>
          </a:prstGeom>
        </p:spPr>
      </p:pic>
    </p:spTree>
    <p:extLst>
      <p:ext uri="{BB962C8B-B14F-4D97-AF65-F5344CB8AC3E}">
        <p14:creationId xmlns:p14="http://schemas.microsoft.com/office/powerpoint/2010/main" val="34998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041D5F-B7D6-4FB7-BF08-106EE5DBFA36}"/>
              </a:ext>
            </a:extLst>
          </p:cNvPr>
          <p:cNvSpPr>
            <a:spLocks noGrp="1"/>
          </p:cNvSpPr>
          <p:nvPr>
            <p:ph type="title"/>
          </p:nvPr>
        </p:nvSpPr>
        <p:spPr>
          <a:xfrm>
            <a:off x="765051" y="662400"/>
            <a:ext cx="3384000" cy="1492132"/>
          </a:xfrm>
        </p:spPr>
        <p:txBody>
          <a:bodyPr anchor="t">
            <a:normAutofit/>
          </a:bodyPr>
          <a:lstStyle/>
          <a:p>
            <a:r>
              <a:rPr lang="en-US" sz="2400">
                <a:solidFill>
                  <a:schemeClr val="bg1"/>
                </a:solidFill>
              </a:rPr>
              <a:t>Visualizing the distribution of autism in families within different ethnicities</a:t>
            </a:r>
          </a:p>
        </p:txBody>
      </p:sp>
      <p:sp>
        <p:nvSpPr>
          <p:cNvPr id="9" name="Content Placeholder 8">
            <a:extLst>
              <a:ext uri="{FF2B5EF4-FFF2-40B4-BE49-F238E27FC236}">
                <a16:creationId xmlns:a16="http://schemas.microsoft.com/office/drawing/2014/main" id="{1FCC970C-D4FB-4712-A376-132D20C974E4}"/>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We can observe that both in Adults and Toddlers, White and Europeans ethnicities have a very high chance of being ASD positive if they have it in their genes. We can not conclude anything firmly, but we can stay confident that there is a genetic link for ASD positive as backed by studies.</a:t>
            </a:r>
          </a:p>
        </p:txBody>
      </p:sp>
      <p:pic>
        <p:nvPicPr>
          <p:cNvPr id="5" name="Content Placeholder 4">
            <a:extLst>
              <a:ext uri="{FF2B5EF4-FFF2-40B4-BE49-F238E27FC236}">
                <a16:creationId xmlns:a16="http://schemas.microsoft.com/office/drawing/2014/main" id="{F809B2AF-CF0F-41C5-A99C-A3765EA0AF28}"/>
              </a:ext>
            </a:extLst>
          </p:cNvPr>
          <p:cNvPicPr>
            <a:picLocks noChangeAspect="1"/>
          </p:cNvPicPr>
          <p:nvPr/>
        </p:nvPicPr>
        <p:blipFill>
          <a:blip r:embed="rId2"/>
          <a:stretch>
            <a:fillRect/>
          </a:stretch>
        </p:blipFill>
        <p:spPr>
          <a:xfrm>
            <a:off x="5122662" y="1270000"/>
            <a:ext cx="6784752" cy="3667760"/>
          </a:xfrm>
          <a:prstGeom prst="rect">
            <a:avLst/>
          </a:prstGeom>
        </p:spPr>
      </p:pic>
    </p:spTree>
    <p:extLst>
      <p:ext uri="{BB962C8B-B14F-4D97-AF65-F5344CB8AC3E}">
        <p14:creationId xmlns:p14="http://schemas.microsoft.com/office/powerpoint/2010/main" val="1496122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617</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Inter</vt:lpstr>
      <vt:lpstr>Office Theme</vt:lpstr>
      <vt:lpstr>Autism Screening</vt:lpstr>
      <vt:lpstr>Project Description</vt:lpstr>
      <vt:lpstr>Counting how many people have been diagnosed with autism </vt:lpstr>
      <vt:lpstr>How many adults of what age were diagnosed with autism? </vt:lpstr>
      <vt:lpstr>Predicting Early ASD Traits of Toddlers </vt:lpstr>
      <vt:lpstr>How many toddlers of which ethnicity were diagnosed with autism? </vt:lpstr>
      <vt:lpstr>Is Jaundice related to autism?</vt:lpstr>
      <vt:lpstr>How many todlers of what age were diagnosed with autism? </vt:lpstr>
      <vt:lpstr>Visualizing the distribution of autism in families within different ethnicities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AFAF SHLON</dc:creator>
  <cp:lastModifiedBy>payal verma</cp:lastModifiedBy>
  <cp:revision>27</cp:revision>
  <dcterms:created xsi:type="dcterms:W3CDTF">2021-12-10T14:13:47Z</dcterms:created>
  <dcterms:modified xsi:type="dcterms:W3CDTF">2022-07-09T11:59:08Z</dcterms:modified>
</cp:coreProperties>
</file>