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63" r:id="rId2"/>
  </p:sldMasterIdLst>
  <p:sldIdLst>
    <p:sldId id="257" r:id="rId3"/>
    <p:sldId id="258" r:id="rId4"/>
    <p:sldId id="259" r:id="rId5"/>
    <p:sldId id="260" r:id="rId6"/>
    <p:sldId id="261" r:id="rId7"/>
    <p:sldId id="262" r:id="rId8"/>
    <p:sldId id="264" r:id="rId9"/>
    <p:sldId id="265" r:id="rId10"/>
    <p:sldId id="270" r:id="rId11"/>
    <p:sldId id="272" r:id="rId12"/>
    <p:sldId id="274" r:id="rId13"/>
    <p:sldId id="277" r:id="rId14"/>
    <p:sldId id="278" r:id="rId15"/>
    <p:sldId id="279" r:id="rId16"/>
    <p:sldId id="280" r:id="rId17"/>
    <p:sldId id="281" r:id="rId18"/>
    <p:sldId id="283" r:id="rId19"/>
    <p:sldId id="284" r:id="rId20"/>
    <p:sldId id="285" r:id="rId21"/>
    <p:sldId id="286" r:id="rId22"/>
    <p:sldId id="287" r:id="rId23"/>
    <p:sldId id="288" r:id="rId24"/>
    <p:sldId id="289" r:id="rId25"/>
    <p:sldId id="290" r:id="rId26"/>
    <p:sldId id="291" r:id="rId2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yal salve" initials="Ps" lastIdx="1" clrIdx="0">
    <p:extLst>
      <p:ext uri="{19B8F6BF-5375-455C-9EA6-DF929625EA0E}">
        <p15:presenceInfo xmlns:p15="http://schemas.microsoft.com/office/powerpoint/2012/main" userId="0cfdfa33871bd1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1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85" d="100"/>
          <a:sy n="85" d="100"/>
        </p:scale>
        <p:origin x="6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yal salve" userId="0cfdfa33871bd17e" providerId="LiveId" clId="{C3AA462B-BDF2-421A-A5BD-C70E324AA23C}"/>
    <pc:docChg chg="delSld modSld">
      <pc:chgData name="Payal salve" userId="0cfdfa33871bd17e" providerId="LiveId" clId="{C3AA462B-BDF2-421A-A5BD-C70E324AA23C}" dt="2023-10-04T12:26:41.096" v="11" actId="2696"/>
      <pc:docMkLst>
        <pc:docMk/>
      </pc:docMkLst>
      <pc:sldChg chg="modSp mod">
        <pc:chgData name="Payal salve" userId="0cfdfa33871bd17e" providerId="LiveId" clId="{C3AA462B-BDF2-421A-A5BD-C70E324AA23C}" dt="2023-10-04T12:09:32.173" v="0" actId="1076"/>
        <pc:sldMkLst>
          <pc:docMk/>
          <pc:sldMk cId="786642089" sldId="265"/>
        </pc:sldMkLst>
        <pc:picChg chg="mod">
          <ac:chgData name="Payal salve" userId="0cfdfa33871bd17e" providerId="LiveId" clId="{C3AA462B-BDF2-421A-A5BD-C70E324AA23C}" dt="2023-10-04T12:09:32.173" v="0" actId="1076"/>
          <ac:picMkLst>
            <pc:docMk/>
            <pc:sldMk cId="786642089" sldId="265"/>
            <ac:picMk id="7" creationId="{E62CCE11-D7A9-5CBB-2AE2-59E33D9F7B66}"/>
          </ac:picMkLst>
        </pc:picChg>
      </pc:sldChg>
      <pc:sldChg chg="addSp modSp mod">
        <pc:chgData name="Payal salve" userId="0cfdfa33871bd17e" providerId="LiveId" clId="{C3AA462B-BDF2-421A-A5BD-C70E324AA23C}" dt="2023-10-04T12:14:24.379" v="10" actId="1440"/>
        <pc:sldMkLst>
          <pc:docMk/>
          <pc:sldMk cId="2757612440" sldId="291"/>
        </pc:sldMkLst>
        <pc:picChg chg="add mod">
          <ac:chgData name="Payal salve" userId="0cfdfa33871bd17e" providerId="LiveId" clId="{C3AA462B-BDF2-421A-A5BD-C70E324AA23C}" dt="2023-10-04T12:14:21.725" v="9" actId="1440"/>
          <ac:picMkLst>
            <pc:docMk/>
            <pc:sldMk cId="2757612440" sldId="291"/>
            <ac:picMk id="4" creationId="{530BEBC2-657C-674D-CC95-FDBB08248166}"/>
          </ac:picMkLst>
        </pc:picChg>
        <pc:picChg chg="add mod">
          <ac:chgData name="Payal salve" userId="0cfdfa33871bd17e" providerId="LiveId" clId="{C3AA462B-BDF2-421A-A5BD-C70E324AA23C}" dt="2023-10-04T12:14:24.379" v="10" actId="1440"/>
          <ac:picMkLst>
            <pc:docMk/>
            <pc:sldMk cId="2757612440" sldId="291"/>
            <ac:picMk id="6" creationId="{A738063E-6156-1BDE-AD87-BE7D042D0252}"/>
          </ac:picMkLst>
        </pc:picChg>
      </pc:sldChg>
      <pc:sldChg chg="del">
        <pc:chgData name="Payal salve" userId="0cfdfa33871bd17e" providerId="LiveId" clId="{C3AA462B-BDF2-421A-A5BD-C70E324AA23C}" dt="2023-10-04T12:26:41.096" v="11" actId="2696"/>
        <pc:sldMkLst>
          <pc:docMk/>
          <pc:sldMk cId="3527490958" sldId="292"/>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1717508341"/>
      </p:ext>
    </p:extLst>
  </p:cSld>
  <p:clrMapOvr>
    <a:masterClrMapping/>
  </p:clrMapOvr>
  <p:extLst>
    <p:ext uri="{DCECCB84-F9BA-43D5-87BE-67443E8EF086}">
      <p15:sldGuideLst xmlns:p15="http://schemas.microsoft.com/office/powerpoint/2012/main">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30545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8984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280188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182246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2648433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lvl="0">
              <a:lnSpc>
                <a:spcPct val="110000"/>
              </a:lnSpc>
            </a:pPr>
            <a:r>
              <a:rPr lang="en-US" sz="1800"/>
              <a:t>Click to edit Master text styles</a:t>
            </a:r>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lt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010620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lvl="0">
              <a:lnSpc>
                <a:spcPct val="110000"/>
              </a:lnSpc>
            </a:pPr>
            <a:r>
              <a:rPr lang="en-US" sz="1800"/>
              <a:t>Click to edit Master text styles</a:t>
            </a:r>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lt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5223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585732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ltLang="en-US" dirty="0"/>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528489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ltLang="en-US" dirty="0"/>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
        <p:nvSpPr>
          <p:cNvPr id="7" name="Picture Placeholder 23">
            <a:extLst>
              <a:ext uri="{FF2B5EF4-FFF2-40B4-BE49-F238E27FC236}">
                <a16:creationId xmlns:a16="http://schemas.microsoft.com/office/drawing/2014/main" id="{A342208A-7F52-4C16-BF8A-A70CD85DC168}"/>
              </a:ext>
            </a:extLst>
          </p:cNvPr>
          <p:cNvSpPr>
            <a:spLocks noGrp="1"/>
          </p:cNvSpPr>
          <p:nvPr>
            <p:ph type="pic" sz="quarter" idx="13"/>
          </p:nvPr>
        </p:nvSpPr>
        <p:spPr>
          <a:xfrm>
            <a:off x="474202" y="2659090"/>
            <a:ext cx="2624328" cy="1801368"/>
          </a:xfrm>
        </p:spPr>
        <p:txBody>
          <a:bodyPr/>
          <a:lstStyle>
            <a:lvl1pPr marL="0" indent="0">
              <a:buNone/>
              <a:defRPr/>
            </a:lvl1pPr>
          </a:lstStyle>
          <a:p>
            <a:r>
              <a:rPr lang="en-US"/>
              <a:t>Click icon to add picture</a:t>
            </a:r>
          </a:p>
        </p:txBody>
      </p:sp>
      <p:sp>
        <p:nvSpPr>
          <p:cNvPr id="8" name="Text Placeholder 28">
            <a:extLst>
              <a:ext uri="{FF2B5EF4-FFF2-40B4-BE49-F238E27FC236}">
                <a16:creationId xmlns:a16="http://schemas.microsoft.com/office/drawing/2014/main" id="{59209785-A2FF-4005-B08B-066B494ED52D}"/>
              </a:ext>
            </a:extLst>
          </p:cNvPr>
          <p:cNvSpPr>
            <a:spLocks noGrp="1"/>
          </p:cNvSpPr>
          <p:nvPr>
            <p:ph type="body" sz="quarter" idx="17" hasCustomPrompt="1"/>
          </p:nvPr>
        </p:nvSpPr>
        <p:spPr>
          <a:xfrm>
            <a:off x="464677"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9" name="Text Placeholder 28">
            <a:extLst>
              <a:ext uri="{FF2B5EF4-FFF2-40B4-BE49-F238E27FC236}">
                <a16:creationId xmlns:a16="http://schemas.microsoft.com/office/drawing/2014/main" id="{093D08DD-AE30-4184-B3A7-CBAB807C6672}"/>
              </a:ext>
            </a:extLst>
          </p:cNvPr>
          <p:cNvSpPr>
            <a:spLocks noGrp="1"/>
          </p:cNvSpPr>
          <p:nvPr>
            <p:ph type="body" sz="quarter" idx="18" hasCustomPrompt="1"/>
          </p:nvPr>
        </p:nvSpPr>
        <p:spPr>
          <a:xfrm>
            <a:off x="464677"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0" name="Picture Placeholder 23">
            <a:extLst>
              <a:ext uri="{FF2B5EF4-FFF2-40B4-BE49-F238E27FC236}">
                <a16:creationId xmlns:a16="http://schemas.microsoft.com/office/drawing/2014/main" id="{CA1F7BAF-57A3-4F79-B170-D95EF5934706}"/>
              </a:ext>
            </a:extLst>
          </p:cNvPr>
          <p:cNvSpPr>
            <a:spLocks noGrp="1"/>
          </p:cNvSpPr>
          <p:nvPr>
            <p:ph type="pic" sz="quarter" idx="14"/>
          </p:nvPr>
        </p:nvSpPr>
        <p:spPr>
          <a:xfrm>
            <a:off x="3351870" y="2659090"/>
            <a:ext cx="2624328" cy="1801368"/>
          </a:xfrm>
        </p:spPr>
        <p:txBody>
          <a:bodyPr/>
          <a:lstStyle>
            <a:lvl1pPr marL="0" indent="0">
              <a:buNone/>
              <a:defRPr/>
            </a:lvl1pPr>
          </a:lstStyle>
          <a:p>
            <a:r>
              <a:rPr lang="en-US"/>
              <a:t>Click icon to add picture</a:t>
            </a:r>
          </a:p>
        </p:txBody>
      </p:sp>
      <p:sp>
        <p:nvSpPr>
          <p:cNvPr id="11" name="Text Placeholder 28">
            <a:extLst>
              <a:ext uri="{FF2B5EF4-FFF2-40B4-BE49-F238E27FC236}">
                <a16:creationId xmlns:a16="http://schemas.microsoft.com/office/drawing/2014/main" id="{0E272F39-6650-4251-818A-CAF1034A261C}"/>
              </a:ext>
            </a:extLst>
          </p:cNvPr>
          <p:cNvSpPr>
            <a:spLocks noGrp="1"/>
          </p:cNvSpPr>
          <p:nvPr>
            <p:ph type="body" sz="quarter" idx="19" hasCustomPrompt="1"/>
          </p:nvPr>
        </p:nvSpPr>
        <p:spPr>
          <a:xfrm>
            <a:off x="3342320"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2" name="Text Placeholder 28">
            <a:extLst>
              <a:ext uri="{FF2B5EF4-FFF2-40B4-BE49-F238E27FC236}">
                <a16:creationId xmlns:a16="http://schemas.microsoft.com/office/drawing/2014/main" id="{F2E24AEA-7B80-4897-A646-36D3F07A3E6B}"/>
              </a:ext>
            </a:extLst>
          </p:cNvPr>
          <p:cNvSpPr>
            <a:spLocks noGrp="1"/>
          </p:cNvSpPr>
          <p:nvPr>
            <p:ph type="body" sz="quarter" idx="20" hasCustomPrompt="1"/>
          </p:nvPr>
        </p:nvSpPr>
        <p:spPr>
          <a:xfrm>
            <a:off x="3342320"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2A98750D-61F1-4F11-81A7-783F04218E6E}"/>
              </a:ext>
            </a:extLst>
          </p:cNvPr>
          <p:cNvSpPr>
            <a:spLocks noGrp="1"/>
          </p:cNvSpPr>
          <p:nvPr>
            <p:ph type="pic" sz="quarter" idx="15"/>
          </p:nvPr>
        </p:nvSpPr>
        <p:spPr>
          <a:xfrm>
            <a:off x="6227020" y="2659090"/>
            <a:ext cx="2624328" cy="1801368"/>
          </a:xfrm>
        </p:spPr>
        <p:txBody>
          <a:bodyPr/>
          <a:lstStyle>
            <a:lvl1pPr marL="0" indent="0">
              <a:buNone/>
              <a:defRPr/>
            </a:lvl1pPr>
          </a:lstStyle>
          <a:p>
            <a:r>
              <a:rPr lang="en-US"/>
              <a:t>Click icon to add picture</a:t>
            </a:r>
          </a:p>
        </p:txBody>
      </p:sp>
      <p:sp>
        <p:nvSpPr>
          <p:cNvPr id="14" name="Text Placeholder 28">
            <a:extLst>
              <a:ext uri="{FF2B5EF4-FFF2-40B4-BE49-F238E27FC236}">
                <a16:creationId xmlns:a16="http://schemas.microsoft.com/office/drawing/2014/main" id="{EE32408B-5DEA-4E1C-A16B-9931CE46D471}"/>
              </a:ext>
            </a:extLst>
          </p:cNvPr>
          <p:cNvSpPr>
            <a:spLocks noGrp="1"/>
          </p:cNvSpPr>
          <p:nvPr>
            <p:ph type="body" sz="quarter" idx="21" hasCustomPrompt="1"/>
          </p:nvPr>
        </p:nvSpPr>
        <p:spPr>
          <a:xfrm>
            <a:off x="6235064"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5" name="Text Placeholder 28">
            <a:extLst>
              <a:ext uri="{FF2B5EF4-FFF2-40B4-BE49-F238E27FC236}">
                <a16:creationId xmlns:a16="http://schemas.microsoft.com/office/drawing/2014/main" id="{0917A361-2187-4AB6-A1E4-6B0E4E6650E8}"/>
              </a:ext>
            </a:extLst>
          </p:cNvPr>
          <p:cNvSpPr>
            <a:spLocks noGrp="1"/>
          </p:cNvSpPr>
          <p:nvPr>
            <p:ph type="body" sz="quarter" idx="22" hasCustomPrompt="1"/>
          </p:nvPr>
        </p:nvSpPr>
        <p:spPr>
          <a:xfrm>
            <a:off x="6235064"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11DA2664-78E4-4126-9534-E718C9E877F6}"/>
              </a:ext>
            </a:extLst>
          </p:cNvPr>
          <p:cNvSpPr>
            <a:spLocks noGrp="1"/>
          </p:cNvSpPr>
          <p:nvPr>
            <p:ph type="pic" sz="quarter" idx="16"/>
          </p:nvPr>
        </p:nvSpPr>
        <p:spPr>
          <a:xfrm>
            <a:off x="9113391" y="2631493"/>
            <a:ext cx="2624328" cy="1801368"/>
          </a:xfrm>
        </p:spPr>
        <p:txBody>
          <a:bodyPr/>
          <a:lstStyle>
            <a:lvl1pPr marL="0" indent="0">
              <a:buNone/>
              <a:defRPr/>
            </a:lvl1pPr>
          </a:lstStyle>
          <a:p>
            <a:r>
              <a:rPr lang="en-US"/>
              <a:t>Click icon to add picture</a:t>
            </a:r>
          </a:p>
        </p:txBody>
      </p:sp>
      <p:sp>
        <p:nvSpPr>
          <p:cNvPr id="17" name="Text Placeholder 28">
            <a:extLst>
              <a:ext uri="{FF2B5EF4-FFF2-40B4-BE49-F238E27FC236}">
                <a16:creationId xmlns:a16="http://schemas.microsoft.com/office/drawing/2014/main" id="{FD4B7AF1-C573-42D5-A6AC-9CDE36C2B579}"/>
              </a:ext>
            </a:extLst>
          </p:cNvPr>
          <p:cNvSpPr>
            <a:spLocks noGrp="1"/>
          </p:cNvSpPr>
          <p:nvPr>
            <p:ph type="body" sz="quarter" idx="23" hasCustomPrompt="1"/>
          </p:nvPr>
        </p:nvSpPr>
        <p:spPr>
          <a:xfrm>
            <a:off x="9113391"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8" name="Text Placeholder 28">
            <a:extLst>
              <a:ext uri="{FF2B5EF4-FFF2-40B4-BE49-F238E27FC236}">
                <a16:creationId xmlns:a16="http://schemas.microsoft.com/office/drawing/2014/main" id="{60E2206A-3CD1-417B-82DB-28AC9CB2FC81}"/>
              </a:ext>
            </a:extLst>
          </p:cNvPr>
          <p:cNvSpPr>
            <a:spLocks noGrp="1"/>
          </p:cNvSpPr>
          <p:nvPr>
            <p:ph type="body" sz="quarter" idx="24" hasCustomPrompt="1"/>
          </p:nvPr>
        </p:nvSpPr>
        <p:spPr>
          <a:xfrm>
            <a:off x="9113391"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298178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1383520650"/>
      </p:ext>
    </p:extLst>
  </p:cSld>
  <p:clrMapOvr>
    <a:masterClrMapping/>
  </p:clrMapOvr>
  <p:extLst>
    <p:ext uri="{DCECCB84-F9BA-43D5-87BE-67443E8EF086}">
      <p15:sldGuideLst xmlns:p15="http://schemas.microsoft.com/office/powerpoint/2012/main">
        <p15:guide id="1" pos="4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lt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277393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ltLang="en-US" dirty="0"/>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826760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ltLang="en-US" dirty="0"/>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94145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lvl="0">
              <a:lnSpc>
                <a:spcPct val="110000"/>
              </a:lnSpc>
            </a:pPr>
            <a:r>
              <a:rPr lang="en-US" sz="1800"/>
              <a:t>Click to edit Master text styles</a:t>
            </a:r>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r>
              <a:rPr lang="en-US"/>
              <a:t>Click icon to add picture</a:t>
            </a:r>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lt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955509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r>
              <a:rPr lang="en-US" sz="4400">
                <a:cs typeface="Posterama" panose="020B0504020200020000" pitchFamily="34" charset="0"/>
              </a:rPr>
              <a:t>Click to edit Master title style</a:t>
            </a:r>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lt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6623505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0156402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85546130"/>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ltLang="en-US" dirty="0"/>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168480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ltLang="en-US" dirty="0"/>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796913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ltLang="en-US" dirty="0"/>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66242967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486642739"/>
      </p:ext>
    </p:extLst>
  </p:cSld>
  <p:clrMapOvr>
    <a:masterClrMapping/>
  </p:clrMapOvr>
  <p:extLst>
    <p:ext uri="{DCECCB84-F9BA-43D5-87BE-67443E8EF086}">
      <p15:sldGuideLst xmlns:p15="http://schemas.microsoft.com/office/powerpoint/2012/main">
        <p15:guide id="1" orient="horz" pos="367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1D364696-E1F3-49EF-AEC8-730A16D9A23F}" type="datetimeFigureOut">
              <a:rPr lang="en-US" altLang="en-US" smtClean="0"/>
              <a:pPr/>
              <a:t>10/4/2023</a:t>
            </a:fld>
            <a:endParaRPr lang="en-US" alt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ltLang="en-US" dirty="0"/>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207191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53594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6983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20395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p15:clr>
            <a:srgbClr val="5ACBF0"/>
          </p15:clr>
        </p15:guide>
        <p15:guide id="3" orient="horz" pos="2240">
          <p15:clr>
            <a:srgbClr val="5ACBF0"/>
          </p15:clr>
        </p15:guide>
        <p15:guide id="4" orient="horz" pos="2487">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57806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p15:clr>
            <a:srgbClr val="5ACBF0"/>
          </p15:clr>
        </p15:guide>
        <p15:guide id="3" orient="horz" pos="2240">
          <p15:clr>
            <a:srgbClr val="5ACBF0"/>
          </p15:clr>
        </p15:guide>
        <p15:guide id="4" orient="horz" pos="2487">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394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guide id="2" pos="6127">
          <p15:clr>
            <a:srgbClr val="5ACBF0"/>
          </p15:clr>
        </p15:guide>
        <p15:guide id="3" orient="horz" pos="216">
          <p15:clr>
            <a:srgbClr val="5ACBF0"/>
          </p15:clr>
        </p15:guide>
        <p15:guide id="4" orient="horz" pos="1560">
          <p15:clr>
            <a:srgbClr val="5ACBF0"/>
          </p15:clr>
        </p15:guide>
        <p15:guide id="5" orient="horz" pos="39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30502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p15:clr>
            <a:srgbClr val="FBAE40"/>
          </p15:clr>
        </p15:guide>
        <p15:guide id="2" pos="6127">
          <p15:clr>
            <a:srgbClr val="5ACBF0"/>
          </p15:clr>
        </p15:guide>
        <p15:guide id="3" orient="horz" pos="216">
          <p15:clr>
            <a:srgbClr val="5ACBF0"/>
          </p15:clr>
        </p15:guide>
        <p15:guide id="4" orient="horz" pos="4128">
          <p15:clr>
            <a:srgbClr val="5ACBF0"/>
          </p15:clr>
        </p15:guide>
        <p15:guide id="5" orient="horz" pos="39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9.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10/4/2023</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4194557859"/>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1D364696-E1F3-49EF-AEC8-730A16D9A23F}" type="datetimeFigureOut">
              <a:rPr lang="en-US" altLang="en-US" smtClean="0"/>
              <a:pPr/>
              <a:t>10/4/2023</a:t>
            </a:fld>
            <a:endParaRPr lang="en-US" alt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lt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8402A1B0-4691-41D9-84E0-69D594EAA3FE}" type="slidenum">
              <a:rPr lang="en-US" altLang="en-US" smtClean="0"/>
              <a:pPr/>
              <a:t>‹#›</a:t>
            </a:fld>
            <a:endParaRPr lang="en-US" alt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448002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B8132-B00C-9AEF-4447-20BB8D906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 y="0"/>
            <a:ext cx="12254752" cy="6858000"/>
          </a:xfrm>
          <a:prstGeom prst="rect">
            <a:avLst/>
          </a:prstGeom>
        </p:spPr>
      </p:pic>
      <p:sp>
        <p:nvSpPr>
          <p:cNvPr id="4" name="TextBox 3">
            <a:extLst>
              <a:ext uri="{FF2B5EF4-FFF2-40B4-BE49-F238E27FC236}">
                <a16:creationId xmlns:a16="http://schemas.microsoft.com/office/drawing/2014/main" id="{E36368A1-969B-E5A3-8D6C-F3C0A0E8F00A}"/>
              </a:ext>
            </a:extLst>
          </p:cNvPr>
          <p:cNvSpPr txBox="1"/>
          <p:nvPr/>
        </p:nvSpPr>
        <p:spPr>
          <a:xfrm>
            <a:off x="8489576" y="2115671"/>
            <a:ext cx="4123765" cy="1754326"/>
          </a:xfrm>
          <a:prstGeom prst="rect">
            <a:avLst/>
          </a:prstGeom>
          <a:noFill/>
        </p:spPr>
        <p:txBody>
          <a:bodyPr wrap="square" rtlCol="0">
            <a:spAutoFit/>
          </a:bodyPr>
          <a:lstStyle/>
          <a:p>
            <a:r>
              <a:rPr lang="en-IN" sz="3600" dirty="0">
                <a:solidFill>
                  <a:schemeClr val="accent1">
                    <a:lumMod val="20000"/>
                    <a:lumOff val="80000"/>
                  </a:schemeClr>
                </a:solidFill>
                <a:latin typeface="Arial Rounded MT Bold" panose="020F0704030504030204" pitchFamily="34" charset="0"/>
              </a:rPr>
              <a:t>LAW</a:t>
            </a:r>
          </a:p>
          <a:p>
            <a:r>
              <a:rPr lang="en-IN" sz="3600" dirty="0">
                <a:solidFill>
                  <a:schemeClr val="accent1">
                    <a:lumMod val="20000"/>
                    <a:lumOff val="80000"/>
                  </a:schemeClr>
                </a:solidFill>
                <a:latin typeface="Arial Rounded MT Bold" panose="020F0704030504030204" pitchFamily="34" charset="0"/>
              </a:rPr>
              <a:t>MANAGEMENT</a:t>
            </a:r>
          </a:p>
          <a:p>
            <a:r>
              <a:rPr lang="en-IN" sz="3600" dirty="0">
                <a:solidFill>
                  <a:schemeClr val="accent1">
                    <a:lumMod val="20000"/>
                    <a:lumOff val="80000"/>
                  </a:schemeClr>
                </a:solidFill>
                <a:latin typeface="Arial Rounded MT Bold" panose="020F0704030504030204" pitchFamily="34" charset="0"/>
              </a:rPr>
              <a:t>SYSTEM</a:t>
            </a:r>
            <a:endParaRPr lang="en-IN" sz="2000" dirty="0">
              <a:solidFill>
                <a:schemeClr val="accent1">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132139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7DCB6-644D-EE23-ADEC-615F1A02B24A}"/>
              </a:ext>
            </a:extLst>
          </p:cNvPr>
          <p:cNvSpPr txBox="1"/>
          <p:nvPr/>
        </p:nvSpPr>
        <p:spPr>
          <a:xfrm>
            <a:off x="516986" y="228078"/>
            <a:ext cx="10568355" cy="1062214"/>
          </a:xfrm>
          <a:prstGeom prst="rect">
            <a:avLst/>
          </a:prstGeom>
          <a:noFill/>
        </p:spPr>
        <p:txBody>
          <a:bodyPr wrap="square">
            <a:spAutoFit/>
          </a:bodyPr>
          <a:lstStyle/>
          <a:p>
            <a:pPr>
              <a:lnSpc>
                <a:spcPct val="107000"/>
              </a:lnSpc>
              <a:spcAft>
                <a:spcPts val="800"/>
              </a:spcAft>
            </a:pPr>
            <a: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CASE1</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b="1" kern="100" dirty="0">
                <a:solidFill>
                  <a:schemeClr val="accent3">
                    <a:lumMod val="75000"/>
                  </a:schemeClr>
                </a:solidFill>
                <a:latin typeface="Segoe UI" panose="020B0502040204020203" pitchFamily="34" charset="0"/>
                <a:ea typeface="Calibri" panose="020F0502020204030204" pitchFamily="34" charset="0"/>
                <a:cs typeface="Times New Roman" panose="02020603050405020304" pitchFamily="18" charset="0"/>
              </a:rPr>
              <a:t>C</a:t>
            </a:r>
            <a:r>
              <a:rPr lang="en-IN" sz="1800" b="1" kern="100" dirty="0">
                <a:solidFill>
                  <a:schemeClr val="accent3">
                    <a:lumMod val="75000"/>
                  </a:schemeClr>
                </a:solidFill>
                <a:effectLst/>
                <a:latin typeface="Segoe UI" panose="020B0502040204020203" pitchFamily="34" charset="0"/>
                <a:ea typeface="Calibri" panose="020F0502020204030204" pitchFamily="34" charset="0"/>
                <a:cs typeface="Times New Roman" panose="02020603050405020304" pitchFamily="18" charset="0"/>
              </a:rPr>
              <a:t>ase_id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ase­_name, </a:t>
            </a:r>
            <a:r>
              <a:rPr lang="en-IN"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ase_description, </a:t>
            </a:r>
            <a:r>
              <a:rPr lang="en-IN"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ase_status, </a:t>
            </a:r>
            <a:r>
              <a:rPr lang="en-IN"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ate_opened, </a:t>
            </a:r>
            <a:r>
              <a:rPr lang="en-IN"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ate_closed, </a:t>
            </a:r>
            <a:r>
              <a:rPr lang="en-IN" b="1" kern="100" dirty="0">
                <a:solidFill>
                  <a:srgbClr val="C00000"/>
                </a:solidFill>
                <a:latin typeface="Segoe UI" panose="020B0502040204020203" pitchFamily="34" charset="0"/>
                <a:ea typeface="Calibri" panose="020F0502020204030204" pitchFamily="34" charset="0"/>
                <a:cs typeface="Times New Roman" panose="02020603050405020304" pitchFamily="18" charset="0"/>
              </a:rPr>
              <a:t>L</a:t>
            </a:r>
            <a:r>
              <a:rPr lang="en-IN" sz="1800" b="1"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awyer_id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b="1" kern="100" dirty="0">
                <a:solidFill>
                  <a:srgbClr val="C00000"/>
                </a:solidFill>
                <a:latin typeface="Segoe UI" panose="020B0502040204020203" pitchFamily="34" charset="0"/>
                <a:ea typeface="Calibri" panose="020F0502020204030204" pitchFamily="34" charset="0"/>
                <a:cs typeface="Times New Roman" panose="02020603050405020304" pitchFamily="18" charset="0"/>
              </a:rPr>
              <a:t>C</a:t>
            </a:r>
            <a:r>
              <a:rPr lang="en-IN" sz="1800" b="1"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lient_id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b="1" kern="100" dirty="0">
                <a:solidFill>
                  <a:srgbClr val="C00000"/>
                </a:solidFill>
                <a:latin typeface="Segoe UI" panose="020B0502040204020203" pitchFamily="34" charset="0"/>
                <a:ea typeface="Calibri" panose="020F0502020204030204" pitchFamily="34" charset="0"/>
                <a:cs typeface="Times New Roman" panose="02020603050405020304" pitchFamily="18" charset="0"/>
              </a:rPr>
              <a:t>C</a:t>
            </a:r>
            <a:r>
              <a:rPr lang="en-IN" sz="1800" b="1"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ourt_id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A697A12-76C6-AA77-77ED-688C043E117D}"/>
              </a:ext>
            </a:extLst>
          </p:cNvPr>
          <p:cNvPicPr>
            <a:picLocks noChangeAspect="1"/>
          </p:cNvPicPr>
          <p:nvPr/>
        </p:nvPicPr>
        <p:blipFill>
          <a:blip r:embed="rId2"/>
          <a:stretch>
            <a:fillRect/>
          </a:stretch>
        </p:blipFill>
        <p:spPr>
          <a:xfrm>
            <a:off x="89956" y="1748117"/>
            <a:ext cx="12012088" cy="3702424"/>
          </a:xfrm>
          <a:prstGeom prst="rect">
            <a:avLst/>
          </a:prstGeom>
        </p:spPr>
      </p:pic>
    </p:spTree>
    <p:extLst>
      <p:ext uri="{BB962C8B-B14F-4D97-AF65-F5344CB8AC3E}">
        <p14:creationId xmlns:p14="http://schemas.microsoft.com/office/powerpoint/2010/main" val="609314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20DCC4-8B2C-C0BA-FE7B-59BF91DF4A3C}"/>
              </a:ext>
            </a:extLst>
          </p:cNvPr>
          <p:cNvSpPr txBox="1"/>
          <p:nvPr/>
        </p:nvSpPr>
        <p:spPr>
          <a:xfrm>
            <a:off x="784273" y="361323"/>
            <a:ext cx="9400736" cy="373692"/>
          </a:xfrm>
          <a:prstGeom prst="rect">
            <a:avLst/>
          </a:prstGeom>
          <a:noFill/>
        </p:spPr>
        <p:txBody>
          <a:bodyPr wrap="square">
            <a:spAutoFit/>
          </a:bodyPr>
          <a:lstStyle/>
          <a:p>
            <a:pPr>
              <a:lnSpc>
                <a:spcPct val="107000"/>
              </a:lnSpc>
              <a:spcAft>
                <a:spcPts val="800"/>
              </a:spcAft>
            </a:pPr>
            <a: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DOCUMENT</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b="1" kern="100" dirty="0">
                <a:solidFill>
                  <a:schemeClr val="accent3">
                    <a:lumMod val="75000"/>
                  </a:schemeClr>
                </a:solidFill>
                <a:latin typeface="Segoe UI" panose="020B0502040204020203" pitchFamily="34" charset="0"/>
                <a:ea typeface="Calibri" panose="020F0502020204030204" pitchFamily="34" charset="0"/>
                <a:cs typeface="Times New Roman" panose="02020603050405020304" pitchFamily="18" charset="0"/>
              </a:rPr>
              <a:t>D</a:t>
            </a:r>
            <a:r>
              <a:rPr lang="en-IN" sz="1800" b="1" kern="100" dirty="0">
                <a:solidFill>
                  <a:schemeClr val="accent3">
                    <a:lumMod val="75000"/>
                  </a:schemeClr>
                </a:solidFill>
                <a:effectLst/>
                <a:latin typeface="Segoe UI" panose="020B0502040204020203" pitchFamily="34" charset="0"/>
                <a:ea typeface="Calibri" panose="020F0502020204030204" pitchFamily="34" charset="0"/>
                <a:cs typeface="Times New Roman" panose="02020603050405020304" pitchFamily="18" charset="0"/>
              </a:rPr>
              <a:t>ocument_id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ocument_name, </a:t>
            </a:r>
            <a:r>
              <a:rPr lang="en-IN"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ocument_type, </a:t>
            </a:r>
            <a:r>
              <a:rPr lang="en-IN"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ate_declared, </a:t>
            </a:r>
            <a:r>
              <a:rPr lang="en-IN" b="1" kern="100" dirty="0">
                <a:solidFill>
                  <a:srgbClr val="C00000"/>
                </a:solidFill>
                <a:latin typeface="Segoe UI" panose="020B0502040204020203" pitchFamily="34" charset="0"/>
                <a:ea typeface="Calibri" panose="020F0502020204030204" pitchFamily="34" charset="0"/>
                <a:cs typeface="Times New Roman" panose="02020603050405020304" pitchFamily="18" charset="0"/>
              </a:rPr>
              <a:t>C</a:t>
            </a:r>
            <a:r>
              <a:rPr lang="en-IN" sz="1800" b="1"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ase_id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26C227E-28E7-E099-20F3-9062594160CC}"/>
              </a:ext>
            </a:extLst>
          </p:cNvPr>
          <p:cNvPicPr>
            <a:picLocks noChangeAspect="1"/>
          </p:cNvPicPr>
          <p:nvPr/>
        </p:nvPicPr>
        <p:blipFill>
          <a:blip r:embed="rId2"/>
          <a:stretch>
            <a:fillRect/>
          </a:stretch>
        </p:blipFill>
        <p:spPr>
          <a:xfrm>
            <a:off x="784273" y="1559859"/>
            <a:ext cx="10681585" cy="3137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37857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EF3E33-161C-ABCC-CCCB-AB62282F61C3}"/>
              </a:ext>
            </a:extLst>
          </p:cNvPr>
          <p:cNvSpPr txBox="1"/>
          <p:nvPr/>
        </p:nvSpPr>
        <p:spPr>
          <a:xfrm>
            <a:off x="699867" y="544204"/>
            <a:ext cx="6098344" cy="670055"/>
          </a:xfrm>
          <a:prstGeom prst="rect">
            <a:avLst/>
          </a:prstGeom>
          <a:noFill/>
        </p:spPr>
        <p:txBody>
          <a:bodyPr wrap="square">
            <a:spAutoFit/>
          </a:bodyPr>
          <a:lstStyle/>
          <a:p>
            <a:pPr lvl="0">
              <a:lnSpc>
                <a:spcPct val="107000"/>
              </a:lnSpc>
            </a:pPr>
            <a:r>
              <a:rPr lang="en-IN" b="1" kern="100" dirty="0">
                <a:latin typeface="Segoe UI" panose="020B0502040204020203" pitchFamily="34" charset="0"/>
                <a:ea typeface="Calibri" panose="020F0502020204030204" pitchFamily="34" charset="0"/>
                <a:cs typeface="Times New Roman" panose="02020603050405020304" pitchFamily="18" charset="0"/>
              </a:rPr>
              <a:t>1</a:t>
            </a: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 Find the names of all Document: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SELECT DOCUMENT_NAME FROM DOCUMENT;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211B21F7-6C95-D5FE-16A2-9803A1C8C311}"/>
              </a:ext>
            </a:extLst>
          </p:cNvPr>
          <p:cNvSpPr txBox="1"/>
          <p:nvPr/>
        </p:nvSpPr>
        <p:spPr>
          <a:xfrm>
            <a:off x="4760259" y="89647"/>
            <a:ext cx="1595717" cy="369332"/>
          </a:xfrm>
          <a:prstGeom prst="rect">
            <a:avLst/>
          </a:prstGeom>
          <a:noFill/>
        </p:spPr>
        <p:txBody>
          <a:bodyPr wrap="square" rtlCol="0">
            <a:spAutoFit/>
          </a:bodyPr>
          <a:lstStyle/>
          <a:p>
            <a:r>
              <a:rPr lang="en-IN" dirty="0">
                <a:latin typeface="Arial Black" panose="020B0A04020102020204" pitchFamily="34" charset="0"/>
              </a:rPr>
              <a:t>   </a:t>
            </a:r>
            <a:r>
              <a:rPr lang="en-IN" dirty="0">
                <a:solidFill>
                  <a:srgbClr val="C00000"/>
                </a:solidFill>
                <a:latin typeface="Arial Black" panose="020B0A04020102020204" pitchFamily="34" charset="0"/>
              </a:rPr>
              <a:t>QUERIES</a:t>
            </a:r>
          </a:p>
        </p:txBody>
      </p:sp>
      <p:cxnSp>
        <p:nvCxnSpPr>
          <p:cNvPr id="5" name="Straight Connector 4">
            <a:extLst>
              <a:ext uri="{FF2B5EF4-FFF2-40B4-BE49-F238E27FC236}">
                <a16:creationId xmlns:a16="http://schemas.microsoft.com/office/drawing/2014/main" id="{21580216-CA72-714A-55F0-2BB35C06D78E}"/>
              </a:ext>
            </a:extLst>
          </p:cNvPr>
          <p:cNvCxnSpPr/>
          <p:nvPr/>
        </p:nvCxnSpPr>
        <p:spPr>
          <a:xfrm flipV="1">
            <a:off x="-286871" y="824753"/>
            <a:ext cx="0" cy="5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1FFEF67-D5A4-56C0-AFC0-363C61465D42}"/>
              </a:ext>
            </a:extLst>
          </p:cNvPr>
          <p:cNvCxnSpPr/>
          <p:nvPr/>
        </p:nvCxnSpPr>
        <p:spPr>
          <a:xfrm>
            <a:off x="4760259" y="394447"/>
            <a:ext cx="1766047" cy="0"/>
          </a:xfrm>
          <a:prstGeom prst="line">
            <a:avLst/>
          </a:prstGeom>
        </p:spPr>
        <p:style>
          <a:lnRef idx="3">
            <a:schemeClr val="dk1"/>
          </a:lnRef>
          <a:fillRef idx="0">
            <a:schemeClr val="dk1"/>
          </a:fillRef>
          <a:effectRef idx="2">
            <a:schemeClr val="dk1"/>
          </a:effectRef>
          <a:fontRef idx="minor">
            <a:schemeClr val="tx1"/>
          </a:fontRef>
        </p:style>
      </p:cxnSp>
      <p:pic>
        <p:nvPicPr>
          <p:cNvPr id="11" name="Picture 10">
            <a:extLst>
              <a:ext uri="{FF2B5EF4-FFF2-40B4-BE49-F238E27FC236}">
                <a16:creationId xmlns:a16="http://schemas.microsoft.com/office/drawing/2014/main" id="{4479DEC0-018F-27E3-13CC-03A7C3797781}"/>
              </a:ext>
            </a:extLst>
          </p:cNvPr>
          <p:cNvPicPr>
            <a:picLocks noChangeAspect="1"/>
          </p:cNvPicPr>
          <p:nvPr/>
        </p:nvPicPr>
        <p:blipFill>
          <a:blip r:embed="rId2"/>
          <a:stretch>
            <a:fillRect/>
          </a:stretch>
        </p:blipFill>
        <p:spPr>
          <a:xfrm>
            <a:off x="923365" y="1611223"/>
            <a:ext cx="7126500" cy="290753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60658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A42E6-0A75-2DEA-D872-7FB91AFDFE0F}"/>
              </a:ext>
            </a:extLst>
          </p:cNvPr>
          <p:cNvSpPr txBox="1"/>
          <p:nvPr/>
        </p:nvSpPr>
        <p:spPr>
          <a:xfrm>
            <a:off x="699866" y="634231"/>
            <a:ext cx="8528539" cy="1559145"/>
          </a:xfrm>
          <a:prstGeom prst="rect">
            <a:avLst/>
          </a:prstGeom>
          <a:noFill/>
        </p:spPr>
        <p:txBody>
          <a:bodyPr wrap="square">
            <a:spAutoFit/>
          </a:bodyPr>
          <a:lstStyle/>
          <a:p>
            <a:pPr lvl="0">
              <a:lnSpc>
                <a:spcPct val="107000"/>
              </a:lnSpc>
            </a:pPr>
            <a:r>
              <a:rPr lang="en-IN" b="1" kern="100" dirty="0">
                <a:latin typeface="Segoe UI" panose="020B0502040204020203" pitchFamily="34" charset="0"/>
                <a:ea typeface="Calibri" panose="020F0502020204030204" pitchFamily="34" charset="0"/>
                <a:cs typeface="Times New Roman" panose="02020603050405020304" pitchFamily="18" charset="0"/>
              </a:rPr>
              <a:t>2</a:t>
            </a: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 Change the address of CLIENT_ID ‘C07’ to ‘PRABHADEVI,DADAR’.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n-IN"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UPDATE CLIENT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SET </a:t>
            </a:r>
            <a:r>
              <a:rPr lang="en-IN" kern="100" dirty="0">
                <a:latin typeface="Segoe UI" panose="020B0502040204020203" pitchFamily="34" charset="0"/>
                <a:ea typeface="Calibri" panose="020F0502020204030204" pitchFamily="34" charset="0"/>
                <a:cs typeface="Times New Roman" panose="02020603050405020304" pitchFamily="18" charset="0"/>
              </a:rPr>
              <a:t>ADDRESS </a:t>
            </a: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 ‘PRABHADEVI</a:t>
            </a:r>
            <a:r>
              <a:rPr lang="en-IN" kern="100" dirty="0">
                <a:latin typeface="Segoe UI" panose="020B0502040204020203" pitchFamily="34" charset="0"/>
                <a:ea typeface="Calibri" panose="020F0502020204030204" pitchFamily="34" charset="0"/>
                <a:cs typeface="Times New Roman" panose="02020603050405020304" pitchFamily="18" charset="0"/>
              </a:rPr>
              <a:t> </a:t>
            </a: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DADAR</a:t>
            </a:r>
            <a:r>
              <a:rPr lang="en-IN" kern="100" dirty="0">
                <a:latin typeface="Segoe UI" panose="020B0502040204020203" pitchFamily="34" charset="0"/>
                <a:ea typeface="Calibri" panose="020F0502020204030204" pitchFamily="34" charset="0"/>
                <a:cs typeface="Times New Roman" panose="02020603050405020304" pitchFamily="18" charset="0"/>
              </a:rPr>
              <a:t>’</a:t>
            </a: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WHERE CLIENT_ID = C07;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884043-EE61-4F87-ACCA-CA96639E9F42}"/>
              </a:ext>
            </a:extLst>
          </p:cNvPr>
          <p:cNvPicPr>
            <a:picLocks noChangeAspect="1"/>
          </p:cNvPicPr>
          <p:nvPr/>
        </p:nvPicPr>
        <p:blipFill>
          <a:blip r:embed="rId2"/>
          <a:stretch>
            <a:fillRect/>
          </a:stretch>
        </p:blipFill>
        <p:spPr>
          <a:xfrm>
            <a:off x="2294964" y="2618882"/>
            <a:ext cx="6179960" cy="24372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804880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BCACD-EE0C-D938-F4B2-4C5A49CD0CD6}"/>
              </a:ext>
            </a:extLst>
          </p:cNvPr>
          <p:cNvSpPr txBox="1"/>
          <p:nvPr/>
        </p:nvSpPr>
        <p:spPr>
          <a:xfrm>
            <a:off x="671732" y="665753"/>
            <a:ext cx="7754816" cy="373692"/>
          </a:xfrm>
          <a:prstGeom prst="rect">
            <a:avLst/>
          </a:prstGeom>
          <a:noFill/>
        </p:spPr>
        <p:txBody>
          <a:bodyPr wrap="square">
            <a:spAutoFit/>
          </a:bodyPr>
          <a:lstStyle/>
          <a:p>
            <a:pPr lvl="0">
              <a:lnSpc>
                <a:spcPct val="107000"/>
              </a:lnSpc>
              <a:spcAft>
                <a:spcPts val="800"/>
              </a:spcAft>
            </a:pPr>
            <a:r>
              <a:rPr lang="en-IN" b="1" kern="100" dirty="0">
                <a:latin typeface="Segoe UI" panose="020B0502040204020203" pitchFamily="34" charset="0"/>
                <a:ea typeface="Calibri" panose="020F0502020204030204" pitchFamily="34" charset="0"/>
                <a:cs typeface="Times New Roman" panose="02020603050405020304" pitchFamily="18" charset="0"/>
              </a:rPr>
              <a:t>3</a:t>
            </a: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a:t>
            </a:r>
            <a:r>
              <a:rPr lang="en-IN" b="1" kern="100" dirty="0">
                <a:latin typeface="Segoe UI" panose="020B0502040204020203" pitchFamily="34" charset="0"/>
                <a:ea typeface="Calibri" panose="020F0502020204030204" pitchFamily="34" charset="0"/>
                <a:cs typeface="Times New Roman" panose="02020603050405020304" pitchFamily="18" charset="0"/>
              </a:rPr>
              <a:t>SELECT * FROM LAWYER where </a:t>
            </a:r>
            <a:r>
              <a:rPr lang="en-IN" b="1" kern="100" dirty="0" err="1">
                <a:latin typeface="Segoe UI" panose="020B0502040204020203" pitchFamily="34" charset="0"/>
                <a:ea typeface="Calibri" panose="020F0502020204030204" pitchFamily="34" charset="0"/>
                <a:cs typeface="Times New Roman" panose="02020603050405020304" pitchFamily="18" charset="0"/>
              </a:rPr>
              <a:t>mobile_no</a:t>
            </a:r>
            <a:r>
              <a:rPr lang="en-IN" b="1" kern="100" dirty="0">
                <a:latin typeface="Segoe UI" panose="020B0502040204020203" pitchFamily="34" charset="0"/>
                <a:ea typeface="Calibri" panose="020F0502020204030204" pitchFamily="34" charset="0"/>
                <a:cs typeface="Times New Roman" panose="02020603050405020304" pitchFamily="18" charset="0"/>
              </a:rPr>
              <a:t> like’98%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FA7E09B-F02A-EB62-6E03-3FCA67EE7A76}"/>
              </a:ext>
            </a:extLst>
          </p:cNvPr>
          <p:cNvPicPr>
            <a:picLocks noChangeAspect="1"/>
          </p:cNvPicPr>
          <p:nvPr/>
        </p:nvPicPr>
        <p:blipFill>
          <a:blip r:embed="rId2"/>
          <a:stretch>
            <a:fillRect/>
          </a:stretch>
        </p:blipFill>
        <p:spPr>
          <a:xfrm>
            <a:off x="806824" y="2766002"/>
            <a:ext cx="10210799" cy="264418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908356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4F331-6D7E-0C22-536F-200E1410B312}"/>
              </a:ext>
            </a:extLst>
          </p:cNvPr>
          <p:cNvSpPr txBox="1"/>
          <p:nvPr/>
        </p:nvSpPr>
        <p:spPr>
          <a:xfrm>
            <a:off x="531055" y="490377"/>
            <a:ext cx="6098344" cy="1171603"/>
          </a:xfrm>
          <a:prstGeom prst="rect">
            <a:avLst/>
          </a:prstGeom>
          <a:noFill/>
        </p:spPr>
        <p:txBody>
          <a:bodyPr wrap="square">
            <a:spAutoFit/>
          </a:bodyPr>
          <a:lstStyle/>
          <a:p>
            <a:pPr lvl="0">
              <a:lnSpc>
                <a:spcPct val="107000"/>
              </a:lnSpc>
              <a:spcAft>
                <a:spcPts val="800"/>
              </a:spcAft>
            </a:pPr>
            <a:r>
              <a:rPr lang="en-IN" b="1" kern="100" dirty="0">
                <a:latin typeface="Segoe UI" panose="020B0502040204020203" pitchFamily="34" charset="0"/>
                <a:ea typeface="Calibri" panose="020F0502020204030204" pitchFamily="34" charset="0"/>
                <a:cs typeface="Times New Roman" panose="02020603050405020304" pitchFamily="18" charset="0"/>
              </a:rPr>
              <a:t>4) </a:t>
            </a: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 Change the name of COURT to COURT_OF_JUSTICE.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ALTER TABLE COURT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RENAME TO COURT_OF_JUSTICE;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315C8FA-3176-40B6-0D8D-CF978092847B}"/>
              </a:ext>
            </a:extLst>
          </p:cNvPr>
          <p:cNvPicPr>
            <a:picLocks noChangeAspect="1"/>
          </p:cNvPicPr>
          <p:nvPr/>
        </p:nvPicPr>
        <p:blipFill>
          <a:blip r:embed="rId2"/>
          <a:stretch>
            <a:fillRect/>
          </a:stretch>
        </p:blipFill>
        <p:spPr>
          <a:xfrm>
            <a:off x="7172105" y="1135776"/>
            <a:ext cx="4488840" cy="105240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ABA71C7B-5484-7B3C-A6A4-55997A078AFA}"/>
              </a:ext>
            </a:extLst>
          </p:cNvPr>
          <p:cNvPicPr>
            <a:picLocks noChangeAspect="1"/>
          </p:cNvPicPr>
          <p:nvPr/>
        </p:nvPicPr>
        <p:blipFill>
          <a:blip r:embed="rId3"/>
          <a:stretch>
            <a:fillRect/>
          </a:stretch>
        </p:blipFill>
        <p:spPr>
          <a:xfrm>
            <a:off x="382698" y="3090950"/>
            <a:ext cx="8569643" cy="217133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713268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9EC21-9E74-626D-BE70-036AC7F5CE9D}"/>
              </a:ext>
            </a:extLst>
          </p:cNvPr>
          <p:cNvSpPr txBox="1"/>
          <p:nvPr/>
        </p:nvSpPr>
        <p:spPr>
          <a:xfrm>
            <a:off x="1135691" y="374183"/>
            <a:ext cx="10666828" cy="1070871"/>
          </a:xfrm>
          <a:prstGeom prst="rect">
            <a:avLst/>
          </a:prstGeom>
          <a:noFill/>
        </p:spPr>
        <p:txBody>
          <a:bodyPr wrap="square">
            <a:spAutoFit/>
          </a:bodyPr>
          <a:lstStyle/>
          <a:p>
            <a:pPr lvl="0">
              <a:lnSpc>
                <a:spcPct val="107000"/>
              </a:lnSpc>
              <a:spcAft>
                <a:spcPts val="800"/>
              </a:spcAft>
            </a:pPr>
            <a:r>
              <a:rPr lang="en-IN" b="1" kern="100" dirty="0">
                <a:latin typeface="Segoe UI" panose="020B0502040204020203" pitchFamily="34" charset="0"/>
                <a:ea typeface="Calibri" panose="020F0502020204030204" pitchFamily="34" charset="0"/>
                <a:cs typeface="Times New Roman" panose="02020603050405020304" pitchFamily="18" charset="0"/>
              </a:rPr>
              <a:t>5</a:t>
            </a: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 Find the cases of ‘In Progress’ that started before 2023.</a:t>
            </a:r>
          </a:p>
          <a:p>
            <a:pPr lvl="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*FROM CASE1WHERE UPPER(CASE_STATUS) = 'IN PROGRESS' AND DATE_OPENED &lt; TO_DATE('2023-01-01', 'YYYY-MM-DD')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FE07FFD-006D-D154-D50F-4F630A938FAF}"/>
              </a:ext>
            </a:extLst>
          </p:cNvPr>
          <p:cNvPicPr>
            <a:picLocks noChangeAspect="1"/>
          </p:cNvPicPr>
          <p:nvPr/>
        </p:nvPicPr>
        <p:blipFill>
          <a:blip r:embed="rId2"/>
          <a:stretch>
            <a:fillRect/>
          </a:stretch>
        </p:blipFill>
        <p:spPr>
          <a:xfrm>
            <a:off x="336660" y="2146255"/>
            <a:ext cx="11685011" cy="256549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27092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C6C225-1B99-C594-A802-5243467854DA}"/>
              </a:ext>
            </a:extLst>
          </p:cNvPr>
          <p:cNvSpPr txBox="1"/>
          <p:nvPr/>
        </p:nvSpPr>
        <p:spPr>
          <a:xfrm>
            <a:off x="616703" y="545707"/>
            <a:ext cx="8570742" cy="772647"/>
          </a:xfrm>
          <a:prstGeom prst="rect">
            <a:avLst/>
          </a:prstGeom>
          <a:noFill/>
        </p:spPr>
        <p:txBody>
          <a:bodyPr wrap="square">
            <a:spAutoFit/>
          </a:bodyPr>
          <a:lstStyle/>
          <a:p>
            <a:pPr lvl="0">
              <a:lnSpc>
                <a:spcPct val="107000"/>
              </a:lnSpc>
              <a:spcAft>
                <a:spcPts val="800"/>
              </a:spcAft>
            </a:pPr>
            <a:r>
              <a:rPr lang="en-IN" b="1" kern="100" dirty="0">
                <a:latin typeface="Segoe UI" panose="020B0502040204020203" pitchFamily="34" charset="0"/>
                <a:ea typeface="Calibri" panose="020F0502020204030204" pitchFamily="34" charset="0"/>
                <a:cs typeface="Times New Roman" panose="02020603050405020304" pitchFamily="18" charset="0"/>
              </a:rPr>
              <a:t>6</a:t>
            </a: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 List all case started dates in format ‘DD-Month-YY from CASE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     </a:t>
            </a:r>
            <a:r>
              <a:rPr lang="en-US" b="0" i="0" dirty="0">
                <a:effectLst/>
                <a:latin typeface="Söhne Mono"/>
              </a:rPr>
              <a:t>SELECT TO_CHAR(DATE_OPENED, '</a:t>
            </a:r>
            <a:r>
              <a:rPr lang="en-US" b="0" i="0" dirty="0" err="1">
                <a:effectLst/>
                <a:latin typeface="Söhne Mono"/>
              </a:rPr>
              <a:t>yyyy</a:t>
            </a:r>
            <a:r>
              <a:rPr lang="en-US" b="0" i="0" dirty="0">
                <a:effectLst/>
                <a:latin typeface="Söhne Mono"/>
              </a:rPr>
              <a:t>-mm-dd') AS "DATE_OPENED" FROM CASE1</a:t>
            </a:r>
            <a:r>
              <a:rPr lang="en-US" dirty="0">
                <a:latin typeface="Söhne Mono"/>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805FF68-89E3-27B5-6639-C1577DAC1A8D}"/>
              </a:ext>
            </a:extLst>
          </p:cNvPr>
          <p:cNvPicPr>
            <a:picLocks noChangeAspect="1"/>
          </p:cNvPicPr>
          <p:nvPr/>
        </p:nvPicPr>
        <p:blipFill>
          <a:blip r:embed="rId2"/>
          <a:stretch>
            <a:fillRect/>
          </a:stretch>
        </p:blipFill>
        <p:spPr>
          <a:xfrm>
            <a:off x="1210235" y="2090705"/>
            <a:ext cx="7057067" cy="240061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478771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C95ADA-7811-5779-7D3F-C3E2D8C3899A}"/>
              </a:ext>
            </a:extLst>
          </p:cNvPr>
          <p:cNvSpPr txBox="1"/>
          <p:nvPr/>
        </p:nvSpPr>
        <p:spPr>
          <a:xfrm>
            <a:off x="555466" y="130981"/>
            <a:ext cx="7629310" cy="3298019"/>
          </a:xfrm>
          <a:prstGeom prst="rect">
            <a:avLst/>
          </a:prstGeom>
          <a:noFill/>
        </p:spPr>
        <p:txBody>
          <a:bodyPr wrap="square">
            <a:spAutoFit/>
          </a:bodyPr>
          <a:lstStyle/>
          <a:p>
            <a:pPr lvl="0">
              <a:lnSpc>
                <a:spcPct val="107000"/>
              </a:lnSpc>
              <a:spcAft>
                <a:spcPts val="800"/>
              </a:spcAft>
            </a:pPr>
            <a:r>
              <a:rPr lang="en-IN" b="1" kern="100" dirty="0">
                <a:latin typeface="Segoe UI" panose="020B0502040204020203" pitchFamily="34" charset="0"/>
                <a:ea typeface="Calibri" panose="020F0502020204030204" pitchFamily="34" charset="0"/>
                <a:cs typeface="Times New Roman" panose="02020603050405020304" pitchFamily="18" charset="0"/>
              </a:rPr>
              <a:t>7</a:t>
            </a:r>
            <a:r>
              <a:rPr lang="en-US" b="1" kern="100" dirty="0">
                <a:latin typeface="Segoe UI" panose="020B0502040204020203" pitchFamily="34" charset="0"/>
                <a:ea typeface="Calibri" panose="020F0502020204030204" pitchFamily="34" charset="0"/>
                <a:cs typeface="Times New Roman" panose="02020603050405020304" pitchFamily="18" charset="0"/>
              </a:rPr>
              <a:t>)</a:t>
            </a:r>
            <a:r>
              <a:rPr lang="en-US" b="1" kern="100" dirty="0">
                <a:latin typeface="+mj-lt"/>
                <a:ea typeface="Calibri" panose="020F0502020204030204" pitchFamily="34" charset="0"/>
                <a:cs typeface="Times New Roman" panose="02020603050405020304" pitchFamily="18" charset="0"/>
              </a:rPr>
              <a:t>Display case id and description with lawyer id  and his Name</a:t>
            </a:r>
            <a:endParaRPr lang="en-US" b="1" kern="100" dirty="0">
              <a:latin typeface="Segoe UI" panose="020B0502040204020203"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600" b="1" kern="100" dirty="0">
                <a:ea typeface="Calibri" panose="020F0502020204030204" pitchFamily="34" charset="0"/>
                <a:cs typeface="Arial" panose="020B0604020202020204" pitchFamily="34" charset="0"/>
              </a:rPr>
              <a:t>Select case1.case_id,</a:t>
            </a:r>
          </a:p>
          <a:p>
            <a:pPr lvl="0">
              <a:lnSpc>
                <a:spcPct val="107000"/>
              </a:lnSpc>
              <a:spcAft>
                <a:spcPts val="800"/>
              </a:spcAft>
            </a:pPr>
            <a:r>
              <a:rPr lang="en-US" sz="1600" b="1" kern="100" dirty="0">
                <a:ea typeface="Calibri" panose="020F0502020204030204" pitchFamily="34" charset="0"/>
                <a:cs typeface="Arial" panose="020B0604020202020204" pitchFamily="34" charset="0"/>
              </a:rPr>
              <a:t>     case1.case_descr,</a:t>
            </a:r>
          </a:p>
          <a:p>
            <a:pPr lvl="0">
              <a:lnSpc>
                <a:spcPct val="107000"/>
              </a:lnSpc>
              <a:spcAft>
                <a:spcPts val="800"/>
              </a:spcAft>
            </a:pPr>
            <a:r>
              <a:rPr lang="en-US" sz="1600" b="1" kern="100" dirty="0">
                <a:ea typeface="Calibri" panose="020F0502020204030204" pitchFamily="34" charset="0"/>
                <a:cs typeface="Arial" panose="020B0604020202020204" pitchFamily="34" charset="0"/>
              </a:rPr>
              <a:t>    </a:t>
            </a:r>
            <a:r>
              <a:rPr lang="en-US" sz="1600" b="1" kern="100" dirty="0" err="1">
                <a:ea typeface="Calibri" panose="020F0502020204030204" pitchFamily="34" charset="0"/>
                <a:cs typeface="Arial" panose="020B0604020202020204" pitchFamily="34" charset="0"/>
              </a:rPr>
              <a:t>lawyer.lawyer_id</a:t>
            </a:r>
            <a:r>
              <a:rPr lang="en-US" sz="1600" b="1" kern="100" dirty="0">
                <a:ea typeface="Calibri" panose="020F0502020204030204" pitchFamily="34" charset="0"/>
                <a:cs typeface="Arial" panose="020B0604020202020204" pitchFamily="34" charset="0"/>
              </a:rPr>
              <a:t>,    </a:t>
            </a:r>
          </a:p>
          <a:p>
            <a:pPr lvl="0">
              <a:lnSpc>
                <a:spcPct val="107000"/>
              </a:lnSpc>
              <a:spcAft>
                <a:spcPts val="800"/>
              </a:spcAft>
            </a:pPr>
            <a:r>
              <a:rPr lang="en-US" sz="1600" b="1" kern="100" dirty="0">
                <a:ea typeface="Calibri" panose="020F0502020204030204" pitchFamily="34" charset="0"/>
                <a:cs typeface="Arial" panose="020B0604020202020204" pitchFamily="34" charset="0"/>
              </a:rPr>
              <a:t> </a:t>
            </a:r>
            <a:r>
              <a:rPr lang="en-US" sz="1600" b="1" kern="100" dirty="0" err="1">
                <a:ea typeface="Calibri" panose="020F0502020204030204" pitchFamily="34" charset="0"/>
                <a:cs typeface="Arial" panose="020B0604020202020204" pitchFamily="34" charset="0"/>
              </a:rPr>
              <a:t>lawyer.first_name</a:t>
            </a:r>
            <a:r>
              <a:rPr lang="en-US" sz="1600" b="1" kern="100" dirty="0">
                <a:ea typeface="Calibri" panose="020F0502020204030204" pitchFamily="34" charset="0"/>
                <a:cs typeface="Arial" panose="020B0604020202020204" pitchFamily="34" charset="0"/>
              </a:rPr>
              <a:t> AS </a:t>
            </a:r>
            <a:r>
              <a:rPr lang="en-US" sz="1600" b="1" kern="100" dirty="0" err="1">
                <a:ea typeface="Calibri" panose="020F0502020204030204" pitchFamily="34" charset="0"/>
                <a:cs typeface="Arial" panose="020B0604020202020204" pitchFamily="34" charset="0"/>
              </a:rPr>
              <a:t>lawyer_first_name</a:t>
            </a:r>
            <a:r>
              <a:rPr lang="en-US" sz="1600" b="1" kern="100" dirty="0">
                <a:ea typeface="Calibri" panose="020F0502020204030204" pitchFamily="34" charset="0"/>
                <a:cs typeface="Arial" panose="020B0604020202020204" pitchFamily="34" charset="0"/>
              </a:rPr>
              <a:t>,</a:t>
            </a:r>
          </a:p>
          <a:p>
            <a:pPr lvl="0">
              <a:lnSpc>
                <a:spcPct val="107000"/>
              </a:lnSpc>
              <a:spcAft>
                <a:spcPts val="800"/>
              </a:spcAft>
            </a:pPr>
            <a:r>
              <a:rPr lang="en-US" sz="1600" b="1" kern="100" dirty="0">
                <a:ea typeface="Calibri" panose="020F0502020204030204" pitchFamily="34" charset="0"/>
                <a:cs typeface="Arial" panose="020B0604020202020204" pitchFamily="34" charset="0"/>
              </a:rPr>
              <a:t>     </a:t>
            </a:r>
            <a:r>
              <a:rPr lang="en-US" sz="1600" b="1" kern="100" dirty="0" err="1">
                <a:ea typeface="Calibri" panose="020F0502020204030204" pitchFamily="34" charset="0"/>
                <a:cs typeface="Arial" panose="020B0604020202020204" pitchFamily="34" charset="0"/>
              </a:rPr>
              <a:t>lawyer.last_name</a:t>
            </a:r>
            <a:r>
              <a:rPr lang="en-US" sz="1600" b="1" kern="100" dirty="0">
                <a:ea typeface="Calibri" panose="020F0502020204030204" pitchFamily="34" charset="0"/>
                <a:cs typeface="Arial" panose="020B0604020202020204" pitchFamily="34" charset="0"/>
              </a:rPr>
              <a:t> AS </a:t>
            </a:r>
            <a:r>
              <a:rPr lang="en-US" sz="1600" b="1" kern="100" dirty="0" err="1">
                <a:ea typeface="Calibri" panose="020F0502020204030204" pitchFamily="34" charset="0"/>
                <a:cs typeface="Arial" panose="020B0604020202020204" pitchFamily="34" charset="0"/>
              </a:rPr>
              <a:t>lawyer_last_name</a:t>
            </a:r>
            <a:endParaRPr lang="en-US" sz="1600" b="1" kern="100" dirty="0">
              <a:ea typeface="Calibri" panose="020F0502020204030204" pitchFamily="34" charset="0"/>
              <a:cs typeface="Arial" panose="020B0604020202020204" pitchFamily="34" charset="0"/>
            </a:endParaRPr>
          </a:p>
          <a:p>
            <a:pPr lvl="0">
              <a:lnSpc>
                <a:spcPct val="107000"/>
              </a:lnSpc>
              <a:spcAft>
                <a:spcPts val="800"/>
              </a:spcAft>
            </a:pPr>
            <a:r>
              <a:rPr lang="en-US" sz="1600" b="1" kern="100" dirty="0">
                <a:ea typeface="Calibri" panose="020F0502020204030204" pitchFamily="34" charset="0"/>
                <a:cs typeface="Arial" panose="020B0604020202020204" pitchFamily="34" charset="0"/>
              </a:rPr>
              <a:t> FROM     case1 </a:t>
            </a:r>
          </a:p>
          <a:p>
            <a:pPr lvl="0">
              <a:lnSpc>
                <a:spcPct val="107000"/>
              </a:lnSpc>
              <a:spcAft>
                <a:spcPts val="800"/>
              </a:spcAft>
            </a:pPr>
            <a:r>
              <a:rPr lang="en-US" sz="1600" b="1" kern="100" dirty="0">
                <a:ea typeface="Calibri" panose="020F0502020204030204" pitchFamily="34" charset="0"/>
                <a:cs typeface="Arial" panose="020B0604020202020204" pitchFamily="34" charset="0"/>
              </a:rPr>
              <a:t>INNER JOIN     lawyer </a:t>
            </a:r>
          </a:p>
          <a:p>
            <a:pPr lvl="0">
              <a:lnSpc>
                <a:spcPct val="107000"/>
              </a:lnSpc>
              <a:spcAft>
                <a:spcPts val="800"/>
              </a:spcAft>
            </a:pPr>
            <a:r>
              <a:rPr lang="en-US" sz="1600" b="1" kern="100" dirty="0">
                <a:ea typeface="Calibri" panose="020F0502020204030204" pitchFamily="34" charset="0"/>
                <a:cs typeface="Arial" panose="020B0604020202020204" pitchFamily="34" charset="0"/>
              </a:rPr>
              <a:t>ON     </a:t>
            </a:r>
            <a:r>
              <a:rPr lang="en-US" sz="1600" b="1" kern="100" dirty="0" err="1">
                <a:ea typeface="Calibri" panose="020F0502020204030204" pitchFamily="34" charset="0"/>
                <a:cs typeface="Arial" panose="020B0604020202020204" pitchFamily="34" charset="0"/>
              </a:rPr>
              <a:t>lawyer.lawyer_id</a:t>
            </a:r>
            <a:r>
              <a:rPr lang="en-US" sz="1600" b="1" kern="100" dirty="0">
                <a:ea typeface="Calibri" panose="020F0502020204030204" pitchFamily="34" charset="0"/>
                <a:cs typeface="Arial" panose="020B0604020202020204" pitchFamily="34" charset="0"/>
              </a:rPr>
              <a:t> = case1.lawyer_id;</a:t>
            </a:r>
          </a:p>
        </p:txBody>
      </p:sp>
      <p:pic>
        <p:nvPicPr>
          <p:cNvPr id="4" name="Picture 3">
            <a:extLst>
              <a:ext uri="{FF2B5EF4-FFF2-40B4-BE49-F238E27FC236}">
                <a16:creationId xmlns:a16="http://schemas.microsoft.com/office/drawing/2014/main" id="{88D4A0C4-53B6-84FF-B04D-4E43697BCB88}"/>
              </a:ext>
            </a:extLst>
          </p:cNvPr>
          <p:cNvPicPr>
            <a:picLocks noChangeAspect="1"/>
          </p:cNvPicPr>
          <p:nvPr/>
        </p:nvPicPr>
        <p:blipFill>
          <a:blip r:embed="rId2"/>
          <a:stretch>
            <a:fillRect/>
          </a:stretch>
        </p:blipFill>
        <p:spPr>
          <a:xfrm>
            <a:off x="636494" y="3565787"/>
            <a:ext cx="10623177" cy="3161232"/>
          </a:xfrm>
          <a:prstGeom prst="rect">
            <a:avLst/>
          </a:prstGeom>
        </p:spPr>
      </p:pic>
    </p:spTree>
    <p:extLst>
      <p:ext uri="{BB962C8B-B14F-4D97-AF65-F5344CB8AC3E}">
        <p14:creationId xmlns:p14="http://schemas.microsoft.com/office/powerpoint/2010/main" val="366556291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7BDED6-B3CE-09DE-6992-FFEE658BE8F4}"/>
              </a:ext>
            </a:extLst>
          </p:cNvPr>
          <p:cNvSpPr txBox="1"/>
          <p:nvPr/>
        </p:nvSpPr>
        <p:spPr>
          <a:xfrm>
            <a:off x="626182" y="220357"/>
            <a:ext cx="8812515" cy="1971374"/>
          </a:xfrm>
          <a:prstGeom prst="rect">
            <a:avLst/>
          </a:prstGeom>
          <a:noFill/>
        </p:spPr>
        <p:txBody>
          <a:bodyPr wrap="square">
            <a:spAutoFit/>
          </a:bodyPr>
          <a:lstStyle/>
          <a:p>
            <a:pPr lvl="0">
              <a:lnSpc>
                <a:spcPct val="107000"/>
              </a:lnSpc>
              <a:spcAft>
                <a:spcPts val="800"/>
              </a:spcAft>
            </a:pPr>
            <a:r>
              <a:rPr lang="en-IN" b="1" kern="100" dirty="0">
                <a:latin typeface="Segoe UI" panose="020B0502040204020203" pitchFamily="34" charset="0"/>
                <a:ea typeface="Calibri" panose="020F0502020204030204" pitchFamily="34" charset="0"/>
                <a:cs typeface="Times New Roman" panose="02020603050405020304" pitchFamily="18" charset="0"/>
              </a:rPr>
              <a:t>8</a:t>
            </a: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a:t>
            </a: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Count total number of court </a:t>
            </a:r>
            <a:r>
              <a:rPr lang="en-IN" kern="100" dirty="0">
                <a:latin typeface="Segoe UI" panose="020B0502040204020203" pitchFamily="34" charset="0"/>
                <a:ea typeface="Calibri" panose="020F0502020204030204" pitchFamily="34" charset="0"/>
                <a:cs typeface="Times New Roman" panose="02020603050405020304" pitchFamily="18" charset="0"/>
              </a:rPr>
              <a:t>with court name in ascending order from court</a:t>
            </a:r>
            <a:endParaRPr lang="en-IN" sz="1800" kern="100" dirty="0">
              <a:effectLst/>
              <a:latin typeface="Segoe UI" panose="020B0502040204020203"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N" sz="1800" b="1" kern="100" dirty="0">
                <a:effectLst/>
                <a:latin typeface="Segoe UI" panose="020B0502040204020203" pitchFamily="34" charset="0"/>
                <a:ea typeface="Calibri" panose="020F0502020204030204" pitchFamily="34" charset="0"/>
                <a:cs typeface="Times New Roman" panose="02020603050405020304" pitchFamily="18" charset="0"/>
              </a:rPr>
              <a:t> </a:t>
            </a:r>
            <a:r>
              <a:rPr lang="en-US" sz="1800" kern="100" dirty="0">
                <a:effectLst/>
                <a:latin typeface="Calibri Light" panose="020F0302020204030204" pitchFamily="34" charset="0"/>
                <a:ea typeface="Calibri Light" panose="020F0302020204030204" pitchFamily="34" charset="0"/>
                <a:cs typeface="Calibri Light" panose="020F0302020204030204" pitchFamily="34" charset="0"/>
              </a:rPr>
              <a:t>SELECT </a:t>
            </a:r>
            <a:r>
              <a:rPr lang="en-US" sz="1800" kern="100" dirty="0" err="1">
                <a:effectLst/>
                <a:latin typeface="Calibri Light" panose="020F0302020204030204" pitchFamily="34" charset="0"/>
                <a:ea typeface="Calibri Light" panose="020F0302020204030204" pitchFamily="34" charset="0"/>
                <a:cs typeface="Calibri Light" panose="020F0302020204030204" pitchFamily="34" charset="0"/>
              </a:rPr>
              <a:t>court_name</a:t>
            </a:r>
            <a:r>
              <a:rPr lang="en-US" sz="1800" kern="100" dirty="0">
                <a:effectLst/>
                <a:latin typeface="Calibri Light" panose="020F0302020204030204" pitchFamily="34" charset="0"/>
                <a:ea typeface="Calibri Light" panose="020F0302020204030204" pitchFamily="34" charset="0"/>
                <a:cs typeface="Calibri Light" panose="020F0302020204030204" pitchFamily="34" charset="0"/>
              </a:rPr>
              <a:t>, COUNT(*) AS </a:t>
            </a:r>
            <a:r>
              <a:rPr lang="en-US" sz="1800" kern="100" dirty="0" err="1">
                <a:effectLst/>
                <a:latin typeface="Calibri Light" panose="020F0302020204030204" pitchFamily="34" charset="0"/>
                <a:ea typeface="Calibri Light" panose="020F0302020204030204" pitchFamily="34" charset="0"/>
                <a:cs typeface="Calibri Light" panose="020F0302020204030204" pitchFamily="34" charset="0"/>
              </a:rPr>
              <a:t>total_court</a:t>
            </a:r>
            <a:endParaRPr lang="en-US" sz="1800" kern="100" dirty="0">
              <a:effectLst/>
              <a:latin typeface="Calibri Light" panose="020F0302020204030204" pitchFamily="34" charset="0"/>
              <a:ea typeface="Calibri Light" panose="020F0302020204030204" pitchFamily="34" charset="0"/>
              <a:cs typeface="Calibri Light" panose="020F0302020204030204" pitchFamily="34" charset="0"/>
            </a:endParaRPr>
          </a:p>
          <a:p>
            <a:pPr lvl="0">
              <a:lnSpc>
                <a:spcPct val="107000"/>
              </a:lnSpc>
              <a:spcAft>
                <a:spcPts val="800"/>
              </a:spcAft>
            </a:pPr>
            <a:r>
              <a:rPr lang="en-US" sz="1800" kern="100" dirty="0">
                <a:effectLst/>
                <a:latin typeface="Calibri Light" panose="020F0302020204030204" pitchFamily="34" charset="0"/>
                <a:ea typeface="Calibri Light" panose="020F0302020204030204" pitchFamily="34" charset="0"/>
                <a:cs typeface="Calibri Light" panose="020F0302020204030204" pitchFamily="34" charset="0"/>
              </a:rPr>
              <a:t> FROM court</a:t>
            </a:r>
          </a:p>
          <a:p>
            <a:pPr lvl="0">
              <a:lnSpc>
                <a:spcPct val="107000"/>
              </a:lnSpc>
              <a:spcAft>
                <a:spcPts val="800"/>
              </a:spcAft>
            </a:pPr>
            <a:r>
              <a:rPr lang="en-US" sz="1800" kern="100" dirty="0">
                <a:effectLst/>
                <a:latin typeface="Calibri Light" panose="020F0302020204030204" pitchFamily="34" charset="0"/>
                <a:ea typeface="Calibri Light" panose="020F0302020204030204" pitchFamily="34" charset="0"/>
                <a:cs typeface="Calibri Light" panose="020F0302020204030204" pitchFamily="34" charset="0"/>
              </a:rPr>
              <a:t> GROUP BY </a:t>
            </a:r>
            <a:r>
              <a:rPr lang="en-US" sz="1800" kern="100" dirty="0" err="1">
                <a:effectLst/>
                <a:latin typeface="Calibri Light" panose="020F0302020204030204" pitchFamily="34" charset="0"/>
                <a:ea typeface="Calibri Light" panose="020F0302020204030204" pitchFamily="34" charset="0"/>
                <a:cs typeface="Calibri Light" panose="020F0302020204030204" pitchFamily="34" charset="0"/>
              </a:rPr>
              <a:t>court_name</a:t>
            </a:r>
            <a:endParaRPr lang="en-US" sz="1800" kern="100" dirty="0">
              <a:effectLst/>
              <a:latin typeface="Calibri Light" panose="020F0302020204030204" pitchFamily="34" charset="0"/>
              <a:ea typeface="Calibri Light" panose="020F0302020204030204" pitchFamily="34" charset="0"/>
              <a:cs typeface="Calibri Light" panose="020F0302020204030204" pitchFamily="34" charset="0"/>
            </a:endParaRPr>
          </a:p>
          <a:p>
            <a:pPr lvl="0">
              <a:lnSpc>
                <a:spcPct val="107000"/>
              </a:lnSpc>
              <a:spcAft>
                <a:spcPts val="800"/>
              </a:spcAft>
            </a:pPr>
            <a:r>
              <a:rPr lang="en-US" sz="1800" kern="100" dirty="0">
                <a:effectLst/>
                <a:latin typeface="Calibri Light" panose="020F0302020204030204" pitchFamily="34" charset="0"/>
                <a:ea typeface="Calibri Light" panose="020F0302020204030204" pitchFamily="34" charset="0"/>
                <a:cs typeface="Calibri Light" panose="020F0302020204030204" pitchFamily="34" charset="0"/>
              </a:rPr>
              <a:t> ORDER BY </a:t>
            </a:r>
            <a:r>
              <a:rPr lang="en-US" sz="1800" kern="100" dirty="0" err="1">
                <a:effectLst/>
                <a:latin typeface="Calibri Light" panose="020F0302020204030204" pitchFamily="34" charset="0"/>
                <a:ea typeface="Calibri Light" panose="020F0302020204030204" pitchFamily="34" charset="0"/>
                <a:cs typeface="Calibri Light" panose="020F0302020204030204" pitchFamily="34" charset="0"/>
              </a:rPr>
              <a:t>court_name</a:t>
            </a:r>
            <a:r>
              <a:rPr lang="en-US" sz="1800" kern="100" dirty="0">
                <a:effectLst/>
                <a:latin typeface="Calibri Light" panose="020F0302020204030204" pitchFamily="34" charset="0"/>
                <a:ea typeface="Calibri Light" panose="020F0302020204030204" pitchFamily="34" charset="0"/>
                <a:cs typeface="Calibri Light" panose="020F0302020204030204" pitchFamily="34" charset="0"/>
              </a:rPr>
              <a:t> ASC;</a:t>
            </a:r>
            <a:endParaRPr lang="en-IN" sz="1800" kern="100" dirty="0">
              <a:effectLst/>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8975EAF5-BF5F-F603-A8FD-E8EBA3F51EA9}"/>
              </a:ext>
            </a:extLst>
          </p:cNvPr>
          <p:cNvPicPr>
            <a:picLocks noChangeAspect="1"/>
          </p:cNvPicPr>
          <p:nvPr/>
        </p:nvPicPr>
        <p:blipFill>
          <a:blip r:embed="rId2"/>
          <a:stretch>
            <a:fillRect/>
          </a:stretch>
        </p:blipFill>
        <p:spPr>
          <a:xfrm>
            <a:off x="1461247" y="2706385"/>
            <a:ext cx="7142387" cy="311171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0863745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9FF74-0AF3-A23D-456E-C191C78F1F65}"/>
              </a:ext>
            </a:extLst>
          </p:cNvPr>
          <p:cNvSpPr txBox="1"/>
          <p:nvPr/>
        </p:nvSpPr>
        <p:spPr>
          <a:xfrm>
            <a:off x="2538864" y="28746"/>
            <a:ext cx="9285583" cy="707886"/>
          </a:xfrm>
          <a:prstGeom prst="rect">
            <a:avLst/>
          </a:prstGeom>
          <a:noFill/>
        </p:spPr>
        <p:txBody>
          <a:bodyPr wrap="square" rtlCol="0">
            <a:spAutoFit/>
          </a:bodyPr>
          <a:lstStyle/>
          <a:p>
            <a:r>
              <a:rPr lang="en-IN" sz="4000" b="1" dirty="0">
                <a:solidFill>
                  <a:srgbClr val="851153"/>
                </a:solidFill>
                <a:latin typeface="Segoe UI" panose="020B0502040204020203" pitchFamily="34" charset="0"/>
                <a:cs typeface="Segoe UI" panose="020B0502040204020203" pitchFamily="34" charset="0"/>
              </a:rPr>
              <a:t>LAW  MANAGEMENT SYSTEM</a:t>
            </a:r>
          </a:p>
        </p:txBody>
      </p:sp>
      <p:sp>
        <p:nvSpPr>
          <p:cNvPr id="3" name="TextBox 2">
            <a:extLst>
              <a:ext uri="{FF2B5EF4-FFF2-40B4-BE49-F238E27FC236}">
                <a16:creationId xmlns:a16="http://schemas.microsoft.com/office/drawing/2014/main" id="{B8446EE8-F5D5-744F-E266-0450177F2430}"/>
              </a:ext>
            </a:extLst>
          </p:cNvPr>
          <p:cNvSpPr txBox="1"/>
          <p:nvPr/>
        </p:nvSpPr>
        <p:spPr>
          <a:xfrm>
            <a:off x="5665555" y="1182231"/>
            <a:ext cx="6292949" cy="2246769"/>
          </a:xfrm>
          <a:prstGeom prst="rect">
            <a:avLst/>
          </a:prstGeom>
          <a:noFill/>
        </p:spPr>
        <p:txBody>
          <a:bodyPr wrap="square" rtlCol="0">
            <a:spAutoFit/>
          </a:bodyPr>
          <a:lstStyle/>
          <a:p>
            <a:pPr marL="342900" indent="-342900">
              <a:buFont typeface="Arial" panose="020B0604020202020204" pitchFamily="34" charset="0"/>
              <a:buChar char="•"/>
            </a:pPr>
            <a:r>
              <a:rPr lang="en-GB" sz="2000" b="1" i="1" u="sng" dirty="0">
                <a:solidFill>
                  <a:srgbClr val="16191C"/>
                </a:solidFill>
                <a:effectLst/>
                <a:latin typeface="Aptos Display" panose="020B0004020202020204" pitchFamily="34" charset="0"/>
              </a:rPr>
              <a:t>A Law Management System is a database system specifically designed to manage and organize information related to law cases, lawyers, clients, and other entities in the legal field. It helps streamline processes, track case details, manage client information, and improve overall efficiency in the legal practice.</a:t>
            </a:r>
            <a:endParaRPr lang="en-IN" sz="2000" b="1" i="1" u="sng" dirty="0">
              <a:latin typeface="Aptos Display" panose="020B0004020202020204" pitchFamily="34" charset="0"/>
            </a:endParaRPr>
          </a:p>
        </p:txBody>
      </p:sp>
      <p:sp>
        <p:nvSpPr>
          <p:cNvPr id="7" name="TextBox 6">
            <a:extLst>
              <a:ext uri="{FF2B5EF4-FFF2-40B4-BE49-F238E27FC236}">
                <a16:creationId xmlns:a16="http://schemas.microsoft.com/office/drawing/2014/main" id="{194A7E27-05F0-17E4-2827-A64517C6D67B}"/>
              </a:ext>
            </a:extLst>
          </p:cNvPr>
          <p:cNvSpPr txBox="1"/>
          <p:nvPr/>
        </p:nvSpPr>
        <p:spPr>
          <a:xfrm>
            <a:off x="144136" y="1380239"/>
            <a:ext cx="5593275" cy="4524315"/>
          </a:xfrm>
          <a:prstGeom prst="rect">
            <a:avLst/>
          </a:prstGeom>
          <a:noFill/>
        </p:spPr>
        <p:txBody>
          <a:bodyPr wrap="square" rtlCol="0">
            <a:spAutoFit/>
          </a:bodyPr>
          <a:lstStyle/>
          <a:p>
            <a:pPr marL="342900" indent="-342900">
              <a:buFontTx/>
              <a:buAutoNum type="arabicPeriod"/>
            </a:pPr>
            <a:r>
              <a:rPr lang="en-IN" b="1" u="sng" dirty="0"/>
              <a:t>SCOPE OF CASE STUDY</a:t>
            </a:r>
          </a:p>
          <a:p>
            <a:pPr marL="342900" indent="-342900">
              <a:buAutoNum type="arabicPeriod"/>
            </a:pPr>
            <a:endParaRPr lang="en-IN" b="1" dirty="0"/>
          </a:p>
          <a:p>
            <a:pPr marL="342900" indent="-342900">
              <a:buAutoNum type="arabicPeriod"/>
            </a:pPr>
            <a:r>
              <a:rPr lang="en-IN" b="1" u="sng" dirty="0"/>
              <a:t>ENTITIES AND THEIR ATTRIBUTES</a:t>
            </a:r>
          </a:p>
          <a:p>
            <a:pPr marL="342900" indent="-342900">
              <a:buAutoNum type="arabicPeriod"/>
            </a:pPr>
            <a:endParaRPr lang="en-IN" b="1" u="sng" dirty="0"/>
          </a:p>
          <a:p>
            <a:pPr marL="342900" indent="-342900">
              <a:buAutoNum type="arabicPeriod"/>
            </a:pPr>
            <a:r>
              <a:rPr lang="en-IN" b="1" u="sng" dirty="0"/>
              <a:t>ER DIAGRAM AND RELATIONSHIPS</a:t>
            </a:r>
          </a:p>
          <a:p>
            <a:pPr marL="342900" indent="-342900">
              <a:buAutoNum type="arabicPeriod"/>
            </a:pPr>
            <a:endParaRPr lang="en-IN" b="1" u="sng" dirty="0"/>
          </a:p>
          <a:p>
            <a:pPr marL="342900" indent="-342900">
              <a:buAutoNum type="arabicPeriod"/>
            </a:pPr>
            <a:r>
              <a:rPr lang="en-IN" b="1" u="sng" dirty="0"/>
              <a:t>TABLES WITH DATA</a:t>
            </a:r>
          </a:p>
          <a:p>
            <a:pPr marL="342900" indent="-342900">
              <a:buAutoNum type="arabicPeriod"/>
            </a:pPr>
            <a:endParaRPr lang="en-IN" b="1" u="sng" dirty="0"/>
          </a:p>
          <a:p>
            <a:pPr marL="342900" indent="-342900">
              <a:buAutoNum type="arabicPeriod"/>
            </a:pPr>
            <a:r>
              <a:rPr lang="en-IN" b="1" u="sng" dirty="0"/>
              <a:t>10 QUERIES</a:t>
            </a:r>
          </a:p>
          <a:p>
            <a:pPr marL="342900" indent="-342900">
              <a:buAutoNum type="arabicPeriod"/>
            </a:pPr>
            <a:endParaRPr lang="en-IN" b="1" u="sng" dirty="0"/>
          </a:p>
          <a:p>
            <a:pPr marL="342900" indent="-342900">
              <a:buAutoNum type="arabicPeriod"/>
            </a:pPr>
            <a:r>
              <a:rPr lang="en-IN" b="1" u="sng" dirty="0"/>
              <a:t>PROCEDURE AND FUNCTION</a:t>
            </a:r>
          </a:p>
          <a:p>
            <a:pPr marL="342900" indent="-342900">
              <a:buAutoNum type="arabicPeriod"/>
            </a:pPr>
            <a:endParaRPr lang="en-IN" b="1" u="sng" dirty="0"/>
          </a:p>
          <a:p>
            <a:pPr marL="342900" indent="-342900">
              <a:buAutoNum type="arabicPeriod"/>
            </a:pPr>
            <a:r>
              <a:rPr lang="en-IN" b="1" u="sng" dirty="0"/>
              <a:t>TRIGGER ANY ONE DML ACTION ON TABLE</a:t>
            </a:r>
          </a:p>
          <a:p>
            <a:pPr marL="342900" indent="-342900">
              <a:buAutoNum type="arabicPeriod"/>
            </a:pPr>
            <a:endParaRPr lang="en-IN" b="1" u="sng" dirty="0"/>
          </a:p>
          <a:p>
            <a:pPr marL="342900" indent="-342900">
              <a:buAutoNum type="arabicPeriod"/>
            </a:pPr>
            <a:endParaRPr lang="en-IN" b="1" dirty="0"/>
          </a:p>
          <a:p>
            <a:pPr marL="342900" indent="-342900">
              <a:buAutoNum type="arabicPeriod"/>
            </a:pPr>
            <a:endParaRPr lang="en-IN" b="1" dirty="0"/>
          </a:p>
        </p:txBody>
      </p:sp>
      <p:cxnSp>
        <p:nvCxnSpPr>
          <p:cNvPr id="5" name="Straight Connector 4">
            <a:extLst>
              <a:ext uri="{FF2B5EF4-FFF2-40B4-BE49-F238E27FC236}">
                <a16:creationId xmlns:a16="http://schemas.microsoft.com/office/drawing/2014/main" id="{3D6A0C7F-5E81-0FF2-9F8B-FB41D2AD917F}"/>
              </a:ext>
            </a:extLst>
          </p:cNvPr>
          <p:cNvCxnSpPr>
            <a:cxnSpLocks/>
          </p:cNvCxnSpPr>
          <p:nvPr/>
        </p:nvCxnSpPr>
        <p:spPr>
          <a:xfrm>
            <a:off x="2859741" y="672353"/>
            <a:ext cx="67056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CD9B4BA-218C-B07C-9906-4F176E4E8E76}"/>
              </a:ext>
            </a:extLst>
          </p:cNvPr>
          <p:cNvCxnSpPr>
            <a:cxnSpLocks/>
          </p:cNvCxnSpPr>
          <p:nvPr/>
        </p:nvCxnSpPr>
        <p:spPr>
          <a:xfrm>
            <a:off x="5522259" y="905435"/>
            <a:ext cx="0" cy="5853953"/>
          </a:xfrm>
          <a:prstGeom prst="line">
            <a:avLst/>
          </a:prstGeom>
        </p:spPr>
        <p:style>
          <a:lnRef idx="3">
            <a:schemeClr val="dk1"/>
          </a:lnRef>
          <a:fillRef idx="0">
            <a:schemeClr val="dk1"/>
          </a:fillRef>
          <a:effectRef idx="2">
            <a:schemeClr val="dk1"/>
          </a:effectRef>
          <a:fontRef idx="minor">
            <a:schemeClr val="tx1"/>
          </a:fontRef>
        </p:style>
      </p:cxnSp>
      <p:pic>
        <p:nvPicPr>
          <p:cNvPr id="17" name="Graphic 16" descr="Briefcase">
            <a:extLst>
              <a:ext uri="{FF2B5EF4-FFF2-40B4-BE49-F238E27FC236}">
                <a16:creationId xmlns:a16="http://schemas.microsoft.com/office/drawing/2014/main" id="{3BB666AA-04FD-55FF-2E74-06264B789F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6903" y="-90365"/>
            <a:ext cx="914400" cy="914400"/>
          </a:xfrm>
          <a:prstGeom prst="rect">
            <a:avLst/>
          </a:prstGeom>
        </p:spPr>
      </p:pic>
    </p:spTree>
    <p:extLst>
      <p:ext uri="{BB962C8B-B14F-4D97-AF65-F5344CB8AC3E}">
        <p14:creationId xmlns:p14="http://schemas.microsoft.com/office/powerpoint/2010/main" val="22108385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BA4F2-4240-C42E-71D1-FE6BF7FED955}"/>
              </a:ext>
            </a:extLst>
          </p:cNvPr>
          <p:cNvSpPr txBox="1"/>
          <p:nvPr/>
        </p:nvSpPr>
        <p:spPr>
          <a:xfrm>
            <a:off x="636494" y="367551"/>
            <a:ext cx="9054353" cy="1477328"/>
          </a:xfrm>
          <a:prstGeom prst="rect">
            <a:avLst/>
          </a:prstGeom>
          <a:noFill/>
        </p:spPr>
        <p:txBody>
          <a:bodyPr wrap="square" rtlCol="0">
            <a:spAutoFit/>
          </a:bodyPr>
          <a:lstStyle/>
          <a:p>
            <a:r>
              <a:rPr lang="en-IN" dirty="0"/>
              <a:t>9)</a:t>
            </a:r>
            <a:r>
              <a:rPr lang="en-US" b="0" i="0" dirty="0">
                <a:solidFill>
                  <a:srgbClr val="2E95D3"/>
                </a:solidFill>
                <a:effectLst/>
                <a:latin typeface="Söhne Mono"/>
              </a:rPr>
              <a:t> </a:t>
            </a:r>
            <a:r>
              <a:rPr lang="en-US" b="1" i="0" u="sng" dirty="0">
                <a:effectLst/>
                <a:latin typeface="Söhne Mono"/>
              </a:rPr>
              <a:t>Display document type starts with l and how much they are present </a:t>
            </a:r>
          </a:p>
          <a:p>
            <a:r>
              <a:rPr lang="en-US" b="0" i="0" dirty="0">
                <a:effectLst/>
                <a:latin typeface="Söhne Mono"/>
              </a:rPr>
              <a:t>SELECT </a:t>
            </a:r>
            <a:r>
              <a:rPr lang="en-US" b="0" i="0" dirty="0" err="1">
                <a:effectLst/>
                <a:latin typeface="Söhne Mono"/>
              </a:rPr>
              <a:t>document_type</a:t>
            </a:r>
            <a:r>
              <a:rPr lang="en-US" b="0" i="0" dirty="0">
                <a:effectLst/>
                <a:latin typeface="Söhne Mono"/>
              </a:rPr>
              <a:t> , count(*) as </a:t>
            </a:r>
            <a:r>
              <a:rPr lang="en-US" b="0" i="0" dirty="0" err="1">
                <a:effectLst/>
                <a:latin typeface="Söhne Mono"/>
              </a:rPr>
              <a:t>document_no</a:t>
            </a:r>
            <a:endParaRPr lang="en-US" b="0" i="0" dirty="0">
              <a:effectLst/>
              <a:latin typeface="Söhne Mono"/>
            </a:endParaRPr>
          </a:p>
          <a:p>
            <a:r>
              <a:rPr lang="en-US" b="0" i="0" dirty="0">
                <a:effectLst/>
                <a:latin typeface="Söhne Mono"/>
              </a:rPr>
              <a:t>FROM document</a:t>
            </a:r>
          </a:p>
          <a:p>
            <a:r>
              <a:rPr lang="en-US" b="0" i="0" dirty="0">
                <a:effectLst/>
                <a:latin typeface="Söhne Mono"/>
              </a:rPr>
              <a:t>WHERE </a:t>
            </a:r>
            <a:r>
              <a:rPr lang="en-US" b="0" i="0" dirty="0" err="1">
                <a:effectLst/>
                <a:latin typeface="Söhne Mono"/>
              </a:rPr>
              <a:t>document_type</a:t>
            </a:r>
            <a:r>
              <a:rPr lang="en-US" b="0" i="0" dirty="0">
                <a:effectLst/>
                <a:latin typeface="Söhne Mono"/>
              </a:rPr>
              <a:t> LIKE ‘l%’</a:t>
            </a:r>
          </a:p>
          <a:p>
            <a:r>
              <a:rPr lang="en-US" b="0" i="0" dirty="0">
                <a:effectLst/>
                <a:latin typeface="Söhne Mono"/>
              </a:rPr>
              <a:t> GROUP BY </a:t>
            </a:r>
            <a:r>
              <a:rPr lang="en-US" b="0" i="0" dirty="0" err="1">
                <a:effectLst/>
                <a:latin typeface="Söhne Mono"/>
              </a:rPr>
              <a:t>document_type</a:t>
            </a:r>
            <a:r>
              <a:rPr lang="en-US" b="0" i="0" dirty="0">
                <a:effectLst/>
                <a:latin typeface="Söhne Mono"/>
              </a:rPr>
              <a:t>;</a:t>
            </a:r>
            <a:endParaRPr lang="en-IN" dirty="0"/>
          </a:p>
        </p:txBody>
      </p:sp>
      <p:pic>
        <p:nvPicPr>
          <p:cNvPr id="9" name="Picture 8">
            <a:extLst>
              <a:ext uri="{FF2B5EF4-FFF2-40B4-BE49-F238E27FC236}">
                <a16:creationId xmlns:a16="http://schemas.microsoft.com/office/drawing/2014/main" id="{60A25D38-4ABF-419C-E30D-FF02F4127E35}"/>
              </a:ext>
            </a:extLst>
          </p:cNvPr>
          <p:cNvPicPr>
            <a:picLocks noChangeAspect="1"/>
          </p:cNvPicPr>
          <p:nvPr/>
        </p:nvPicPr>
        <p:blipFill>
          <a:blip r:embed="rId2"/>
          <a:stretch>
            <a:fillRect/>
          </a:stretch>
        </p:blipFill>
        <p:spPr>
          <a:xfrm>
            <a:off x="958307" y="2411819"/>
            <a:ext cx="7181646" cy="257719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81646914"/>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D54E6-DE2B-3D87-4569-E63DB86744B4}"/>
              </a:ext>
            </a:extLst>
          </p:cNvPr>
          <p:cNvSpPr txBox="1"/>
          <p:nvPr/>
        </p:nvSpPr>
        <p:spPr>
          <a:xfrm>
            <a:off x="995082" y="537882"/>
            <a:ext cx="8946777" cy="923330"/>
          </a:xfrm>
          <a:prstGeom prst="rect">
            <a:avLst/>
          </a:prstGeom>
          <a:noFill/>
        </p:spPr>
        <p:txBody>
          <a:bodyPr wrap="square" rtlCol="0">
            <a:spAutoFit/>
          </a:bodyPr>
          <a:lstStyle/>
          <a:p>
            <a:r>
              <a:rPr lang="en-IN" dirty="0"/>
              <a:t>10)</a:t>
            </a:r>
            <a:r>
              <a:rPr lang="en-US" dirty="0"/>
              <a:t> Display first name of client where his mobile number ends with 1</a:t>
            </a:r>
          </a:p>
          <a:p>
            <a:r>
              <a:rPr lang="en-US" dirty="0"/>
              <a:t>select </a:t>
            </a:r>
            <a:r>
              <a:rPr lang="en-US" dirty="0" err="1"/>
              <a:t>first_name</a:t>
            </a:r>
            <a:r>
              <a:rPr lang="en-US" dirty="0"/>
              <a:t> from client where </a:t>
            </a:r>
            <a:r>
              <a:rPr lang="en-US" dirty="0" err="1"/>
              <a:t>mobile_no</a:t>
            </a:r>
            <a:r>
              <a:rPr lang="en-US" dirty="0"/>
              <a:t> = ( select </a:t>
            </a:r>
            <a:r>
              <a:rPr lang="en-US" dirty="0" err="1"/>
              <a:t>mobile_no</a:t>
            </a:r>
            <a:r>
              <a:rPr lang="en-US" dirty="0"/>
              <a:t> from client where </a:t>
            </a:r>
            <a:r>
              <a:rPr lang="en-US" dirty="0" err="1"/>
              <a:t>mobile_no</a:t>
            </a:r>
            <a:r>
              <a:rPr lang="en-US" dirty="0"/>
              <a:t> like '%1');</a:t>
            </a:r>
            <a:endParaRPr lang="en-IN" dirty="0"/>
          </a:p>
        </p:txBody>
      </p:sp>
      <p:pic>
        <p:nvPicPr>
          <p:cNvPr id="7" name="Picture 6">
            <a:extLst>
              <a:ext uri="{FF2B5EF4-FFF2-40B4-BE49-F238E27FC236}">
                <a16:creationId xmlns:a16="http://schemas.microsoft.com/office/drawing/2014/main" id="{EBED0A94-8430-BB36-2D53-0BBED3F5CE46}"/>
              </a:ext>
            </a:extLst>
          </p:cNvPr>
          <p:cNvPicPr>
            <a:picLocks noChangeAspect="1"/>
          </p:cNvPicPr>
          <p:nvPr/>
        </p:nvPicPr>
        <p:blipFill>
          <a:blip r:embed="rId2"/>
          <a:stretch>
            <a:fillRect/>
          </a:stretch>
        </p:blipFill>
        <p:spPr>
          <a:xfrm>
            <a:off x="1272146" y="2946346"/>
            <a:ext cx="9099068" cy="195077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13519048"/>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EC3528-BB5E-FB42-223A-50F9D334E14F}"/>
              </a:ext>
            </a:extLst>
          </p:cNvPr>
          <p:cNvSpPr txBox="1"/>
          <p:nvPr/>
        </p:nvSpPr>
        <p:spPr>
          <a:xfrm>
            <a:off x="5059680" y="223519"/>
            <a:ext cx="3667760" cy="861774"/>
          </a:xfrm>
          <a:prstGeom prst="rect">
            <a:avLst/>
          </a:prstGeom>
          <a:noFill/>
        </p:spPr>
        <p:txBody>
          <a:bodyPr wrap="square" rtlCol="0">
            <a:spAutoFit/>
          </a:bodyPr>
          <a:lstStyle/>
          <a:p>
            <a:r>
              <a:rPr lang="en-IN" sz="3200" b="1" dirty="0">
                <a:latin typeface="Algerian" panose="04020705040A02060702" pitchFamily="82" charset="0"/>
              </a:rPr>
              <a:t>procedure</a:t>
            </a:r>
          </a:p>
          <a:p>
            <a:endParaRPr lang="en-IN" dirty="0"/>
          </a:p>
        </p:txBody>
      </p:sp>
      <p:cxnSp>
        <p:nvCxnSpPr>
          <p:cNvPr id="5" name="Straight Connector 4">
            <a:extLst>
              <a:ext uri="{FF2B5EF4-FFF2-40B4-BE49-F238E27FC236}">
                <a16:creationId xmlns:a16="http://schemas.microsoft.com/office/drawing/2014/main" id="{0C2B0413-E588-FDC7-7E99-9346EECFC1B9}"/>
              </a:ext>
            </a:extLst>
          </p:cNvPr>
          <p:cNvCxnSpPr/>
          <p:nvPr/>
        </p:nvCxnSpPr>
        <p:spPr>
          <a:xfrm>
            <a:off x="5130800" y="772160"/>
            <a:ext cx="23266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12BF452E-191A-ABCB-04E9-B3526E8D3B8B}"/>
              </a:ext>
            </a:extLst>
          </p:cNvPr>
          <p:cNvSpPr txBox="1"/>
          <p:nvPr/>
        </p:nvSpPr>
        <p:spPr>
          <a:xfrm>
            <a:off x="538480" y="924244"/>
            <a:ext cx="10942320" cy="3139321"/>
          </a:xfrm>
          <a:prstGeom prst="rect">
            <a:avLst/>
          </a:prstGeom>
          <a:noFill/>
        </p:spPr>
        <p:txBody>
          <a:bodyPr wrap="square" rtlCol="0">
            <a:spAutoFit/>
          </a:bodyPr>
          <a:lstStyle/>
          <a:p>
            <a:r>
              <a:rPr lang="en-IN" dirty="0"/>
              <a:t>1) declare</a:t>
            </a:r>
          </a:p>
          <a:p>
            <a:r>
              <a:rPr lang="en-IN" dirty="0" err="1"/>
              <a:t>v_id</a:t>
            </a:r>
            <a:r>
              <a:rPr lang="en-IN" dirty="0"/>
              <a:t> </a:t>
            </a:r>
            <a:r>
              <a:rPr lang="en-IN" dirty="0" err="1"/>
              <a:t>lawyer.lawyer_id%type</a:t>
            </a:r>
            <a:r>
              <a:rPr lang="en-IN" dirty="0"/>
              <a:t>;</a:t>
            </a:r>
          </a:p>
          <a:p>
            <a:r>
              <a:rPr lang="en-IN" dirty="0" err="1"/>
              <a:t>v_firstname</a:t>
            </a:r>
            <a:r>
              <a:rPr lang="en-IN" dirty="0"/>
              <a:t> </a:t>
            </a:r>
            <a:r>
              <a:rPr lang="en-IN" dirty="0" err="1"/>
              <a:t>lawyer.first_name%type</a:t>
            </a:r>
            <a:r>
              <a:rPr lang="en-IN" dirty="0"/>
              <a:t>;</a:t>
            </a:r>
          </a:p>
          <a:p>
            <a:r>
              <a:rPr lang="en-IN" dirty="0" err="1"/>
              <a:t>v_number</a:t>
            </a:r>
            <a:r>
              <a:rPr lang="en-IN" dirty="0"/>
              <a:t>  </a:t>
            </a:r>
            <a:r>
              <a:rPr lang="en-IN" dirty="0" err="1"/>
              <a:t>lawyer.mobile_no%type</a:t>
            </a:r>
            <a:r>
              <a:rPr lang="en-IN" dirty="0"/>
              <a:t>;</a:t>
            </a:r>
          </a:p>
          <a:p>
            <a:r>
              <a:rPr lang="en-IN" dirty="0"/>
              <a:t>begin</a:t>
            </a:r>
          </a:p>
          <a:p>
            <a:r>
              <a:rPr lang="en-IN" dirty="0" err="1"/>
              <a:t>v_id</a:t>
            </a:r>
            <a:r>
              <a:rPr lang="en-IN" dirty="0"/>
              <a:t>:='&amp;</a:t>
            </a:r>
            <a:r>
              <a:rPr lang="en-IN" dirty="0" err="1"/>
              <a:t>v_id</a:t>
            </a:r>
            <a:r>
              <a:rPr lang="en-IN" dirty="0"/>
              <a:t>';</a:t>
            </a:r>
          </a:p>
          <a:p>
            <a:r>
              <a:rPr lang="en-IN" dirty="0"/>
              <a:t>select </a:t>
            </a:r>
            <a:r>
              <a:rPr lang="en-IN" dirty="0" err="1"/>
              <a:t>first_name</a:t>
            </a:r>
            <a:r>
              <a:rPr lang="en-IN" dirty="0"/>
              <a:t> , </a:t>
            </a:r>
            <a:r>
              <a:rPr lang="en-IN" dirty="0" err="1"/>
              <a:t>mobile_no</a:t>
            </a:r>
            <a:r>
              <a:rPr lang="en-IN" dirty="0"/>
              <a:t> into </a:t>
            </a:r>
            <a:r>
              <a:rPr lang="en-IN" dirty="0" err="1"/>
              <a:t>v_firstname</a:t>
            </a:r>
            <a:r>
              <a:rPr lang="en-IN" dirty="0"/>
              <a:t> , </a:t>
            </a:r>
            <a:r>
              <a:rPr lang="en-IN" dirty="0" err="1"/>
              <a:t>v_number</a:t>
            </a:r>
            <a:r>
              <a:rPr lang="en-IN" dirty="0"/>
              <a:t> from lawyer where </a:t>
            </a:r>
            <a:r>
              <a:rPr lang="en-IN" dirty="0" err="1"/>
              <a:t>lawyer_id</a:t>
            </a:r>
            <a:r>
              <a:rPr lang="en-IN" dirty="0"/>
              <a:t>=</a:t>
            </a:r>
            <a:r>
              <a:rPr lang="en-IN" dirty="0" err="1"/>
              <a:t>v_id</a:t>
            </a:r>
            <a:r>
              <a:rPr lang="en-IN" dirty="0"/>
              <a:t>;</a:t>
            </a:r>
          </a:p>
          <a:p>
            <a:r>
              <a:rPr lang="en-IN" dirty="0" err="1"/>
              <a:t>dbms_output.put_line</a:t>
            </a:r>
            <a:r>
              <a:rPr lang="en-IN" dirty="0"/>
              <a:t>('lawyer name is:'||</a:t>
            </a:r>
            <a:r>
              <a:rPr lang="en-IN" dirty="0" err="1"/>
              <a:t>v_firstname</a:t>
            </a:r>
            <a:r>
              <a:rPr lang="en-IN" dirty="0"/>
              <a:t>);</a:t>
            </a:r>
          </a:p>
          <a:p>
            <a:r>
              <a:rPr lang="en-IN" dirty="0" err="1"/>
              <a:t>dbms_output.put_line</a:t>
            </a:r>
            <a:r>
              <a:rPr lang="en-IN" dirty="0"/>
              <a:t>('mobile number is:'||</a:t>
            </a:r>
            <a:r>
              <a:rPr lang="en-IN" dirty="0" err="1"/>
              <a:t>v_number</a:t>
            </a:r>
            <a:r>
              <a:rPr lang="en-IN" dirty="0"/>
              <a:t>);</a:t>
            </a:r>
          </a:p>
          <a:p>
            <a:r>
              <a:rPr lang="en-IN" dirty="0"/>
              <a:t>end;</a:t>
            </a:r>
          </a:p>
          <a:p>
            <a:r>
              <a:rPr lang="en-IN" dirty="0"/>
              <a:t>/</a:t>
            </a:r>
          </a:p>
        </p:txBody>
      </p:sp>
      <p:pic>
        <p:nvPicPr>
          <p:cNvPr id="8" name="Picture 7">
            <a:extLst>
              <a:ext uri="{FF2B5EF4-FFF2-40B4-BE49-F238E27FC236}">
                <a16:creationId xmlns:a16="http://schemas.microsoft.com/office/drawing/2014/main" id="{91F5B9CF-308E-706B-275E-D1F7238ECC61}"/>
              </a:ext>
            </a:extLst>
          </p:cNvPr>
          <p:cNvPicPr>
            <a:picLocks noChangeAspect="1"/>
          </p:cNvPicPr>
          <p:nvPr/>
        </p:nvPicPr>
        <p:blipFill>
          <a:blip r:embed="rId2"/>
          <a:stretch>
            <a:fillRect/>
          </a:stretch>
        </p:blipFill>
        <p:spPr>
          <a:xfrm>
            <a:off x="2854959" y="3859409"/>
            <a:ext cx="7121231" cy="269417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59731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49814-2C21-9131-829B-72A28FC67B23}"/>
              </a:ext>
            </a:extLst>
          </p:cNvPr>
          <p:cNvSpPr txBox="1"/>
          <p:nvPr/>
        </p:nvSpPr>
        <p:spPr>
          <a:xfrm>
            <a:off x="4267200" y="203200"/>
            <a:ext cx="2915920" cy="584775"/>
          </a:xfrm>
          <a:prstGeom prst="rect">
            <a:avLst/>
          </a:prstGeom>
          <a:noFill/>
        </p:spPr>
        <p:txBody>
          <a:bodyPr wrap="square" rtlCol="0">
            <a:spAutoFit/>
          </a:bodyPr>
          <a:lstStyle/>
          <a:p>
            <a:r>
              <a:rPr lang="en-IN" sz="3200" b="1" dirty="0">
                <a:latin typeface="Algerian" panose="04020705040A02060702" pitchFamily="82" charset="0"/>
              </a:rPr>
              <a:t>         FUNCTION</a:t>
            </a:r>
          </a:p>
        </p:txBody>
      </p:sp>
      <p:cxnSp>
        <p:nvCxnSpPr>
          <p:cNvPr id="4" name="Straight Connector 3">
            <a:extLst>
              <a:ext uri="{FF2B5EF4-FFF2-40B4-BE49-F238E27FC236}">
                <a16:creationId xmlns:a16="http://schemas.microsoft.com/office/drawing/2014/main" id="{67294A42-0A27-8C3F-A515-B008ECEB51BF}"/>
              </a:ext>
            </a:extLst>
          </p:cNvPr>
          <p:cNvCxnSpPr/>
          <p:nvPr/>
        </p:nvCxnSpPr>
        <p:spPr>
          <a:xfrm>
            <a:off x="-1087120" y="34544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CC9BFC2-E0B6-3AE9-1412-173C261B562C}"/>
              </a:ext>
            </a:extLst>
          </p:cNvPr>
          <p:cNvCxnSpPr/>
          <p:nvPr/>
        </p:nvCxnSpPr>
        <p:spPr>
          <a:xfrm>
            <a:off x="4958080" y="711200"/>
            <a:ext cx="2540000"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91869FD1-9EE4-35F0-7AFA-34BE2B94B445}"/>
              </a:ext>
            </a:extLst>
          </p:cNvPr>
          <p:cNvPicPr>
            <a:picLocks noChangeAspect="1"/>
          </p:cNvPicPr>
          <p:nvPr/>
        </p:nvPicPr>
        <p:blipFill>
          <a:blip r:embed="rId2"/>
          <a:stretch>
            <a:fillRect/>
          </a:stretch>
        </p:blipFill>
        <p:spPr>
          <a:xfrm>
            <a:off x="1688038" y="1295975"/>
            <a:ext cx="8815923" cy="3959975"/>
          </a:xfrm>
          <a:prstGeom prst="rect">
            <a:avLst/>
          </a:prstGeom>
        </p:spPr>
      </p:pic>
    </p:spTree>
    <p:extLst>
      <p:ext uri="{BB962C8B-B14F-4D97-AF65-F5344CB8AC3E}">
        <p14:creationId xmlns:p14="http://schemas.microsoft.com/office/powerpoint/2010/main" val="411428849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51289F-2EFF-E848-A941-55B42EE54CA0}"/>
              </a:ext>
            </a:extLst>
          </p:cNvPr>
          <p:cNvSpPr txBox="1"/>
          <p:nvPr/>
        </p:nvSpPr>
        <p:spPr>
          <a:xfrm>
            <a:off x="4978400" y="160589"/>
            <a:ext cx="3474720" cy="523220"/>
          </a:xfrm>
          <a:prstGeom prst="rect">
            <a:avLst/>
          </a:prstGeom>
          <a:noFill/>
        </p:spPr>
        <p:txBody>
          <a:bodyPr wrap="square" rtlCol="0">
            <a:spAutoFit/>
          </a:bodyPr>
          <a:lstStyle/>
          <a:p>
            <a:r>
              <a:rPr lang="en-IN" sz="2800" b="1" u="sng" dirty="0">
                <a:latin typeface="Arial Black" panose="020B0A04020102020204" pitchFamily="34" charset="0"/>
              </a:rPr>
              <a:t>Function call</a:t>
            </a:r>
          </a:p>
        </p:txBody>
      </p:sp>
      <p:pic>
        <p:nvPicPr>
          <p:cNvPr id="4" name="Picture 3">
            <a:extLst>
              <a:ext uri="{FF2B5EF4-FFF2-40B4-BE49-F238E27FC236}">
                <a16:creationId xmlns:a16="http://schemas.microsoft.com/office/drawing/2014/main" id="{085067E9-7205-F501-2A50-80770AF5E892}"/>
              </a:ext>
            </a:extLst>
          </p:cNvPr>
          <p:cNvPicPr>
            <a:picLocks noChangeAspect="1"/>
          </p:cNvPicPr>
          <p:nvPr/>
        </p:nvPicPr>
        <p:blipFill>
          <a:blip r:embed="rId2"/>
          <a:stretch>
            <a:fillRect/>
          </a:stretch>
        </p:blipFill>
        <p:spPr>
          <a:xfrm>
            <a:off x="833119" y="909300"/>
            <a:ext cx="10373187" cy="2626380"/>
          </a:xfrm>
          <a:prstGeom prst="rect">
            <a:avLst/>
          </a:prstGeom>
        </p:spPr>
      </p:pic>
      <p:sp>
        <p:nvSpPr>
          <p:cNvPr id="5" name="TextBox 4">
            <a:extLst>
              <a:ext uri="{FF2B5EF4-FFF2-40B4-BE49-F238E27FC236}">
                <a16:creationId xmlns:a16="http://schemas.microsoft.com/office/drawing/2014/main" id="{6E507E68-42E4-9019-A1AF-4E286E2D1319}"/>
              </a:ext>
            </a:extLst>
          </p:cNvPr>
          <p:cNvSpPr txBox="1"/>
          <p:nvPr/>
        </p:nvSpPr>
        <p:spPr>
          <a:xfrm>
            <a:off x="1259840" y="3761171"/>
            <a:ext cx="2418080" cy="461665"/>
          </a:xfrm>
          <a:prstGeom prst="rect">
            <a:avLst/>
          </a:prstGeom>
          <a:noFill/>
        </p:spPr>
        <p:txBody>
          <a:bodyPr wrap="square" rtlCol="0">
            <a:spAutoFit/>
          </a:bodyPr>
          <a:lstStyle/>
          <a:p>
            <a:r>
              <a:rPr lang="en-IN" sz="2400" b="1" u="sng" dirty="0">
                <a:latin typeface="Arial Rounded MT Bold" panose="020F0704030504030204" pitchFamily="34" charset="0"/>
              </a:rPr>
              <a:t>Output:</a:t>
            </a:r>
          </a:p>
        </p:txBody>
      </p:sp>
      <p:pic>
        <p:nvPicPr>
          <p:cNvPr id="7" name="Picture 6">
            <a:extLst>
              <a:ext uri="{FF2B5EF4-FFF2-40B4-BE49-F238E27FC236}">
                <a16:creationId xmlns:a16="http://schemas.microsoft.com/office/drawing/2014/main" id="{8281747C-D095-E30C-BAE4-64281F52FF4E}"/>
              </a:ext>
            </a:extLst>
          </p:cNvPr>
          <p:cNvPicPr>
            <a:picLocks noChangeAspect="1"/>
          </p:cNvPicPr>
          <p:nvPr/>
        </p:nvPicPr>
        <p:blipFill>
          <a:blip r:embed="rId3"/>
          <a:stretch>
            <a:fillRect/>
          </a:stretch>
        </p:blipFill>
        <p:spPr>
          <a:xfrm>
            <a:off x="1020938" y="4355995"/>
            <a:ext cx="5075062" cy="1600778"/>
          </a:xfrm>
          <a:prstGeom prst="rect">
            <a:avLst/>
          </a:prstGeom>
        </p:spPr>
      </p:pic>
    </p:spTree>
    <p:extLst>
      <p:ext uri="{BB962C8B-B14F-4D97-AF65-F5344CB8AC3E}">
        <p14:creationId xmlns:p14="http://schemas.microsoft.com/office/powerpoint/2010/main" val="188371442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250437-5BDD-18D3-C2B5-61CD97FF00A4}"/>
              </a:ext>
            </a:extLst>
          </p:cNvPr>
          <p:cNvSpPr txBox="1"/>
          <p:nvPr/>
        </p:nvSpPr>
        <p:spPr>
          <a:xfrm>
            <a:off x="4927600" y="103257"/>
            <a:ext cx="3718560" cy="707886"/>
          </a:xfrm>
          <a:prstGeom prst="rect">
            <a:avLst/>
          </a:prstGeom>
          <a:noFill/>
        </p:spPr>
        <p:txBody>
          <a:bodyPr wrap="square" rtlCol="0">
            <a:spAutoFit/>
          </a:bodyPr>
          <a:lstStyle/>
          <a:p>
            <a:r>
              <a:rPr lang="en-IN" sz="4000" b="1" u="sng" dirty="0">
                <a:latin typeface="Algerian" panose="04020705040A02060702" pitchFamily="82" charset="0"/>
              </a:rPr>
              <a:t>Trigger </a:t>
            </a:r>
          </a:p>
        </p:txBody>
      </p:sp>
      <p:pic>
        <p:nvPicPr>
          <p:cNvPr id="4" name="Picture 3">
            <a:extLst>
              <a:ext uri="{FF2B5EF4-FFF2-40B4-BE49-F238E27FC236}">
                <a16:creationId xmlns:a16="http://schemas.microsoft.com/office/drawing/2014/main" id="{530BEBC2-657C-674D-CC95-FDBB08248166}"/>
              </a:ext>
            </a:extLst>
          </p:cNvPr>
          <p:cNvPicPr>
            <a:picLocks noChangeAspect="1"/>
          </p:cNvPicPr>
          <p:nvPr/>
        </p:nvPicPr>
        <p:blipFill>
          <a:blip r:embed="rId2"/>
          <a:stretch>
            <a:fillRect/>
          </a:stretch>
        </p:blipFill>
        <p:spPr>
          <a:xfrm>
            <a:off x="1546349" y="1425288"/>
            <a:ext cx="9301261" cy="32184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A738063E-6156-1BDE-AD87-BE7D042D0252}"/>
              </a:ext>
            </a:extLst>
          </p:cNvPr>
          <p:cNvPicPr>
            <a:picLocks noChangeAspect="1"/>
          </p:cNvPicPr>
          <p:nvPr/>
        </p:nvPicPr>
        <p:blipFill>
          <a:blip r:embed="rId3"/>
          <a:stretch>
            <a:fillRect/>
          </a:stretch>
        </p:blipFill>
        <p:spPr>
          <a:xfrm>
            <a:off x="1587427" y="5360956"/>
            <a:ext cx="8720089" cy="9233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5761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4F1DD-09FF-7268-A73B-75FE38320DFB}"/>
              </a:ext>
            </a:extLst>
          </p:cNvPr>
          <p:cNvSpPr txBox="1"/>
          <p:nvPr/>
        </p:nvSpPr>
        <p:spPr>
          <a:xfrm>
            <a:off x="4122057" y="223743"/>
            <a:ext cx="4325257" cy="523220"/>
          </a:xfrm>
          <a:prstGeom prst="rect">
            <a:avLst/>
          </a:prstGeom>
          <a:noFill/>
        </p:spPr>
        <p:txBody>
          <a:bodyPr wrap="square" rtlCol="0">
            <a:spAutoFit/>
          </a:bodyPr>
          <a:lstStyle/>
          <a:p>
            <a:r>
              <a:rPr lang="en-IN" sz="2800" b="1" dirty="0">
                <a:solidFill>
                  <a:srgbClr val="851153"/>
                </a:solidFill>
                <a:latin typeface="Segoe UI" panose="020B0502040204020203" pitchFamily="34" charset="0"/>
                <a:cs typeface="Segoe UI" panose="020B0502040204020203" pitchFamily="34" charset="0"/>
              </a:rPr>
              <a:t>SCOPE OF CASE STUDY</a:t>
            </a:r>
          </a:p>
        </p:txBody>
      </p:sp>
      <p:sp>
        <p:nvSpPr>
          <p:cNvPr id="4" name="TextBox 3">
            <a:extLst>
              <a:ext uri="{FF2B5EF4-FFF2-40B4-BE49-F238E27FC236}">
                <a16:creationId xmlns:a16="http://schemas.microsoft.com/office/drawing/2014/main" id="{91C9C118-534D-2EFB-5EF1-424F0D3E99EA}"/>
              </a:ext>
            </a:extLst>
          </p:cNvPr>
          <p:cNvSpPr txBox="1"/>
          <p:nvPr/>
        </p:nvSpPr>
        <p:spPr>
          <a:xfrm>
            <a:off x="391886" y="855662"/>
            <a:ext cx="11408228" cy="923330"/>
          </a:xfrm>
          <a:prstGeom prst="rect">
            <a:avLst/>
          </a:prstGeom>
          <a:noFill/>
        </p:spPr>
        <p:txBody>
          <a:bodyPr wrap="square" rtlCol="0">
            <a:spAutoFit/>
          </a:bodyPr>
          <a:lstStyle/>
          <a:p>
            <a:pPr marL="285750" indent="-285750">
              <a:buFont typeface="Arial" panose="020B0604020202020204" pitchFamily="34" charset="0"/>
              <a:buChar char="•"/>
            </a:pPr>
            <a:r>
              <a:rPr lang="en-IN" sz="1800" kern="100" dirty="0">
                <a:solidFill>
                  <a:srgbClr val="000000"/>
                </a:solidFill>
                <a:effectLst/>
                <a:latin typeface="+mj-lt"/>
                <a:ea typeface="Calibri" panose="020F0502020204030204" pitchFamily="34" charset="0"/>
                <a:cs typeface="Times New Roman" panose="02020603050405020304" pitchFamily="18" charset="0"/>
              </a:rPr>
              <a:t>The legal system in india works through a combination of traditional law practices and modern technologies. </a:t>
            </a:r>
            <a:r>
              <a:rPr lang="en-IN" kern="100" dirty="0">
                <a:solidFill>
                  <a:srgbClr val="000000"/>
                </a:solidFill>
                <a:latin typeface="+mj-lt"/>
                <a:ea typeface="Calibri" panose="020F0502020204030204" pitchFamily="34" charset="0"/>
                <a:cs typeface="Times New Roman" panose="02020603050405020304" pitchFamily="18" charset="0"/>
              </a:rPr>
              <a:t>A </a:t>
            </a:r>
            <a:r>
              <a:rPr lang="en-IN" sz="1800" kern="100" dirty="0">
                <a:solidFill>
                  <a:srgbClr val="000000"/>
                </a:solidFill>
                <a:effectLst/>
                <a:latin typeface="+mj-lt"/>
                <a:ea typeface="Calibri" panose="020F0502020204030204" pitchFamily="34" charset="0"/>
                <a:cs typeface="Times New Roman" panose="02020603050405020304" pitchFamily="18" charset="0"/>
              </a:rPr>
              <a:t>law management system includes many elements such as </a:t>
            </a:r>
            <a:r>
              <a:rPr lang="en-IN" sz="1800" b="1" kern="100" dirty="0">
                <a:solidFill>
                  <a:srgbClr val="000000"/>
                </a:solidFill>
                <a:effectLst/>
                <a:latin typeface="+mj-lt"/>
                <a:ea typeface="Calibri" panose="020F0502020204030204" pitchFamily="34" charset="0"/>
                <a:cs typeface="Times New Roman" panose="02020603050405020304" pitchFamily="18" charset="0"/>
              </a:rPr>
              <a:t>Lawyer</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Client</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Court</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Case</a:t>
            </a:r>
            <a:r>
              <a:rPr lang="en-IN" sz="1800" kern="100" dirty="0">
                <a:solidFill>
                  <a:srgbClr val="000000"/>
                </a:solidFill>
                <a:effectLst/>
                <a:latin typeface="+mj-lt"/>
                <a:ea typeface="Calibri" panose="020F0502020204030204" pitchFamily="34" charset="0"/>
                <a:cs typeface="Times New Roman" panose="02020603050405020304" pitchFamily="18" charset="0"/>
              </a:rPr>
              <a:t> and </a:t>
            </a:r>
            <a:r>
              <a:rPr lang="en-IN" sz="1800" b="1" kern="100" dirty="0">
                <a:solidFill>
                  <a:srgbClr val="000000"/>
                </a:solidFill>
                <a:effectLst/>
                <a:latin typeface="+mj-lt"/>
                <a:ea typeface="Calibri" panose="020F0502020204030204" pitchFamily="34" charset="0"/>
                <a:cs typeface="Times New Roman" panose="02020603050405020304" pitchFamily="18" charset="0"/>
              </a:rPr>
              <a:t>Document</a:t>
            </a:r>
            <a:r>
              <a:rPr lang="en-IN" sz="1800" kern="100" dirty="0">
                <a:solidFill>
                  <a:srgbClr val="000000"/>
                </a:solidFill>
                <a:effectLst/>
                <a:latin typeface="+mj-lt"/>
                <a:ea typeface="Calibri" panose="020F0502020204030204" pitchFamily="34" charset="0"/>
                <a:cs typeface="Times New Roman" panose="02020603050405020304" pitchFamily="18" charset="0"/>
              </a:rPr>
              <a:t>.</a:t>
            </a:r>
            <a:endParaRPr lang="en-IN" sz="1800" kern="100" dirty="0">
              <a:effectLst/>
              <a:latin typeface="+mj-lt"/>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8FA3FAD9-6821-390C-6C10-1902058FEB84}"/>
              </a:ext>
            </a:extLst>
          </p:cNvPr>
          <p:cNvSpPr txBox="1"/>
          <p:nvPr/>
        </p:nvSpPr>
        <p:spPr>
          <a:xfrm>
            <a:off x="391886" y="1644893"/>
            <a:ext cx="11408228" cy="1361014"/>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kern="100" dirty="0">
                <a:solidFill>
                  <a:srgbClr val="000000"/>
                </a:solidFill>
                <a:latin typeface="+mj-lt"/>
                <a:ea typeface="Calibri" panose="020F0502020204030204" pitchFamily="34" charset="0"/>
                <a:cs typeface="Times New Roman" panose="02020603050405020304" pitchFamily="18" charset="0"/>
              </a:rPr>
              <a:t>L</a:t>
            </a:r>
            <a:r>
              <a:rPr lang="en-IN" sz="1800" kern="100" dirty="0">
                <a:solidFill>
                  <a:srgbClr val="000000"/>
                </a:solidFill>
                <a:effectLst/>
                <a:latin typeface="+mj-lt"/>
                <a:ea typeface="Calibri" panose="020F0502020204030204" pitchFamily="34" charset="0"/>
                <a:cs typeface="Times New Roman" panose="02020603050405020304" pitchFamily="18" charset="0"/>
              </a:rPr>
              <a:t>awyers are legal professionals who provide legal advice, represent clients in court, and assist with legal issues, contracts, and legal documentation. a lawyer handles many cases. it comprises the </a:t>
            </a:r>
            <a:r>
              <a:rPr lang="en-IN" sz="1800" b="1" kern="100" dirty="0">
                <a:solidFill>
                  <a:srgbClr val="000000"/>
                </a:solidFill>
                <a:effectLst/>
                <a:latin typeface="+mj-lt"/>
                <a:ea typeface="Calibri" panose="020F0502020204030204" pitchFamily="34" charset="0"/>
                <a:cs typeface="Times New Roman" panose="02020603050405020304" pitchFamily="18" charset="0"/>
              </a:rPr>
              <a:t>Lawyer </a:t>
            </a:r>
            <a:r>
              <a:rPr lang="en-IN" b="1" kern="100" dirty="0">
                <a:solidFill>
                  <a:srgbClr val="000000"/>
                </a:solidFill>
                <a:latin typeface="+mj-lt"/>
                <a:ea typeface="Calibri" panose="020F0502020204030204" pitchFamily="34" charset="0"/>
                <a:cs typeface="Times New Roman" panose="02020603050405020304" pitchFamily="18" charset="0"/>
              </a:rPr>
              <a:t>i</a:t>
            </a:r>
            <a:r>
              <a:rPr lang="en-IN" sz="1800" b="1" kern="100" dirty="0">
                <a:solidFill>
                  <a:srgbClr val="000000"/>
                </a:solidFill>
                <a:effectLst/>
                <a:latin typeface="+mj-lt"/>
                <a:ea typeface="Calibri" panose="020F0502020204030204" pitchFamily="34" charset="0"/>
                <a:cs typeface="Times New Roman" panose="02020603050405020304" pitchFamily="18" charset="0"/>
              </a:rPr>
              <a:t>d</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Name</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Mobile number</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Specialization</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Bar license number </a:t>
            </a:r>
            <a:r>
              <a:rPr lang="en-IN" sz="1800" kern="100" dirty="0">
                <a:solidFill>
                  <a:srgbClr val="000000"/>
                </a:solidFill>
                <a:effectLst/>
                <a:latin typeface="+mj-lt"/>
                <a:ea typeface="Calibri" panose="020F0502020204030204" pitchFamily="34" charset="0"/>
                <a:cs typeface="Times New Roman" panose="02020603050405020304" pitchFamily="18" charset="0"/>
              </a:rPr>
              <a:t>and </a:t>
            </a:r>
            <a:r>
              <a:rPr lang="en-IN" b="1" kern="100" dirty="0">
                <a:solidFill>
                  <a:srgbClr val="000000"/>
                </a:solidFill>
                <a:latin typeface="+mj-lt"/>
                <a:ea typeface="Calibri" panose="020F0502020204030204" pitchFamily="34" charset="0"/>
                <a:cs typeface="Times New Roman" panose="02020603050405020304" pitchFamily="18" charset="0"/>
              </a:rPr>
              <a:t>H</a:t>
            </a:r>
            <a:r>
              <a:rPr lang="en-IN" sz="1800" b="1" kern="100" dirty="0">
                <a:solidFill>
                  <a:srgbClr val="000000"/>
                </a:solidFill>
                <a:effectLst/>
                <a:latin typeface="+mj-lt"/>
                <a:ea typeface="Calibri" panose="020F0502020204030204" pitchFamily="34" charset="0"/>
                <a:cs typeface="Times New Roman" panose="02020603050405020304" pitchFamily="18" charset="0"/>
              </a:rPr>
              <a:t>ire date </a:t>
            </a:r>
            <a:r>
              <a:rPr lang="en-IN" sz="1800" kern="100" dirty="0">
                <a:solidFill>
                  <a:srgbClr val="000000"/>
                </a:solidFill>
                <a:effectLst/>
                <a:latin typeface="+mj-lt"/>
                <a:ea typeface="Calibri" panose="020F0502020204030204" pitchFamily="34" charset="0"/>
                <a:cs typeface="Times New Roman" panose="02020603050405020304" pitchFamily="18" charset="0"/>
              </a:rPr>
              <a:t>also.</a:t>
            </a:r>
            <a:endParaRPr lang="en-IN" sz="1800" kern="1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0F53A208-1F32-761D-A171-752E14CA73BD}"/>
              </a:ext>
            </a:extLst>
          </p:cNvPr>
          <p:cNvSpPr txBox="1"/>
          <p:nvPr/>
        </p:nvSpPr>
        <p:spPr>
          <a:xfrm>
            <a:off x="391886" y="2774073"/>
            <a:ext cx="11263085" cy="923330"/>
          </a:xfrm>
          <a:prstGeom prst="rect">
            <a:avLst/>
          </a:prstGeom>
          <a:noFill/>
        </p:spPr>
        <p:txBody>
          <a:bodyPr wrap="square" rtlCol="0">
            <a:spAutoFit/>
          </a:bodyPr>
          <a:lstStyle/>
          <a:p>
            <a:pPr marL="285750" indent="-285750">
              <a:buFont typeface="Arial" panose="020B0604020202020204" pitchFamily="34" charset="0"/>
              <a:buChar char="•"/>
            </a:pPr>
            <a:r>
              <a:rPr lang="en-IN" kern="100" dirty="0">
                <a:solidFill>
                  <a:srgbClr val="000000"/>
                </a:solidFill>
                <a:latin typeface="+mj-lt"/>
                <a:ea typeface="Calibri" panose="020F0502020204030204" pitchFamily="34" charset="0"/>
                <a:cs typeface="Times New Roman" panose="02020603050405020304" pitchFamily="18" charset="0"/>
              </a:rPr>
              <a:t>C</a:t>
            </a:r>
            <a:r>
              <a:rPr lang="en-IN" sz="1800" kern="100" dirty="0">
                <a:solidFill>
                  <a:srgbClr val="000000"/>
                </a:solidFill>
                <a:effectLst/>
                <a:latin typeface="+mj-lt"/>
                <a:ea typeface="Calibri" panose="020F0502020204030204" pitchFamily="34" charset="0"/>
                <a:cs typeface="Times New Roman" panose="02020603050405020304" pitchFamily="18" charset="0"/>
              </a:rPr>
              <a:t>lients can be individuals or entities (such as businesses) who initiate or defend a lawsuit. clients includes a </a:t>
            </a:r>
            <a:r>
              <a:rPr lang="en-IN" sz="1800" b="1" kern="100" dirty="0">
                <a:solidFill>
                  <a:srgbClr val="000000"/>
                </a:solidFill>
                <a:effectLst/>
                <a:latin typeface="+mj-lt"/>
                <a:ea typeface="Calibri" panose="020F0502020204030204" pitchFamily="34" charset="0"/>
                <a:cs typeface="Times New Roman" panose="02020603050405020304" pitchFamily="18" charset="0"/>
              </a:rPr>
              <a:t>Unique</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id</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Name</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b="1" kern="100" dirty="0">
                <a:solidFill>
                  <a:srgbClr val="000000"/>
                </a:solidFill>
                <a:latin typeface="+mj-lt"/>
                <a:ea typeface="Calibri" panose="020F0502020204030204" pitchFamily="34" charset="0"/>
                <a:cs typeface="Times New Roman" panose="02020603050405020304" pitchFamily="18" charset="0"/>
              </a:rPr>
              <a:t>A</a:t>
            </a:r>
            <a:r>
              <a:rPr lang="en-IN" sz="1800" b="1" kern="100" dirty="0">
                <a:solidFill>
                  <a:srgbClr val="000000"/>
                </a:solidFill>
                <a:effectLst/>
                <a:latin typeface="+mj-lt"/>
                <a:ea typeface="Calibri" panose="020F0502020204030204" pitchFamily="34" charset="0"/>
                <a:cs typeface="Times New Roman" panose="02020603050405020304" pitchFamily="18" charset="0"/>
              </a:rPr>
              <a:t>ddress</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b="1" kern="100" dirty="0">
                <a:solidFill>
                  <a:srgbClr val="000000"/>
                </a:solidFill>
                <a:latin typeface="+mj-lt"/>
                <a:ea typeface="Calibri" panose="020F0502020204030204" pitchFamily="34" charset="0"/>
                <a:cs typeface="Times New Roman" panose="02020603050405020304" pitchFamily="18" charset="0"/>
              </a:rPr>
              <a:t>M</a:t>
            </a:r>
            <a:r>
              <a:rPr lang="en-IN" sz="1800" b="1" kern="100" dirty="0">
                <a:solidFill>
                  <a:srgbClr val="000000"/>
                </a:solidFill>
                <a:effectLst/>
                <a:latin typeface="+mj-lt"/>
                <a:ea typeface="Calibri" panose="020F0502020204030204" pitchFamily="34" charset="0"/>
                <a:cs typeface="Times New Roman" panose="02020603050405020304" pitchFamily="18" charset="0"/>
              </a:rPr>
              <a:t>obile</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number</a:t>
            </a:r>
            <a:r>
              <a:rPr lang="en-IN" sz="1800" kern="100" dirty="0">
                <a:solidFill>
                  <a:srgbClr val="000000"/>
                </a:solidFill>
                <a:effectLst/>
                <a:latin typeface="+mj-lt"/>
                <a:ea typeface="Calibri" panose="020F0502020204030204" pitchFamily="34" charset="0"/>
                <a:cs typeface="Times New Roman" panose="02020603050405020304" pitchFamily="18" charset="0"/>
              </a:rPr>
              <a:t>.</a:t>
            </a:r>
            <a:endParaRPr lang="en-IN" sz="1800" kern="100" dirty="0">
              <a:effectLst/>
              <a:latin typeface="+mj-lt"/>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98C707C1-188C-289F-BEA3-FD530101EC8A}"/>
              </a:ext>
            </a:extLst>
          </p:cNvPr>
          <p:cNvSpPr txBox="1"/>
          <p:nvPr/>
        </p:nvSpPr>
        <p:spPr>
          <a:xfrm>
            <a:off x="391885" y="3485149"/>
            <a:ext cx="11132457" cy="1200329"/>
          </a:xfrm>
          <a:prstGeom prst="rect">
            <a:avLst/>
          </a:prstGeom>
          <a:noFill/>
        </p:spPr>
        <p:txBody>
          <a:bodyPr wrap="square" rtlCol="0">
            <a:spAutoFit/>
          </a:bodyPr>
          <a:lstStyle/>
          <a:p>
            <a:pPr marL="285750" indent="-285750">
              <a:buFont typeface="Arial" panose="020B0604020202020204" pitchFamily="34" charset="0"/>
              <a:buChar char="•"/>
            </a:pPr>
            <a:r>
              <a:rPr lang="en-IN" kern="100" dirty="0">
                <a:solidFill>
                  <a:srgbClr val="000000"/>
                </a:solidFill>
                <a:latin typeface="+mj-lt"/>
                <a:ea typeface="Calibri" panose="020F0502020204030204" pitchFamily="34" charset="0"/>
                <a:cs typeface="Times New Roman" panose="02020603050405020304" pitchFamily="18" charset="0"/>
              </a:rPr>
              <a:t>C</a:t>
            </a:r>
            <a:r>
              <a:rPr lang="en-IN" sz="1800" kern="100" dirty="0">
                <a:solidFill>
                  <a:srgbClr val="000000"/>
                </a:solidFill>
                <a:effectLst/>
                <a:latin typeface="+mj-lt"/>
                <a:ea typeface="Calibri" panose="020F0502020204030204" pitchFamily="34" charset="0"/>
                <a:cs typeface="Times New Roman" panose="02020603050405020304" pitchFamily="18" charset="0"/>
              </a:rPr>
              <a:t>ourts are the formal legal systems in which cases are heard and resolved. lawyers present arguments, evidence, and seek legal remedies or justice on behalf of clients in court. court includes the </a:t>
            </a:r>
            <a:r>
              <a:rPr lang="en-IN" sz="1800" b="1" kern="100" dirty="0">
                <a:solidFill>
                  <a:srgbClr val="000000"/>
                </a:solidFill>
                <a:effectLst/>
                <a:latin typeface="+mj-lt"/>
                <a:ea typeface="Calibri" panose="020F0502020204030204" pitchFamily="34" charset="0"/>
                <a:cs typeface="Times New Roman" panose="02020603050405020304" pitchFamily="18" charset="0"/>
              </a:rPr>
              <a:t>Court id</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Name</a:t>
            </a:r>
            <a:r>
              <a:rPr lang="en-IN" b="1" kern="100" dirty="0">
                <a:solidFill>
                  <a:srgbClr val="000000"/>
                </a:solidFill>
                <a:latin typeface="+mj-lt"/>
                <a:ea typeface="Calibri" panose="020F0502020204030204" pitchFamily="34" charset="0"/>
                <a:cs typeface="Times New Roman" panose="02020603050405020304" pitchFamily="18" charset="0"/>
              </a:rPr>
              <a:t> </a:t>
            </a:r>
            <a:r>
              <a:rPr lang="en-IN" kern="100" dirty="0">
                <a:solidFill>
                  <a:srgbClr val="000000"/>
                </a:solidFill>
                <a:latin typeface="+mj-lt"/>
                <a:ea typeface="Calibri" panose="020F0502020204030204" pitchFamily="34" charset="0"/>
                <a:cs typeface="Times New Roman" panose="02020603050405020304" pitchFamily="18" charset="0"/>
              </a:rPr>
              <a:t>and </a:t>
            </a:r>
            <a:r>
              <a:rPr lang="en-IN" sz="1800" b="1" kern="100" dirty="0">
                <a:solidFill>
                  <a:srgbClr val="000000"/>
                </a:solidFill>
                <a:effectLst/>
                <a:latin typeface="+mj-lt"/>
                <a:ea typeface="Calibri" panose="020F0502020204030204" pitchFamily="34" charset="0"/>
                <a:cs typeface="Times New Roman" panose="02020603050405020304" pitchFamily="18" charset="0"/>
              </a:rPr>
              <a:t>Address</a:t>
            </a:r>
            <a:r>
              <a:rPr lang="en-IN" sz="1800" kern="100" dirty="0">
                <a:solidFill>
                  <a:srgbClr val="000000"/>
                </a:solidFill>
                <a:effectLst/>
                <a:latin typeface="+mj-lt"/>
                <a:ea typeface="Calibri" panose="020F0502020204030204" pitchFamily="34" charset="0"/>
                <a:cs typeface="Times New Roman" panose="02020603050405020304" pitchFamily="18" charset="0"/>
              </a:rPr>
              <a:t>.</a:t>
            </a:r>
            <a:endParaRPr lang="en-IN" sz="1800" kern="100" dirty="0">
              <a:effectLst/>
              <a:latin typeface="+mj-lt"/>
              <a:ea typeface="Calibri" panose="020F0502020204030204" pitchFamily="34"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E64069AA-CB52-7763-8C66-A54FB2D9DCF7}"/>
              </a:ext>
            </a:extLst>
          </p:cNvPr>
          <p:cNvSpPr txBox="1"/>
          <p:nvPr/>
        </p:nvSpPr>
        <p:spPr>
          <a:xfrm>
            <a:off x="391886" y="4408479"/>
            <a:ext cx="11408228" cy="1463606"/>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kern="100" dirty="0">
                <a:solidFill>
                  <a:srgbClr val="000000"/>
                </a:solidFill>
                <a:effectLst/>
                <a:latin typeface="+mj-lt"/>
                <a:ea typeface="Calibri" panose="020F0502020204030204" pitchFamily="34" charset="0"/>
                <a:cs typeface="Times New Roman" panose="02020603050405020304" pitchFamily="18" charset="0"/>
              </a:rPr>
              <a:t>There are undoubtedly many types of cases that include criminal, civil, family law, traffic violations cases and so on. each and every cases has its own </a:t>
            </a:r>
            <a:r>
              <a:rPr lang="en-IN" sz="1800" b="1" kern="100" dirty="0">
                <a:solidFill>
                  <a:srgbClr val="000000"/>
                </a:solidFill>
                <a:effectLst/>
                <a:latin typeface="+mj-lt"/>
                <a:ea typeface="Calibri" panose="020F0502020204030204" pitchFamily="34" charset="0"/>
                <a:cs typeface="Times New Roman" panose="02020603050405020304" pitchFamily="18" charset="0"/>
              </a:rPr>
              <a:t>Case id</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b="1" kern="100" dirty="0">
                <a:solidFill>
                  <a:srgbClr val="000000"/>
                </a:solidFill>
                <a:latin typeface="+mj-lt"/>
                <a:ea typeface="Calibri" panose="020F0502020204030204" pitchFamily="34" charset="0"/>
                <a:cs typeface="Times New Roman" panose="02020603050405020304" pitchFamily="18" charset="0"/>
              </a:rPr>
              <a:t>N</a:t>
            </a:r>
            <a:r>
              <a:rPr lang="en-IN" sz="1800" b="1" kern="100" dirty="0">
                <a:solidFill>
                  <a:srgbClr val="000000"/>
                </a:solidFill>
                <a:effectLst/>
                <a:latin typeface="+mj-lt"/>
                <a:ea typeface="Calibri" panose="020F0502020204030204" pitchFamily="34" charset="0"/>
                <a:cs typeface="Times New Roman" panose="02020603050405020304" pitchFamily="18" charset="0"/>
              </a:rPr>
              <a:t>ame</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b="1" kern="100" dirty="0">
                <a:solidFill>
                  <a:srgbClr val="000000"/>
                </a:solidFill>
                <a:latin typeface="+mj-lt"/>
                <a:ea typeface="Calibri" panose="020F0502020204030204" pitchFamily="34" charset="0"/>
                <a:cs typeface="Times New Roman" panose="02020603050405020304" pitchFamily="18" charset="0"/>
              </a:rPr>
              <a:t>D</a:t>
            </a:r>
            <a:r>
              <a:rPr lang="en-IN" sz="1800" b="1" kern="100" dirty="0">
                <a:solidFill>
                  <a:srgbClr val="000000"/>
                </a:solidFill>
                <a:effectLst/>
                <a:latin typeface="+mj-lt"/>
                <a:ea typeface="Calibri" panose="020F0502020204030204" pitchFamily="34" charset="0"/>
                <a:cs typeface="Times New Roman" panose="02020603050405020304" pitchFamily="18" charset="0"/>
              </a:rPr>
              <a:t>escription</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b="1" kern="100" dirty="0">
                <a:solidFill>
                  <a:srgbClr val="000000"/>
                </a:solidFill>
                <a:latin typeface="+mj-lt"/>
                <a:ea typeface="Calibri" panose="020F0502020204030204" pitchFamily="34" charset="0"/>
                <a:cs typeface="Times New Roman" panose="02020603050405020304" pitchFamily="18" charset="0"/>
              </a:rPr>
              <a:t>S</a:t>
            </a:r>
            <a:r>
              <a:rPr lang="en-IN" sz="1800" b="1" kern="100" dirty="0">
                <a:solidFill>
                  <a:srgbClr val="000000"/>
                </a:solidFill>
                <a:effectLst/>
                <a:latin typeface="+mj-lt"/>
                <a:ea typeface="Calibri" panose="020F0502020204030204" pitchFamily="34" charset="0"/>
                <a:cs typeface="Times New Roman" panose="02020603050405020304" pitchFamily="18" charset="0"/>
              </a:rPr>
              <a:t>tatus</a:t>
            </a:r>
            <a:r>
              <a:rPr lang="en-IN" sz="1800" kern="100" dirty="0">
                <a:solidFill>
                  <a:srgbClr val="000000"/>
                </a:solidFill>
                <a:effectLst/>
                <a:latin typeface="+mj-lt"/>
                <a:ea typeface="Calibri" panose="020F0502020204030204" pitchFamily="34" charset="0"/>
                <a:cs typeface="Times New Roman" panose="02020603050405020304" pitchFamily="18" charset="0"/>
              </a:rPr>
              <a:t>, </a:t>
            </a:r>
            <a:r>
              <a:rPr lang="en-IN" sz="1800" b="1" kern="100" dirty="0">
                <a:solidFill>
                  <a:srgbClr val="000000"/>
                </a:solidFill>
                <a:effectLst/>
                <a:latin typeface="+mj-lt"/>
                <a:ea typeface="Calibri" panose="020F0502020204030204" pitchFamily="34" charset="0"/>
                <a:cs typeface="Times New Roman" panose="02020603050405020304" pitchFamily="18" charset="0"/>
              </a:rPr>
              <a:t>Date opened </a:t>
            </a:r>
            <a:r>
              <a:rPr lang="en-IN" sz="1800" kern="100" dirty="0">
                <a:solidFill>
                  <a:srgbClr val="000000"/>
                </a:solidFill>
                <a:effectLst/>
                <a:latin typeface="+mj-lt"/>
                <a:ea typeface="Calibri" panose="020F0502020204030204" pitchFamily="34" charset="0"/>
                <a:cs typeface="Times New Roman" panose="02020603050405020304" pitchFamily="18" charset="0"/>
              </a:rPr>
              <a:t>and </a:t>
            </a:r>
            <a:r>
              <a:rPr lang="en-IN" sz="1800" b="1" kern="100" dirty="0">
                <a:solidFill>
                  <a:srgbClr val="000000"/>
                </a:solidFill>
                <a:effectLst/>
                <a:latin typeface="+mj-lt"/>
                <a:ea typeface="Calibri" panose="020F0502020204030204" pitchFamily="34" charset="0"/>
                <a:cs typeface="Times New Roman" panose="02020603050405020304" pitchFamily="18" charset="0"/>
              </a:rPr>
              <a:t>closed</a:t>
            </a:r>
            <a:r>
              <a:rPr lang="en-IN" sz="1800" kern="100" dirty="0">
                <a:solidFill>
                  <a:srgbClr val="000000"/>
                </a:solidFill>
                <a:effectLst/>
                <a:latin typeface="+mj-lt"/>
                <a:ea typeface="Calibri" panose="020F0502020204030204" pitchFamily="34" charset="0"/>
                <a:cs typeface="Times New Roman" panose="02020603050405020304" pitchFamily="18" charset="0"/>
              </a:rPr>
              <a:t>.</a:t>
            </a:r>
            <a:endParaRPr lang="en-IN" sz="18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000000"/>
                </a:solidFill>
                <a:effectLst/>
                <a:latin typeface="+mj-lt"/>
                <a:ea typeface="Calibri" panose="020F0502020204030204" pitchFamily="34" charset="0"/>
                <a:cs typeface="Times New Roman" panose="02020603050405020304" pitchFamily="18" charset="0"/>
              </a:rPr>
              <a:t> </a:t>
            </a:r>
            <a:endParaRPr lang="en-IN" sz="1800" kern="100" dirty="0">
              <a:effectLst/>
              <a:latin typeface="+mj-lt"/>
              <a:ea typeface="Calibri" panose="020F0502020204030204" pitchFamily="34"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A035B006-A827-F91D-C5D0-ECB3DDD69AA9}"/>
              </a:ext>
            </a:extLst>
          </p:cNvPr>
          <p:cNvSpPr txBox="1"/>
          <p:nvPr/>
        </p:nvSpPr>
        <p:spPr>
          <a:xfrm>
            <a:off x="391885" y="5254171"/>
            <a:ext cx="11625944"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0000"/>
                </a:solidFill>
                <a:latin typeface="+mj-lt"/>
                <a:ea typeface="Calibri" panose="020F0502020204030204" pitchFamily="34" charset="0"/>
              </a:rPr>
              <a:t>C</a:t>
            </a:r>
            <a:r>
              <a:rPr lang="en-IN" sz="1800" dirty="0">
                <a:solidFill>
                  <a:srgbClr val="000000"/>
                </a:solidFill>
                <a:effectLst/>
                <a:latin typeface="+mj-lt"/>
                <a:ea typeface="Calibri" panose="020F0502020204030204" pitchFamily="34" charset="0"/>
              </a:rPr>
              <a:t>ourt related document include pleadings, evidences, court orders, summons, transcripts, briefs judgements and legal notices to make every document different from another document has </a:t>
            </a:r>
            <a:r>
              <a:rPr lang="en-IN" sz="1800" b="1" dirty="0">
                <a:solidFill>
                  <a:srgbClr val="000000"/>
                </a:solidFill>
                <a:effectLst/>
                <a:latin typeface="+mj-lt"/>
                <a:ea typeface="Calibri" panose="020F0502020204030204" pitchFamily="34" charset="0"/>
              </a:rPr>
              <a:t>Document id</a:t>
            </a:r>
            <a:r>
              <a:rPr lang="en-IN" sz="1800" dirty="0">
                <a:solidFill>
                  <a:srgbClr val="000000"/>
                </a:solidFill>
                <a:effectLst/>
                <a:latin typeface="+mj-lt"/>
                <a:ea typeface="Calibri" panose="020F0502020204030204" pitchFamily="34" charset="0"/>
              </a:rPr>
              <a:t>, </a:t>
            </a:r>
            <a:r>
              <a:rPr lang="en-IN" sz="1800" b="1" dirty="0">
                <a:solidFill>
                  <a:srgbClr val="000000"/>
                </a:solidFill>
                <a:effectLst/>
                <a:latin typeface="+mj-lt"/>
                <a:ea typeface="Calibri" panose="020F0502020204030204" pitchFamily="34" charset="0"/>
              </a:rPr>
              <a:t>Name</a:t>
            </a:r>
            <a:r>
              <a:rPr lang="en-IN" sz="1800" dirty="0">
                <a:solidFill>
                  <a:srgbClr val="000000"/>
                </a:solidFill>
                <a:effectLst/>
                <a:latin typeface="+mj-lt"/>
                <a:ea typeface="Calibri" panose="020F0502020204030204" pitchFamily="34" charset="0"/>
              </a:rPr>
              <a:t>, </a:t>
            </a:r>
            <a:r>
              <a:rPr lang="en-IN" sz="1800" b="1" dirty="0">
                <a:solidFill>
                  <a:srgbClr val="000000"/>
                </a:solidFill>
                <a:effectLst/>
                <a:latin typeface="+mj-lt"/>
                <a:ea typeface="Calibri" panose="020F0502020204030204" pitchFamily="34" charset="0"/>
              </a:rPr>
              <a:t>Type</a:t>
            </a:r>
            <a:r>
              <a:rPr lang="en-IN" sz="1800" dirty="0">
                <a:solidFill>
                  <a:srgbClr val="000000"/>
                </a:solidFill>
                <a:effectLst/>
                <a:latin typeface="+mj-lt"/>
                <a:ea typeface="Calibri" panose="020F0502020204030204" pitchFamily="34" charset="0"/>
              </a:rPr>
              <a:t>,</a:t>
            </a:r>
            <a:r>
              <a:rPr lang="en-IN" sz="1800" b="1" dirty="0">
                <a:solidFill>
                  <a:srgbClr val="000000"/>
                </a:solidFill>
                <a:effectLst/>
                <a:latin typeface="+mj-lt"/>
                <a:ea typeface="Calibri" panose="020F0502020204030204" pitchFamily="34" charset="0"/>
              </a:rPr>
              <a:t> Declared </a:t>
            </a:r>
            <a:r>
              <a:rPr lang="en-IN" b="1" dirty="0">
                <a:solidFill>
                  <a:srgbClr val="000000"/>
                </a:solidFill>
                <a:latin typeface="+mj-lt"/>
                <a:ea typeface="Calibri" panose="020F0502020204030204" pitchFamily="34" charset="0"/>
              </a:rPr>
              <a:t>D</a:t>
            </a:r>
            <a:r>
              <a:rPr lang="en-IN" sz="1800" b="1" dirty="0">
                <a:solidFill>
                  <a:srgbClr val="000000"/>
                </a:solidFill>
                <a:effectLst/>
                <a:latin typeface="+mj-lt"/>
                <a:ea typeface="Calibri" panose="020F0502020204030204" pitchFamily="34" charset="0"/>
              </a:rPr>
              <a:t>ate</a:t>
            </a:r>
            <a:r>
              <a:rPr lang="en-IN" b="1" dirty="0">
                <a:solidFill>
                  <a:srgbClr val="000000"/>
                </a:solidFill>
                <a:latin typeface="+mj-lt"/>
                <a:ea typeface="Calibri" panose="020F0502020204030204" pitchFamily="34" charset="0"/>
              </a:rPr>
              <a:t>.</a:t>
            </a:r>
            <a:endParaRPr lang="en-IN" b="1" dirty="0">
              <a:latin typeface="+mj-lt"/>
            </a:endParaRPr>
          </a:p>
        </p:txBody>
      </p:sp>
      <p:cxnSp>
        <p:nvCxnSpPr>
          <p:cNvPr id="10" name="Straight Connector 9">
            <a:extLst>
              <a:ext uri="{FF2B5EF4-FFF2-40B4-BE49-F238E27FC236}">
                <a16:creationId xmlns:a16="http://schemas.microsoft.com/office/drawing/2014/main" id="{750038D1-0CA6-3E90-4A41-34F793DC5C10}"/>
              </a:ext>
            </a:extLst>
          </p:cNvPr>
          <p:cNvCxnSpPr>
            <a:cxnSpLocks/>
          </p:cNvCxnSpPr>
          <p:nvPr/>
        </p:nvCxnSpPr>
        <p:spPr>
          <a:xfrm>
            <a:off x="4034118" y="681318"/>
            <a:ext cx="4150658" cy="0"/>
          </a:xfrm>
          <a:prstGeom prst="line">
            <a:avLst/>
          </a:prstGeom>
        </p:spPr>
        <p:style>
          <a:lnRef idx="3">
            <a:schemeClr val="dk1"/>
          </a:lnRef>
          <a:fillRef idx="0">
            <a:schemeClr val="dk1"/>
          </a:fillRef>
          <a:effectRef idx="2">
            <a:schemeClr val="dk1"/>
          </a:effectRef>
          <a:fontRef idx="minor">
            <a:schemeClr val="tx1"/>
          </a:fontRef>
        </p:style>
      </p:cxnSp>
      <p:pic>
        <p:nvPicPr>
          <p:cNvPr id="13" name="Graphic 12" descr="Books on shelf">
            <a:extLst>
              <a:ext uri="{FF2B5EF4-FFF2-40B4-BE49-F238E27FC236}">
                <a16:creationId xmlns:a16="http://schemas.microsoft.com/office/drawing/2014/main" id="{B387421C-FEB1-3923-B19A-F4EFEFC6A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5749" y="0"/>
            <a:ext cx="914400" cy="914400"/>
          </a:xfrm>
          <a:prstGeom prst="rect">
            <a:avLst/>
          </a:prstGeom>
        </p:spPr>
      </p:pic>
    </p:spTree>
    <p:extLst>
      <p:ext uri="{BB962C8B-B14F-4D97-AF65-F5344CB8AC3E}">
        <p14:creationId xmlns:p14="http://schemas.microsoft.com/office/powerpoint/2010/main" val="105773176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D647F-9AFF-33E7-89D0-2A6B09D7CA7E}"/>
              </a:ext>
            </a:extLst>
          </p:cNvPr>
          <p:cNvSpPr txBox="1"/>
          <p:nvPr/>
        </p:nvSpPr>
        <p:spPr>
          <a:xfrm>
            <a:off x="2017472" y="160884"/>
            <a:ext cx="8820443" cy="584775"/>
          </a:xfrm>
          <a:prstGeom prst="rect">
            <a:avLst/>
          </a:prstGeom>
          <a:noFill/>
        </p:spPr>
        <p:txBody>
          <a:bodyPr wrap="square" rtlCol="0">
            <a:spAutoFit/>
          </a:bodyPr>
          <a:lstStyle/>
          <a:p>
            <a:pPr algn="ctr"/>
            <a:r>
              <a:rPr lang="en-IN" sz="2800" b="1" dirty="0">
                <a:solidFill>
                  <a:srgbClr val="85115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ENTITIES</a:t>
            </a:r>
            <a:r>
              <a:rPr lang="en-IN" sz="3200" b="1" dirty="0">
                <a:solidFill>
                  <a:srgbClr val="85115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IN" sz="2800" b="1" dirty="0">
                <a:solidFill>
                  <a:srgbClr val="85115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AND THEIR ATTRIBUTES</a:t>
            </a:r>
          </a:p>
        </p:txBody>
      </p:sp>
      <p:sp>
        <p:nvSpPr>
          <p:cNvPr id="9" name="TextBox 8">
            <a:extLst>
              <a:ext uri="{FF2B5EF4-FFF2-40B4-BE49-F238E27FC236}">
                <a16:creationId xmlns:a16="http://schemas.microsoft.com/office/drawing/2014/main" id="{D7761AAA-89D2-AE64-0AB8-F08FD90DF699}"/>
              </a:ext>
            </a:extLst>
          </p:cNvPr>
          <p:cNvSpPr txBox="1"/>
          <p:nvPr/>
        </p:nvSpPr>
        <p:spPr>
          <a:xfrm>
            <a:off x="377369" y="1120289"/>
            <a:ext cx="11596915" cy="1045286"/>
          </a:xfrm>
          <a:prstGeom prst="rect">
            <a:avLst/>
          </a:prstGeom>
          <a:noFill/>
        </p:spPr>
        <p:txBody>
          <a:bodyPr wrap="square" rtlCol="0">
            <a:spAutoFit/>
          </a:bodyPr>
          <a:lstStyle/>
          <a:p>
            <a:pPr marL="342900" lvl="0" indent="-342900">
              <a:lnSpc>
                <a:spcPct val="107000"/>
              </a:lnSpc>
              <a:spcAft>
                <a:spcPts val="800"/>
              </a:spcAft>
              <a:buClr>
                <a:srgbClr val="000000"/>
              </a:buClr>
              <a:buFont typeface="+mj-lt"/>
              <a:buAutoNum type="arabicPeriod"/>
            </a:pPr>
            <a: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LAWYER: </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This entity represents lawyers or legal professionals who work within the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r>
              <a:rPr lang="en-IN" sz="1800" b="1"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LAWYER_ID</a:t>
            </a:r>
            <a:r>
              <a:rPr lang="en-IN" sz="1800"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 FIRST_NAME, LAST_NAME, PHONE, SPECIALIZATION,</a:t>
            </a:r>
            <a:r>
              <a:rPr lang="en-IN" sz="1800" kern="12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BAR_LICENSE_NUMBER, HIRE_DATE)</a:t>
            </a:r>
            <a:endParaRPr lang="en-IN"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927B4EF3-DD67-2B09-850C-87554D20D16B}"/>
              </a:ext>
            </a:extLst>
          </p:cNvPr>
          <p:cNvSpPr txBox="1"/>
          <p:nvPr/>
        </p:nvSpPr>
        <p:spPr>
          <a:xfrm>
            <a:off x="377369" y="2216022"/>
            <a:ext cx="11596915" cy="1045286"/>
          </a:xfrm>
          <a:prstGeom prst="rect">
            <a:avLst/>
          </a:prstGeom>
          <a:noFill/>
        </p:spPr>
        <p:txBody>
          <a:bodyPr wrap="square" rtlCol="0">
            <a:spAutoFit/>
          </a:bodyPr>
          <a:lstStyle/>
          <a:p>
            <a:pPr marL="342900" lvl="0" indent="-342900">
              <a:lnSpc>
                <a:spcPct val="107000"/>
              </a:lnSpc>
              <a:spcBef>
                <a:spcPts val="1200"/>
              </a:spcBef>
              <a:spcAft>
                <a:spcPts val="800"/>
              </a:spcAft>
              <a:buFont typeface="+mj-lt"/>
              <a:buAutoNum type="arabicPeriod" startAt="2"/>
            </a:pPr>
            <a: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CLIENT: </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Represents the clients or individuals involved in legal cases.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a:t>
            </a:r>
            <a:r>
              <a:rPr lang="en-IN" sz="1800" b="1"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CLIENT_ID</a:t>
            </a:r>
            <a:r>
              <a:rPr lang="en-IN" sz="1800"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 FIRST_NAME, LAST_NAME,</a:t>
            </a:r>
            <a:r>
              <a:rPr lang="en-IN" sz="1800" kern="12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ADDRESS, MOBILE_NO</a:t>
            </a:r>
            <a:r>
              <a:rPr lang="en-IN" sz="1800"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a:t>
            </a:r>
            <a:r>
              <a:rPr lang="en-IN" sz="18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3" name="TextBox 12">
            <a:extLst>
              <a:ext uri="{FF2B5EF4-FFF2-40B4-BE49-F238E27FC236}">
                <a16:creationId xmlns:a16="http://schemas.microsoft.com/office/drawing/2014/main" id="{8B087BD2-F248-0AC2-123D-F075436137AF}"/>
              </a:ext>
            </a:extLst>
          </p:cNvPr>
          <p:cNvSpPr txBox="1"/>
          <p:nvPr/>
        </p:nvSpPr>
        <p:spPr>
          <a:xfrm>
            <a:off x="377369" y="3300917"/>
            <a:ext cx="11596915" cy="807465"/>
          </a:xfrm>
          <a:prstGeom prst="rect">
            <a:avLst/>
          </a:prstGeom>
          <a:noFill/>
        </p:spPr>
        <p:txBody>
          <a:bodyPr wrap="square" rtlCol="0">
            <a:spAutoFit/>
          </a:bodyPr>
          <a:lstStyle/>
          <a:p>
            <a:pPr lvl="0">
              <a:lnSpc>
                <a:spcPct val="107000"/>
              </a:lnSpc>
              <a:spcAft>
                <a:spcPts val="800"/>
              </a:spcAft>
              <a:buClr>
                <a:srgbClr val="000000"/>
              </a:buClr>
            </a:pPr>
            <a:r>
              <a:rPr lang="en-IN" sz="2000" b="1" dirty="0"/>
              <a:t>3</a:t>
            </a:r>
            <a:r>
              <a:rPr lang="en-IN" dirty="0"/>
              <a:t>. </a:t>
            </a:r>
            <a:r>
              <a:rPr lang="en-IN" sz="1800" b="1" dirty="0">
                <a:solidFill>
                  <a:srgbClr val="000000"/>
                </a:solidFill>
                <a:effectLst/>
                <a:latin typeface="Segoe UI" panose="020B0502040204020203" pitchFamily="34" charset="0"/>
                <a:ea typeface="Calibri" panose="020F0502020204030204" pitchFamily="34" charset="0"/>
              </a:rPr>
              <a:t>CASE:</a:t>
            </a:r>
            <a:r>
              <a:rPr lang="en-IN" sz="1800" dirty="0">
                <a:solidFill>
                  <a:srgbClr val="000000"/>
                </a:solidFill>
                <a:effectLst/>
                <a:latin typeface="Segoe UI" panose="020B0502040204020203" pitchFamily="34" charset="0"/>
                <a:ea typeface="Calibri" panose="020F0502020204030204" pitchFamily="34" charset="0"/>
              </a:rPr>
              <a:t> Represents legal cases that lawyers handle.</a:t>
            </a:r>
          </a:p>
          <a:p>
            <a:pPr lvl="0">
              <a:lnSpc>
                <a:spcPct val="107000"/>
              </a:lnSpc>
              <a:spcAft>
                <a:spcPts val="800"/>
              </a:spcAft>
              <a:buClr>
                <a:srgbClr val="000000"/>
              </a:buClr>
            </a:pPr>
            <a:r>
              <a:rPr lang="en-IN" dirty="0">
                <a:solidFill>
                  <a:srgbClr val="000000"/>
                </a:solidFill>
                <a:latin typeface="Segoe UI" panose="020B0502040204020203" pitchFamily="34" charset="0"/>
              </a:rPr>
              <a:t>   (</a:t>
            </a:r>
            <a:r>
              <a:rPr lang="en-IN" sz="1800" b="1" dirty="0">
                <a:solidFill>
                  <a:srgbClr val="C00000"/>
                </a:solidFill>
                <a:effectLst/>
                <a:latin typeface="Segoe UI" panose="020B0502040204020203" pitchFamily="34" charset="0"/>
                <a:ea typeface="Calibri" panose="020F0502020204030204" pitchFamily="34" charset="0"/>
              </a:rPr>
              <a:t>CASE_ID</a:t>
            </a:r>
            <a:r>
              <a:rPr lang="en-IN" sz="1800" dirty="0">
                <a:solidFill>
                  <a:srgbClr val="C00000"/>
                </a:solidFill>
                <a:effectLst/>
                <a:latin typeface="Segoe UI" panose="020B0502040204020203" pitchFamily="34" charset="0"/>
                <a:ea typeface="Calibri" panose="020F0502020204030204" pitchFamily="34" charset="0"/>
              </a:rPr>
              <a:t>, CASE­_NAME, CASE_DESCRIPTION, CASE_STATUS, DATE_OPENED, DATE_CLOSED</a:t>
            </a:r>
            <a:r>
              <a:rPr lang="en-IN" sz="1800" dirty="0">
                <a:solidFill>
                  <a:srgbClr val="2F5496"/>
                </a:solidFill>
                <a:effectLst/>
                <a:latin typeface="Segoe UI" panose="020B0502040204020203" pitchFamily="34" charset="0"/>
                <a:ea typeface="Calibri" panose="020F0502020204030204" pitchFamily="34" charset="0"/>
              </a:rPr>
              <a:t>)</a:t>
            </a:r>
            <a:endParaRPr lang="en-IN" dirty="0"/>
          </a:p>
        </p:txBody>
      </p:sp>
      <p:sp>
        <p:nvSpPr>
          <p:cNvPr id="14" name="TextBox 13">
            <a:extLst>
              <a:ext uri="{FF2B5EF4-FFF2-40B4-BE49-F238E27FC236}">
                <a16:creationId xmlns:a16="http://schemas.microsoft.com/office/drawing/2014/main" id="{868899E1-373B-8D6A-E17E-0588BA3E88E9}"/>
              </a:ext>
            </a:extLst>
          </p:cNvPr>
          <p:cNvSpPr txBox="1"/>
          <p:nvPr/>
        </p:nvSpPr>
        <p:spPr>
          <a:xfrm>
            <a:off x="377369" y="4390081"/>
            <a:ext cx="11596915" cy="1167243"/>
          </a:xfrm>
          <a:prstGeom prst="rect">
            <a:avLst/>
          </a:prstGeom>
          <a:noFill/>
        </p:spPr>
        <p:txBody>
          <a:bodyPr wrap="square" rtlCol="0">
            <a:spAutoFit/>
          </a:bodyPr>
          <a:lstStyle/>
          <a:p>
            <a:pPr lvl="0">
              <a:lnSpc>
                <a:spcPct val="107000"/>
              </a:lnSpc>
              <a:spcAft>
                <a:spcPts val="800"/>
              </a:spcAft>
            </a:pPr>
            <a: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4. COURT:</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The courts where legal cases are heard.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b="1"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(COURT_ID</a:t>
            </a:r>
            <a:r>
              <a:rPr lang="en-IN" sz="1800"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 COURT_NAME, ADDRESS)</a:t>
            </a:r>
            <a:endParaRPr lang="en-IN"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7" name="TextBox 16">
            <a:extLst>
              <a:ext uri="{FF2B5EF4-FFF2-40B4-BE49-F238E27FC236}">
                <a16:creationId xmlns:a16="http://schemas.microsoft.com/office/drawing/2014/main" id="{62A8C8A7-357C-26B8-24BF-9CCC679523D4}"/>
              </a:ext>
            </a:extLst>
          </p:cNvPr>
          <p:cNvSpPr txBox="1"/>
          <p:nvPr/>
        </p:nvSpPr>
        <p:spPr>
          <a:xfrm>
            <a:off x="377370" y="5426319"/>
            <a:ext cx="11596915" cy="1167243"/>
          </a:xfrm>
          <a:prstGeom prst="rect">
            <a:avLst/>
          </a:prstGeom>
          <a:noFill/>
        </p:spPr>
        <p:txBody>
          <a:bodyPr wrap="square" rtlCol="0">
            <a:spAutoFit/>
          </a:bodyPr>
          <a:lstStyle/>
          <a:p>
            <a:pPr lvl="0">
              <a:lnSpc>
                <a:spcPct val="107000"/>
              </a:lnSpc>
              <a:spcAft>
                <a:spcPts val="800"/>
              </a:spcAft>
            </a:pPr>
            <a: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5. DOCUMENT:</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Represents documents or records associated with legal cases.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b="1"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(DOCUMENT_ID</a:t>
            </a:r>
            <a:r>
              <a:rPr lang="en-IN" sz="1800" kern="100" dirty="0">
                <a:solidFill>
                  <a:srgbClr val="C00000"/>
                </a:solidFill>
                <a:effectLst/>
                <a:latin typeface="Segoe UI" panose="020B0502040204020203" pitchFamily="34" charset="0"/>
                <a:ea typeface="Calibri" panose="020F0502020204030204" pitchFamily="34" charset="0"/>
                <a:cs typeface="Times New Roman" panose="02020603050405020304" pitchFamily="18" charset="0"/>
              </a:rPr>
              <a:t>, DOCUMENT_NAME, DOCUMENT_TYPE, DATE_DECLARED)</a:t>
            </a:r>
            <a:endParaRPr lang="en-IN"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cxnSp>
        <p:nvCxnSpPr>
          <p:cNvPr id="4" name="Straight Connector 3">
            <a:extLst>
              <a:ext uri="{FF2B5EF4-FFF2-40B4-BE49-F238E27FC236}">
                <a16:creationId xmlns:a16="http://schemas.microsoft.com/office/drawing/2014/main" id="{9D1D18DD-62FC-14C6-8DEE-9546ADFACD90}"/>
              </a:ext>
            </a:extLst>
          </p:cNvPr>
          <p:cNvCxnSpPr/>
          <p:nvPr/>
        </p:nvCxnSpPr>
        <p:spPr>
          <a:xfrm flipV="1">
            <a:off x="-295835" y="762000"/>
            <a:ext cx="0" cy="40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D745EFC-7E5B-6C17-8F12-C69EC106672A}"/>
              </a:ext>
            </a:extLst>
          </p:cNvPr>
          <p:cNvCxnSpPr/>
          <p:nvPr/>
        </p:nvCxnSpPr>
        <p:spPr>
          <a:xfrm flipV="1">
            <a:off x="-197224" y="744071"/>
            <a:ext cx="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DDCF14-0F19-DEFD-B7E9-D96DCE238E11}"/>
              </a:ext>
            </a:extLst>
          </p:cNvPr>
          <p:cNvCxnSpPr/>
          <p:nvPr/>
        </p:nvCxnSpPr>
        <p:spPr>
          <a:xfrm flipH="1">
            <a:off x="-206188" y="782339"/>
            <a:ext cx="8964" cy="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9A1D9C-EB1C-78C7-F9FA-54710B7EE2CA}"/>
              </a:ext>
            </a:extLst>
          </p:cNvPr>
          <p:cNvCxnSpPr>
            <a:cxnSpLocks/>
          </p:cNvCxnSpPr>
          <p:nvPr/>
        </p:nvCxnSpPr>
        <p:spPr>
          <a:xfrm flipV="1">
            <a:off x="3487271" y="744071"/>
            <a:ext cx="5836023" cy="1792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730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DEC29-B882-FAC7-9CA2-343D9ECBCC18}"/>
              </a:ext>
            </a:extLst>
          </p:cNvPr>
          <p:cNvSpPr txBox="1"/>
          <p:nvPr/>
        </p:nvSpPr>
        <p:spPr>
          <a:xfrm>
            <a:off x="4367093" y="122666"/>
            <a:ext cx="3135085" cy="523220"/>
          </a:xfrm>
          <a:prstGeom prst="rect">
            <a:avLst/>
          </a:prstGeom>
          <a:noFill/>
        </p:spPr>
        <p:txBody>
          <a:bodyPr wrap="square" rtlCol="0">
            <a:spAutoFit/>
          </a:bodyPr>
          <a:lstStyle/>
          <a:p>
            <a:pPr algn="ctr"/>
            <a:r>
              <a:rPr lang="en-IN" sz="2800" b="1" dirty="0">
                <a:solidFill>
                  <a:srgbClr val="851153"/>
                </a:solidFill>
                <a:latin typeface="Segoe UI" panose="020B0502040204020203" pitchFamily="34" charset="0"/>
                <a:cs typeface="Segoe UI" panose="020B0502040204020203" pitchFamily="34" charset="0"/>
              </a:rPr>
              <a:t>ER DIAGRAM</a:t>
            </a:r>
          </a:p>
        </p:txBody>
      </p:sp>
      <p:pic>
        <p:nvPicPr>
          <p:cNvPr id="3" name="Picture 2">
            <a:extLst>
              <a:ext uri="{FF2B5EF4-FFF2-40B4-BE49-F238E27FC236}">
                <a16:creationId xmlns:a16="http://schemas.microsoft.com/office/drawing/2014/main" id="{DF001A79-2399-637D-B558-2C4BCF5515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755" b="10604"/>
          <a:stretch/>
        </p:blipFill>
        <p:spPr bwMode="auto">
          <a:xfrm>
            <a:off x="413655" y="972457"/>
            <a:ext cx="11364687" cy="5239657"/>
          </a:xfrm>
          <a:prstGeom prst="rect">
            <a:avLst/>
          </a:prstGeom>
          <a:noFill/>
          <a:ln>
            <a:noFill/>
          </a:ln>
        </p:spPr>
      </p:pic>
      <p:cxnSp>
        <p:nvCxnSpPr>
          <p:cNvPr id="5" name="Straight Connector 4">
            <a:extLst>
              <a:ext uri="{FF2B5EF4-FFF2-40B4-BE49-F238E27FC236}">
                <a16:creationId xmlns:a16="http://schemas.microsoft.com/office/drawing/2014/main" id="{1F59C543-D583-3509-38A0-CE147D97077F}"/>
              </a:ext>
            </a:extLst>
          </p:cNvPr>
          <p:cNvCxnSpPr/>
          <p:nvPr/>
        </p:nvCxnSpPr>
        <p:spPr>
          <a:xfrm>
            <a:off x="4580965" y="537882"/>
            <a:ext cx="2653553" cy="0"/>
          </a:xfrm>
          <a:prstGeom prst="line">
            <a:avLst/>
          </a:prstGeom>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89CEA5B0-C8D3-87C8-A897-EC4D39985926}"/>
              </a:ext>
            </a:extLst>
          </p:cNvPr>
          <p:cNvSpPr/>
          <p:nvPr/>
        </p:nvSpPr>
        <p:spPr>
          <a:xfrm>
            <a:off x="413656" y="972457"/>
            <a:ext cx="11364687" cy="52396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88439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5EFB1-0715-AFEF-6F00-D5F2BF646EC7}"/>
              </a:ext>
            </a:extLst>
          </p:cNvPr>
          <p:cNvSpPr txBox="1"/>
          <p:nvPr/>
        </p:nvSpPr>
        <p:spPr>
          <a:xfrm>
            <a:off x="4642897" y="195831"/>
            <a:ext cx="2906205" cy="523220"/>
          </a:xfrm>
          <a:prstGeom prst="rect">
            <a:avLst/>
          </a:prstGeom>
          <a:noFill/>
        </p:spPr>
        <p:txBody>
          <a:bodyPr wrap="square" rtlCol="0">
            <a:spAutoFit/>
          </a:bodyPr>
          <a:lstStyle/>
          <a:p>
            <a:r>
              <a:rPr lang="en-IN" sz="2800" b="1" dirty="0">
                <a:solidFill>
                  <a:srgbClr val="851153"/>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RELATIONSHIPS</a:t>
            </a:r>
          </a:p>
        </p:txBody>
      </p:sp>
      <p:sp>
        <p:nvSpPr>
          <p:cNvPr id="4" name="TextBox 3">
            <a:extLst>
              <a:ext uri="{FF2B5EF4-FFF2-40B4-BE49-F238E27FC236}">
                <a16:creationId xmlns:a16="http://schemas.microsoft.com/office/drawing/2014/main" id="{FF8C6CAF-4518-AAA2-2EE7-4017F709F37D}"/>
              </a:ext>
            </a:extLst>
          </p:cNvPr>
          <p:cNvSpPr txBox="1"/>
          <p:nvPr/>
        </p:nvSpPr>
        <p:spPr>
          <a:xfrm>
            <a:off x="101600" y="1086786"/>
            <a:ext cx="11974286" cy="586737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7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LAWYER-CASES RELATIONSHIPS</a:t>
            </a:r>
            <a:r>
              <a:rPr lang="en-IN" sz="1700"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 </a:t>
            </a:r>
            <a:r>
              <a:rPr lang="en-IN" sz="17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IN" sz="17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One-to-Many</a:t>
            </a:r>
            <a:r>
              <a:rPr lang="en-IN" sz="17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Each lawyer can handle multiple cases.</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7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7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CLIENT-COURT RELATIONSHIPS </a:t>
            </a:r>
            <a:r>
              <a:rPr lang="en-IN" sz="1700" kern="100" dirty="0">
                <a:effectLst/>
                <a:latin typeface="Segoe UI" panose="020B0502040204020203" pitchFamily="34" charset="0"/>
                <a:ea typeface="Calibri" panose="020F0502020204030204" pitchFamily="34" charset="0"/>
                <a:cs typeface="Times New Roman" panose="02020603050405020304" pitchFamily="18" charset="0"/>
              </a:rPr>
              <a:t>(</a:t>
            </a:r>
            <a:r>
              <a:rPr lang="en-IN" sz="1700" b="1" kern="100" dirty="0">
                <a:effectLst/>
                <a:latin typeface="Segoe UI" panose="020B0502040204020203" pitchFamily="34" charset="0"/>
                <a:ea typeface="Calibri" panose="020F0502020204030204" pitchFamily="34" charset="0"/>
                <a:cs typeface="Times New Roman" panose="02020603050405020304" pitchFamily="18" charset="0"/>
              </a:rPr>
              <a:t>One-to-Many</a:t>
            </a:r>
            <a:r>
              <a:rPr lang="en-IN" sz="1700" kern="100" dirty="0">
                <a:effectLst/>
                <a:latin typeface="Segoe UI" panose="020B0502040204020203" pitchFamily="34" charset="0"/>
                <a:ea typeface="Calibri" panose="020F0502020204030204" pitchFamily="34" charset="0"/>
                <a:cs typeface="Times New Roman" panose="02020603050405020304" pitchFamily="18" charset="0"/>
              </a:rPr>
              <a:t>): Each client can be associated with multiple cases, as clients can be involved in various legal matters.</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7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7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CASE-DOCUMENTS RELATIONSHIPS</a:t>
            </a:r>
            <a:r>
              <a:rPr lang="en-IN" sz="1700" b="1" kern="100" dirty="0">
                <a:effectLst/>
                <a:latin typeface="Segoe UI" panose="020B0502040204020203" pitchFamily="34" charset="0"/>
                <a:ea typeface="Calibri" panose="020F0502020204030204" pitchFamily="34" charset="0"/>
                <a:cs typeface="Times New Roman" panose="02020603050405020304" pitchFamily="18" charset="0"/>
              </a:rPr>
              <a:t>(One-to-Many)</a:t>
            </a:r>
            <a:r>
              <a:rPr lang="en-IN" sz="1700" kern="100" dirty="0">
                <a:effectLst/>
                <a:latin typeface="Segoe UI" panose="020B0502040204020203" pitchFamily="34" charset="0"/>
                <a:ea typeface="Calibri" panose="020F0502020204030204" pitchFamily="34" charset="0"/>
                <a:cs typeface="Times New Roman" panose="02020603050405020304" pitchFamily="18" charset="0"/>
              </a:rPr>
              <a:t>: Each case can have multiple legal documents associated with it.</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700" b="1" kern="100" dirty="0">
              <a:effectLst/>
              <a:latin typeface="Segoe UI" panose="020B0502040204020203"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7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LAWYER-COURT RELATIONSHIPS</a:t>
            </a:r>
            <a:r>
              <a:rPr lang="en-IN" sz="1700" kern="100" dirty="0">
                <a:effectLst/>
                <a:latin typeface="Segoe UI" panose="020B0502040204020203" pitchFamily="34" charset="0"/>
                <a:ea typeface="Calibri" panose="020F0502020204030204" pitchFamily="34" charset="0"/>
                <a:cs typeface="Times New Roman" panose="02020603050405020304" pitchFamily="18" charset="0"/>
              </a:rPr>
              <a:t>(</a:t>
            </a:r>
            <a:r>
              <a:rPr lang="en-IN" sz="1700" b="1" kern="100" dirty="0">
                <a:effectLst/>
                <a:latin typeface="Segoe UI" panose="020B0502040204020203" pitchFamily="34" charset="0"/>
                <a:ea typeface="Calibri" panose="020F0502020204030204" pitchFamily="34" charset="0"/>
                <a:cs typeface="Times New Roman" panose="02020603050405020304" pitchFamily="18" charset="0"/>
              </a:rPr>
              <a:t>Many-to- Many</a:t>
            </a:r>
            <a:r>
              <a:rPr lang="en-IN" sz="1700" kern="100" dirty="0">
                <a:effectLst/>
                <a:latin typeface="Segoe UI" panose="020B0502040204020203" pitchFamily="34" charset="0"/>
                <a:ea typeface="Calibri" panose="020F0502020204030204" pitchFamily="34" charset="0"/>
                <a:cs typeface="Times New Roman" panose="02020603050405020304" pitchFamily="18" charset="0"/>
              </a:rPr>
              <a:t>): A lawyer can be associated with multiple courts, and a court can have multiple lawyers associated with it.</a:t>
            </a:r>
            <a:endParaRPr lang="en-IN" sz="17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IN" sz="1700" b="1"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7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LAWYER-CLIENT RELATIONSHIPS </a:t>
            </a:r>
            <a:r>
              <a:rPr lang="en-IN" sz="1700" kern="100" dirty="0">
                <a:effectLst/>
                <a:latin typeface="Segoe UI" panose="020B0502040204020203" pitchFamily="34" charset="0"/>
                <a:ea typeface="Calibri" panose="020F0502020204030204" pitchFamily="34" charset="0"/>
                <a:cs typeface="Times New Roman" panose="02020603050405020304" pitchFamily="18" charset="0"/>
              </a:rPr>
              <a:t>(</a:t>
            </a:r>
            <a:r>
              <a:rPr lang="en-IN" sz="1700" b="1" kern="100" dirty="0">
                <a:effectLst/>
                <a:latin typeface="Segoe UI" panose="020B0502040204020203" pitchFamily="34" charset="0"/>
                <a:ea typeface="Calibri" panose="020F0502020204030204" pitchFamily="34" charset="0"/>
                <a:cs typeface="Times New Roman" panose="02020603050405020304" pitchFamily="18" charset="0"/>
              </a:rPr>
              <a:t>One-to-Many</a:t>
            </a:r>
            <a:r>
              <a:rPr lang="en-IN" sz="1700" kern="100" dirty="0">
                <a:effectLst/>
                <a:latin typeface="Segoe UI" panose="020B0502040204020203" pitchFamily="34" charset="0"/>
                <a:ea typeface="Calibri" panose="020F0502020204030204" pitchFamily="34" charset="0"/>
                <a:cs typeface="Times New Roman" panose="02020603050405020304" pitchFamily="18" charset="0"/>
              </a:rPr>
              <a:t>): Each lawyer can represent multiple clients, but each client is typically represented by one lawyer at a time.</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1200"/>
              </a:spcBef>
              <a:spcAft>
                <a:spcPts val="800"/>
              </a:spcAft>
              <a:buFont typeface="Arial" panose="020B0604020202020204" pitchFamily="34" charset="0"/>
              <a:buChar char="•"/>
            </a:pPr>
            <a:r>
              <a:rPr lang="en-IN" sz="1700" b="1"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CASE-COURT RELATIONSHIP</a:t>
            </a:r>
            <a:r>
              <a:rPr lang="en-IN" sz="1700" kern="100" dirty="0">
                <a:solidFill>
                  <a:srgbClr val="2F5496"/>
                </a:solidFill>
                <a:effectLst/>
                <a:latin typeface="Segoe UI" panose="020B0502040204020203" pitchFamily="34" charset="0"/>
                <a:ea typeface="Calibri" panose="020F0502020204030204" pitchFamily="34" charset="0"/>
                <a:cs typeface="Times New Roman" panose="02020603050405020304" pitchFamily="18" charset="0"/>
              </a:rPr>
              <a:t> </a:t>
            </a:r>
            <a:r>
              <a:rPr lang="en-IN" sz="1700" kern="100" dirty="0">
                <a:effectLst/>
                <a:latin typeface="Segoe UI" panose="020B0502040204020203" pitchFamily="34" charset="0"/>
                <a:ea typeface="Calibri" panose="020F0502020204030204" pitchFamily="34" charset="0"/>
                <a:cs typeface="Times New Roman" panose="02020603050405020304" pitchFamily="18" charset="0"/>
              </a:rPr>
              <a:t>(</a:t>
            </a:r>
            <a:r>
              <a:rPr lang="en-IN" sz="1700" b="1" kern="100" dirty="0">
                <a:effectLst/>
                <a:latin typeface="Segoe UI" panose="020B0502040204020203" pitchFamily="34" charset="0"/>
                <a:ea typeface="Calibri" panose="020F0502020204030204" pitchFamily="34" charset="0"/>
                <a:cs typeface="Times New Roman" panose="02020603050405020304" pitchFamily="18" charset="0"/>
              </a:rPr>
              <a:t>Many-to-One</a:t>
            </a:r>
            <a:r>
              <a:rPr lang="en-IN" sz="1700" kern="100" dirty="0">
                <a:effectLst/>
                <a:latin typeface="Segoe UI" panose="020B0502040204020203" pitchFamily="34" charset="0"/>
                <a:ea typeface="Calibri" panose="020F0502020204030204" pitchFamily="34" charset="0"/>
                <a:cs typeface="Times New Roman" panose="02020603050405020304" pitchFamily="18" charset="0"/>
              </a:rPr>
              <a:t>): Each case is associated with one specific court where legal proceedings related to that case take place.</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cxnSp>
        <p:nvCxnSpPr>
          <p:cNvPr id="5" name="Straight Connector 4">
            <a:extLst>
              <a:ext uri="{FF2B5EF4-FFF2-40B4-BE49-F238E27FC236}">
                <a16:creationId xmlns:a16="http://schemas.microsoft.com/office/drawing/2014/main" id="{E488B37D-ECD9-98BC-8C1D-460E3B4EC1E2}"/>
              </a:ext>
            </a:extLst>
          </p:cNvPr>
          <p:cNvCxnSpPr/>
          <p:nvPr/>
        </p:nvCxnSpPr>
        <p:spPr>
          <a:xfrm>
            <a:off x="4642897" y="719051"/>
            <a:ext cx="2906205"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757016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A7F561-C4B6-132E-6A7A-306DAAA99326}"/>
              </a:ext>
            </a:extLst>
          </p:cNvPr>
          <p:cNvSpPr txBox="1"/>
          <p:nvPr/>
        </p:nvSpPr>
        <p:spPr>
          <a:xfrm>
            <a:off x="271975" y="1069927"/>
            <a:ext cx="11648050" cy="646331"/>
          </a:xfrm>
          <a:prstGeom prst="rect">
            <a:avLst/>
          </a:prstGeom>
          <a:noFill/>
        </p:spPr>
        <p:txBody>
          <a:bodyPr wrap="square" rtlCol="0">
            <a:spAutoFit/>
          </a:bodyPr>
          <a:lstStyle/>
          <a:p>
            <a:r>
              <a:rPr lang="en-IN" sz="1800" b="1" dirty="0">
                <a:effectLst/>
                <a:latin typeface="Segoe UI" panose="020B0502040204020203" pitchFamily="34" charset="0"/>
                <a:ea typeface="Times New Roman" panose="02020603050405020304" pitchFamily="18" charset="0"/>
              </a:rPr>
              <a:t>LAWYER</a:t>
            </a:r>
            <a:r>
              <a:rPr lang="en-IN" sz="1800" dirty="0">
                <a:solidFill>
                  <a:srgbClr val="000000"/>
                </a:solidFill>
                <a:effectLst/>
                <a:latin typeface="Segoe UI" panose="020B0502040204020203" pitchFamily="34" charset="0"/>
                <a:ea typeface="Times New Roman" panose="02020603050405020304" pitchFamily="18" charset="0"/>
              </a:rPr>
              <a:t> (</a:t>
            </a:r>
            <a:r>
              <a:rPr lang="en-IN" sz="1800" b="1" dirty="0">
                <a:solidFill>
                  <a:schemeClr val="accent3">
                    <a:lumMod val="75000"/>
                  </a:schemeClr>
                </a:solidFill>
                <a:effectLst/>
                <a:latin typeface="Segoe UI" panose="020B0502040204020203" pitchFamily="34" charset="0"/>
                <a:ea typeface="Times New Roman" panose="02020603050405020304" pitchFamily="18" charset="0"/>
              </a:rPr>
              <a:t>Lawyer_id</a:t>
            </a:r>
            <a:r>
              <a:rPr lang="en-IN" sz="1800" dirty="0">
                <a:solidFill>
                  <a:srgbClr val="000000"/>
                </a:solidFill>
                <a:effectLst/>
                <a:latin typeface="Segoe UI" panose="020B0502040204020203" pitchFamily="34" charset="0"/>
                <a:ea typeface="Times New Roman" panose="02020603050405020304" pitchFamily="18" charset="0"/>
              </a:rPr>
              <a:t>, First_name, Last_name, mobile_no, Specialization,</a:t>
            </a:r>
            <a:r>
              <a:rPr lang="en-IN" sz="1800" kern="1200" dirty="0">
                <a:solidFill>
                  <a:srgbClr val="000000"/>
                </a:solidFill>
                <a:effectLst/>
                <a:latin typeface="Times New Roman" panose="02020603050405020304" pitchFamily="18" charset="0"/>
                <a:ea typeface="Times New Roman" panose="02020603050405020304" pitchFamily="18" charset="0"/>
              </a:rPr>
              <a:t> </a:t>
            </a:r>
            <a:r>
              <a:rPr lang="en-IN" kern="1200" dirty="0">
                <a:solidFill>
                  <a:srgbClr val="000000"/>
                </a:solidFill>
                <a:latin typeface="Segoe UI" panose="020B0502040204020203" pitchFamily="34" charset="0"/>
                <a:ea typeface="Times New Roman" panose="02020603050405020304" pitchFamily="18" charset="0"/>
              </a:rPr>
              <a:t>B</a:t>
            </a:r>
            <a:r>
              <a:rPr lang="en-IN" sz="1800" dirty="0">
                <a:solidFill>
                  <a:srgbClr val="000000"/>
                </a:solidFill>
                <a:effectLst/>
                <a:latin typeface="Segoe UI" panose="020B0502040204020203" pitchFamily="34" charset="0"/>
                <a:ea typeface="Times New Roman" panose="02020603050405020304" pitchFamily="18" charset="0"/>
              </a:rPr>
              <a:t>ar_license_number, Hire_date)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544BB62-99EE-431A-A5D0-DF93F7D97E95}"/>
              </a:ext>
            </a:extLst>
          </p:cNvPr>
          <p:cNvSpPr txBox="1"/>
          <p:nvPr/>
        </p:nvSpPr>
        <p:spPr>
          <a:xfrm>
            <a:off x="5488606" y="269167"/>
            <a:ext cx="4979963" cy="523220"/>
          </a:xfrm>
          <a:prstGeom prst="rect">
            <a:avLst/>
          </a:prstGeom>
          <a:noFill/>
        </p:spPr>
        <p:txBody>
          <a:bodyPr wrap="square" rtlCol="0">
            <a:spAutoFit/>
          </a:bodyPr>
          <a:lstStyle/>
          <a:p>
            <a:r>
              <a:rPr lang="en-IN" sz="2800" b="1" u="sng" dirty="0">
                <a:solidFill>
                  <a:srgbClr val="851153"/>
                </a:solidFill>
                <a:latin typeface="Segoe UI" panose="020B0502040204020203" pitchFamily="34" charset="0"/>
                <a:cs typeface="Segoe UI" panose="020B0502040204020203" pitchFamily="34" charset="0"/>
              </a:rPr>
              <a:t>TABLES</a:t>
            </a:r>
          </a:p>
        </p:txBody>
      </p:sp>
      <p:pic>
        <p:nvPicPr>
          <p:cNvPr id="5" name="Picture 4">
            <a:extLst>
              <a:ext uri="{FF2B5EF4-FFF2-40B4-BE49-F238E27FC236}">
                <a16:creationId xmlns:a16="http://schemas.microsoft.com/office/drawing/2014/main" id="{12FA86BE-8D32-C422-2074-72DB3AE3DD8E}"/>
              </a:ext>
            </a:extLst>
          </p:cNvPr>
          <p:cNvPicPr>
            <a:picLocks noChangeAspect="1"/>
          </p:cNvPicPr>
          <p:nvPr/>
        </p:nvPicPr>
        <p:blipFill>
          <a:blip r:embed="rId2"/>
          <a:stretch>
            <a:fillRect/>
          </a:stretch>
        </p:blipFill>
        <p:spPr>
          <a:xfrm>
            <a:off x="806059" y="1748118"/>
            <a:ext cx="10579879" cy="33617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362573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91D753-69D6-50A4-FB2D-96C129640B01}"/>
              </a:ext>
            </a:extLst>
          </p:cNvPr>
          <p:cNvSpPr txBox="1"/>
          <p:nvPr/>
        </p:nvSpPr>
        <p:spPr>
          <a:xfrm>
            <a:off x="1057835" y="718327"/>
            <a:ext cx="8525435" cy="373692"/>
          </a:xfrm>
          <a:prstGeom prst="rect">
            <a:avLst/>
          </a:prstGeom>
          <a:noFill/>
        </p:spPr>
        <p:txBody>
          <a:bodyPr wrap="square">
            <a:spAutoFit/>
          </a:bodyPr>
          <a:lstStyle/>
          <a:p>
            <a:pPr>
              <a:lnSpc>
                <a:spcPct val="107000"/>
              </a:lnSpc>
              <a:spcAft>
                <a:spcPts val="800"/>
              </a:spcAft>
            </a:pPr>
            <a: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CLIENT </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r>
              <a:rPr lang="en-IN" b="1" kern="100" dirty="0" err="1">
                <a:solidFill>
                  <a:schemeClr val="accent3">
                    <a:lumMod val="75000"/>
                  </a:schemeClr>
                </a:solidFill>
                <a:latin typeface="Segoe UI" panose="020B0502040204020203" pitchFamily="34" charset="0"/>
                <a:ea typeface="Calibri" panose="020F0502020204030204" pitchFamily="34" charset="0"/>
                <a:cs typeface="Times New Roman" panose="02020603050405020304" pitchFamily="18" charset="0"/>
              </a:rPr>
              <a:t>C</a:t>
            </a:r>
            <a:r>
              <a:rPr lang="en-IN" sz="1800" b="1" kern="100" dirty="0" err="1">
                <a:solidFill>
                  <a:schemeClr val="accent3">
                    <a:lumMod val="75000"/>
                  </a:schemeClr>
                </a:solidFill>
                <a:effectLst/>
                <a:latin typeface="Segoe UI" panose="020B0502040204020203" pitchFamily="34" charset="0"/>
                <a:ea typeface="Calibri" panose="020F0502020204030204" pitchFamily="34" charset="0"/>
                <a:cs typeface="Times New Roman" panose="02020603050405020304" pitchFamily="18" charset="0"/>
              </a:rPr>
              <a:t>lient_id</a:t>
            </a:r>
            <a:r>
              <a:rPr lang="en-IN" sz="1800" b="1" kern="100" dirty="0">
                <a:solidFill>
                  <a:schemeClr val="accent3">
                    <a:lumMod val="75000"/>
                  </a:schemeClr>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First_name</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 </a:t>
            </a:r>
            <a:r>
              <a:rPr lang="en-IN" sz="18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Last_name</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kern="1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ddress, </a:t>
            </a:r>
            <a:r>
              <a:rPr lang="en-IN" sz="1800"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Mobile_no</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62CCE11-D7A9-5CBB-2AE2-59E33D9F7B66}"/>
              </a:ext>
            </a:extLst>
          </p:cNvPr>
          <p:cNvPicPr>
            <a:picLocks noChangeAspect="1"/>
          </p:cNvPicPr>
          <p:nvPr/>
        </p:nvPicPr>
        <p:blipFill>
          <a:blip r:embed="rId2"/>
          <a:stretch>
            <a:fillRect/>
          </a:stretch>
        </p:blipFill>
        <p:spPr>
          <a:xfrm>
            <a:off x="1057835" y="2003611"/>
            <a:ext cx="10511982" cy="285077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7866420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6C7725-E8B1-BDCA-7EB3-7DF1BC2D5795}"/>
              </a:ext>
            </a:extLst>
          </p:cNvPr>
          <p:cNvSpPr txBox="1"/>
          <p:nvPr/>
        </p:nvSpPr>
        <p:spPr>
          <a:xfrm>
            <a:off x="756138" y="396963"/>
            <a:ext cx="6098344" cy="373692"/>
          </a:xfrm>
          <a:prstGeom prst="rect">
            <a:avLst/>
          </a:prstGeom>
          <a:noFill/>
        </p:spPr>
        <p:txBody>
          <a:bodyPr wrap="square">
            <a:spAutoFit/>
          </a:bodyPr>
          <a:lstStyle/>
          <a:p>
            <a:pPr>
              <a:lnSpc>
                <a:spcPct val="107000"/>
              </a:lnSpc>
              <a:spcAft>
                <a:spcPts val="800"/>
              </a:spcAft>
            </a:pPr>
            <a:r>
              <a:rPr lang="en-IN" sz="1800" b="1"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COURT</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b="1" kern="100" dirty="0">
                <a:solidFill>
                  <a:schemeClr val="accent3">
                    <a:lumMod val="75000"/>
                  </a:schemeClr>
                </a:solidFill>
                <a:effectLst/>
                <a:latin typeface="Segoe UI" panose="020B0502040204020203" pitchFamily="34" charset="0"/>
                <a:ea typeface="Calibri" panose="020F0502020204030204" pitchFamily="34" charset="0"/>
                <a:cs typeface="Times New Roman" panose="02020603050405020304" pitchFamily="18" charset="0"/>
              </a:rPr>
              <a:t>Court_id</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r>
              <a:rPr lang="en-IN" kern="1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a:t>
            </a: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ourt_name, Address)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7F84332-4A21-092D-5553-1ADC47B22CBD}"/>
              </a:ext>
            </a:extLst>
          </p:cNvPr>
          <p:cNvPicPr>
            <a:picLocks noChangeAspect="1"/>
          </p:cNvPicPr>
          <p:nvPr/>
        </p:nvPicPr>
        <p:blipFill>
          <a:blip r:embed="rId2"/>
          <a:stretch>
            <a:fillRect/>
          </a:stretch>
        </p:blipFill>
        <p:spPr>
          <a:xfrm>
            <a:off x="327274" y="2061882"/>
            <a:ext cx="10842750" cy="2569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62983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pot  -  AutoRecovered" id="{0019F9B1-4944-4C3D-BD71-31454C82D899}" vid="{3EED11B8-4CEA-4EF8-BEA8-9CD170BA1D8C}"/>
    </a:ext>
  </a:extLst>
</a:theme>
</file>

<file path=ppt/theme/theme2.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
  <TotalTime>635</TotalTime>
  <Words>1249</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25</vt:i4>
      </vt:variant>
    </vt:vector>
  </HeadingPairs>
  <TitlesOfParts>
    <vt:vector size="40" baseType="lpstr">
      <vt:lpstr>AvenirNext LT Pro Medium</vt:lpstr>
      <vt:lpstr>Söhne Mono</vt:lpstr>
      <vt:lpstr>Algerian</vt:lpstr>
      <vt:lpstr>Aptos Display</vt:lpstr>
      <vt:lpstr>Arial</vt:lpstr>
      <vt:lpstr>Arial Black</vt:lpstr>
      <vt:lpstr>Arial Rounded MT Bold</vt:lpstr>
      <vt:lpstr>Avenir Next LT Pro</vt:lpstr>
      <vt:lpstr>Calibri</vt:lpstr>
      <vt:lpstr>Calibri Light</vt:lpstr>
      <vt:lpstr>Sabon Next LT</vt:lpstr>
      <vt:lpstr>Segoe UI</vt:lpstr>
      <vt:lpstr>Times New Roman</vt:lpstr>
      <vt:lpstr>2_Office Theme</vt:lpstr>
      <vt:lpstr>DappledVTI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 Burud</dc:creator>
  <cp:lastModifiedBy>Payal salve</cp:lastModifiedBy>
  <cp:revision>11</cp:revision>
  <dcterms:created xsi:type="dcterms:W3CDTF">2023-09-23T10:01:26Z</dcterms:created>
  <dcterms:modified xsi:type="dcterms:W3CDTF">2023-10-04T12:31:23Z</dcterms:modified>
</cp:coreProperties>
</file>