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78"/>
      </p:cViewPr>
      <p:guideLst>
        <p:guide orient="horz" pos="2160"/>
        <p:guide pos="2880"/>
      </p:guideLst>
    </p:cSldViewPr>
  </p:slideViewPr>
  <p:outlineViewPr>
    <p:cViewPr>
      <p:scale>
        <a:sx n="33" d="100"/>
        <a:sy n="33" d="100"/>
      </p:scale>
      <p:origin x="0" y="20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3032C-CCD7-4B93-8A0F-CA111B894056}" type="datetimeFigureOut">
              <a:rPr lang="en-IN" smtClean="0"/>
              <a:t>01-08-2024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8C78C8-DCED-4C48-BD8F-C4DBCB0B87A2}" type="slidenum">
              <a:rPr lang="en-IN" smtClean="0"/>
              <a:t>‹#›</a:t>
            </a:fld>
            <a:endParaRPr lang="en-IN"/>
          </a:p>
        </p:txBody>
      </p:sp>
    </p:spTree>
    <p:extLst>
      <p:ext uri="{BB962C8B-B14F-4D97-AF65-F5344CB8AC3E}">
        <p14:creationId xmlns:p14="http://schemas.microsoft.com/office/powerpoint/2010/main" val="118041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8C78C8-DCED-4C48-BD8F-C4DBCB0B87A2}" type="slidenum">
              <a:rPr lang="en-IN" smtClean="0"/>
              <a:t>5</a:t>
            </a:fld>
            <a:endParaRPr lang="en-IN"/>
          </a:p>
        </p:txBody>
      </p:sp>
    </p:spTree>
    <p:extLst>
      <p:ext uri="{BB962C8B-B14F-4D97-AF65-F5344CB8AC3E}">
        <p14:creationId xmlns:p14="http://schemas.microsoft.com/office/powerpoint/2010/main" val="285870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F7C448E-6A57-4D1C-A7D2-47876C8CC67F}" type="datetimeFigureOut">
              <a:rPr lang="en-IN" smtClean="0"/>
              <a:t>31-07-2024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CCAC0A6-79AD-4619-8CAD-FE4FE9BD19A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7C448E-6A57-4D1C-A7D2-47876C8CC67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7C448E-6A57-4D1C-A7D2-47876C8CC67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7C448E-6A57-4D1C-A7D2-47876C8CC67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7C448E-6A57-4D1C-A7D2-47876C8CC67F}"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CAC0A6-79AD-4619-8CAD-FE4FE9BD19A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7C448E-6A57-4D1C-A7D2-47876C8CC67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F7C448E-6A57-4D1C-A7D2-47876C8CC67F}"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F7C448E-6A57-4D1C-A7D2-47876C8CC67F}" type="datetimeFigureOut">
              <a:rPr lang="en-IN" smtClean="0"/>
              <a:t>31-07-2024</a:t>
            </a:fld>
            <a:endParaRPr lang="en-IN"/>
          </a:p>
        </p:txBody>
      </p:sp>
      <p:sp>
        <p:nvSpPr>
          <p:cNvPr id="8" name="Slide Number Placeholder 7"/>
          <p:cNvSpPr>
            <a:spLocks noGrp="1"/>
          </p:cNvSpPr>
          <p:nvPr>
            <p:ph type="sldNum" sz="quarter" idx="11"/>
          </p:nvPr>
        </p:nvSpPr>
        <p:spPr/>
        <p:txBody>
          <a:bodyPr/>
          <a:lstStyle/>
          <a:p>
            <a:fld id="{2CCAC0A6-79AD-4619-8CAD-FE4FE9BD19AE}"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C448E-6A57-4D1C-A7D2-47876C8CC67F}"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7C448E-6A57-4D1C-A7D2-47876C8CC67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2CCAC0A6-79AD-4619-8CAD-FE4FE9BD19A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F7C448E-6A57-4D1C-A7D2-47876C8CC67F}"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CAC0A6-79AD-4619-8CAD-FE4FE9BD19A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F7C448E-6A57-4D1C-A7D2-47876C8CC67F}" type="datetimeFigureOut">
              <a:rPr lang="en-IN" smtClean="0"/>
              <a:t>31-07-2024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CCAC0A6-79AD-4619-8CAD-FE4FE9BD19A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08720"/>
            <a:ext cx="8136904" cy="2085216"/>
          </a:xfrm>
        </p:spPr>
        <p:txBody>
          <a:bodyPr>
            <a:noAutofit/>
          </a:bodyPr>
          <a:lstStyle/>
          <a:p>
            <a:r>
              <a:rPr lang="en-IN" sz="5400" b="0" dirty="0">
                <a:effectLst/>
                <a:latin typeface="Calibri" pitchFamily="34" charset="0"/>
                <a:cs typeface="Calibri" pitchFamily="34" charset="0"/>
              </a:rPr>
              <a:t>Lending Club Case Study</a:t>
            </a:r>
            <a:r>
              <a:rPr lang="en-IN" sz="4400" b="0" dirty="0">
                <a:effectLst/>
                <a:latin typeface="Calibri" pitchFamily="34" charset="0"/>
                <a:cs typeface="Calibri" pitchFamily="34" charset="0"/>
              </a:rPr>
              <a:t/>
            </a:r>
            <a:br>
              <a:rPr lang="en-IN" sz="4400" b="0" dirty="0">
                <a:effectLst/>
                <a:latin typeface="Calibri" pitchFamily="34" charset="0"/>
                <a:cs typeface="Calibri" pitchFamily="34" charset="0"/>
              </a:rPr>
            </a:br>
            <a:endParaRPr lang="en-IN" sz="4400" dirty="0">
              <a:latin typeface="Calibri" pitchFamily="34" charset="0"/>
              <a:cs typeface="Calibri" pitchFamily="34" charset="0"/>
            </a:endParaRPr>
          </a:p>
        </p:txBody>
      </p:sp>
      <p:sp>
        <p:nvSpPr>
          <p:cNvPr id="3" name="Subtitle 2"/>
          <p:cNvSpPr>
            <a:spLocks noGrp="1"/>
          </p:cNvSpPr>
          <p:nvPr>
            <p:ph type="subTitle" idx="1"/>
          </p:nvPr>
        </p:nvSpPr>
        <p:spPr>
          <a:xfrm>
            <a:off x="5202152" y="4581128"/>
            <a:ext cx="3546312" cy="1152128"/>
          </a:xfrm>
        </p:spPr>
        <p:txBody>
          <a:bodyPr/>
          <a:lstStyle/>
          <a:p>
            <a:r>
              <a:rPr lang="en-GB" sz="2800" dirty="0" err="1">
                <a:solidFill>
                  <a:schemeClr val="tx1">
                    <a:lumMod val="95000"/>
                  </a:schemeClr>
                </a:solidFill>
                <a:latin typeface="Calibri" pitchFamily="34" charset="0"/>
                <a:cs typeface="Calibri" pitchFamily="34" charset="0"/>
              </a:rPr>
              <a:t>Payal</a:t>
            </a:r>
            <a:r>
              <a:rPr lang="en-GB" sz="2800" dirty="0">
                <a:solidFill>
                  <a:schemeClr val="tx1">
                    <a:lumMod val="95000"/>
                  </a:schemeClr>
                </a:solidFill>
                <a:latin typeface="Calibri" pitchFamily="34" charset="0"/>
                <a:cs typeface="Calibri" pitchFamily="34" charset="0"/>
              </a:rPr>
              <a:t> </a:t>
            </a:r>
            <a:r>
              <a:rPr lang="en-GB" sz="2800" dirty="0" err="1" smtClean="0">
                <a:solidFill>
                  <a:schemeClr val="tx1">
                    <a:lumMod val="95000"/>
                  </a:schemeClr>
                </a:solidFill>
                <a:latin typeface="Calibri" pitchFamily="34" charset="0"/>
                <a:cs typeface="Calibri" pitchFamily="34" charset="0"/>
              </a:rPr>
              <a:t>Parhi</a:t>
            </a:r>
            <a:endParaRPr lang="en-GB" sz="2800" dirty="0" smtClean="0">
              <a:solidFill>
                <a:schemeClr val="tx1">
                  <a:lumMod val="95000"/>
                </a:schemeClr>
              </a:solidFill>
              <a:latin typeface="Calibri" pitchFamily="34" charset="0"/>
              <a:cs typeface="Calibri" pitchFamily="34" charset="0"/>
            </a:endParaRPr>
          </a:p>
          <a:p>
            <a:r>
              <a:rPr lang="en-GB" sz="2800" dirty="0" smtClean="0">
                <a:solidFill>
                  <a:schemeClr val="tx1">
                    <a:lumMod val="95000"/>
                  </a:schemeClr>
                </a:solidFill>
                <a:latin typeface="Calibri" pitchFamily="34" charset="0"/>
                <a:cs typeface="Calibri" pitchFamily="34" charset="0"/>
              </a:rPr>
              <a:t>Praveen Kumar</a:t>
            </a:r>
            <a:endParaRPr lang="en-IN" sz="2800" dirty="0">
              <a:solidFill>
                <a:schemeClr val="tx1">
                  <a:lumMod val="95000"/>
                </a:schemeClr>
              </a:solidFill>
              <a:latin typeface="Calibri" pitchFamily="34" charset="0"/>
              <a:cs typeface="Calibri" pitchFamily="34" charset="0"/>
            </a:endParaRPr>
          </a:p>
          <a:p>
            <a:endParaRPr lang="en-IN" dirty="0"/>
          </a:p>
        </p:txBody>
      </p:sp>
      <p:sp>
        <p:nvSpPr>
          <p:cNvPr id="4" name="Rectangle 3"/>
          <p:cNvSpPr/>
          <p:nvPr/>
        </p:nvSpPr>
        <p:spPr>
          <a:xfrm>
            <a:off x="2317513" y="2060848"/>
            <a:ext cx="4572000" cy="584775"/>
          </a:xfrm>
          <a:prstGeom prst="rect">
            <a:avLst/>
          </a:prstGeom>
        </p:spPr>
        <p:txBody>
          <a:bodyPr>
            <a:spAutoFit/>
          </a:bodyPr>
          <a:lstStyle/>
          <a:p>
            <a:r>
              <a:rPr lang="en-GB" sz="3200" u="sng" dirty="0" smtClean="0">
                <a:latin typeface="Calibri" pitchFamily="34" charset="0"/>
                <a:cs typeface="Calibri" pitchFamily="34" charset="0"/>
              </a:rPr>
              <a:t>UPGRAD MLC65 BATCH</a:t>
            </a:r>
            <a:endParaRPr lang="en-IN" sz="3200" u="sng" dirty="0">
              <a:latin typeface="Calibri" pitchFamily="34" charset="0"/>
              <a:cs typeface="Calibri" pitchFamily="34" charset="0"/>
            </a:endParaRPr>
          </a:p>
        </p:txBody>
      </p:sp>
    </p:spTree>
    <p:extLst>
      <p:ext uri="{BB962C8B-B14F-4D97-AF65-F5344CB8AC3E}">
        <p14:creationId xmlns:p14="http://schemas.microsoft.com/office/powerpoint/2010/main" val="76600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08912" cy="998984"/>
          </a:xfrm>
        </p:spPr>
        <p:txBody>
          <a:bodyPr>
            <a:noAutofit/>
          </a:bodyPr>
          <a:lstStyle/>
          <a:p>
            <a:r>
              <a:rPr lang="en-IN" sz="3600" dirty="0">
                <a:latin typeface="Calibri" pitchFamily="34" charset="0"/>
                <a:cs typeface="Calibri" pitchFamily="34" charset="0"/>
              </a:rPr>
              <a:t>T</a:t>
            </a:r>
            <a:r>
              <a:rPr lang="en-IN" sz="3600" dirty="0" smtClean="0">
                <a:latin typeface="Calibri" pitchFamily="34" charset="0"/>
                <a:cs typeface="Calibri" pitchFamily="34" charset="0"/>
              </a:rPr>
              <a:t>he Loan Status counts </a:t>
            </a:r>
            <a:r>
              <a:rPr lang="en-IN" sz="3600" dirty="0">
                <a:latin typeface="Calibri" pitchFamily="34" charset="0"/>
                <a:cs typeface="Calibri" pitchFamily="34" charset="0"/>
              </a:rPr>
              <a:t>data </a:t>
            </a:r>
            <a:r>
              <a:rPr lang="en-IN" sz="3600" dirty="0" smtClean="0">
                <a:latin typeface="Calibri" pitchFamily="34" charset="0"/>
                <a:cs typeface="Calibri" pitchFamily="34" charset="0"/>
              </a:rPr>
              <a:t>in </a:t>
            </a:r>
            <a:r>
              <a:rPr lang="en-IN" sz="3600" dirty="0">
                <a:latin typeface="Calibri" pitchFamily="34" charset="0"/>
                <a:cs typeface="Calibri" pitchFamily="34" charset="0"/>
              </a:rPr>
              <a:t>pie chart</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124744"/>
            <a:ext cx="42481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51520" y="4869160"/>
            <a:ext cx="8892480" cy="2548880"/>
          </a:xfrm>
        </p:spPr>
        <p:txBody>
          <a:bodyPr/>
          <a:lstStyle/>
          <a:p>
            <a:pPr marL="36576" indent="0">
              <a:buNone/>
            </a:pPr>
            <a:r>
              <a:rPr kumimoji="0" lang="en-IN" sz="2000" b="1" i="0" kern="1200" dirty="0" smtClean="0">
                <a:solidFill>
                  <a:schemeClr val="tx1"/>
                </a:solidFill>
                <a:effectLst/>
                <a:latin typeface="Calibri" pitchFamily="34" charset="0"/>
                <a:cs typeface="Calibri" pitchFamily="34" charset="0"/>
              </a:rPr>
              <a:t>Insights :</a:t>
            </a:r>
            <a:endParaRPr kumimoji="0" lang="en-IN" sz="2000" b="0" i="0" kern="1200" dirty="0" smtClean="0">
              <a:solidFill>
                <a:schemeClr val="tx1"/>
              </a:solidFill>
              <a:effectLst/>
              <a:latin typeface="Calibri" pitchFamily="34" charset="0"/>
              <a:cs typeface="Calibri" pitchFamily="34" charset="0"/>
            </a:endParaRPr>
          </a:p>
          <a:p>
            <a:r>
              <a:rPr kumimoji="0" lang="en-IN" sz="2000" b="0" i="0" kern="1200" dirty="0" smtClean="0">
                <a:solidFill>
                  <a:schemeClr val="tx1"/>
                </a:solidFill>
                <a:effectLst/>
                <a:latin typeface="Calibri" pitchFamily="34" charset="0"/>
                <a:cs typeface="Calibri" pitchFamily="34" charset="0"/>
              </a:rPr>
              <a:t>Around 13.6% of the customers have not been able to completely repay the loans and have been charged off by the lending club.</a:t>
            </a:r>
          </a:p>
          <a:p>
            <a:r>
              <a:rPr kumimoji="0" lang="en-IN" sz="2000" b="0" i="0" kern="1200" dirty="0" smtClean="0">
                <a:solidFill>
                  <a:schemeClr val="tx1"/>
                </a:solidFill>
                <a:effectLst/>
                <a:latin typeface="Calibri" pitchFamily="34" charset="0"/>
                <a:cs typeface="Calibri" pitchFamily="34" charset="0"/>
              </a:rPr>
              <a:t>Majority of the customers (83.8%) have completely paid off the loan.</a:t>
            </a:r>
          </a:p>
          <a:p>
            <a:r>
              <a:rPr kumimoji="0" lang="en-IN" sz="2000" b="0" i="0" kern="1200" dirty="0" smtClean="0">
                <a:solidFill>
                  <a:schemeClr val="tx1"/>
                </a:solidFill>
                <a:effectLst/>
                <a:latin typeface="Calibri" pitchFamily="34" charset="0"/>
                <a:cs typeface="Calibri" pitchFamily="34" charset="0"/>
              </a:rPr>
              <a:t>Around 2.6% of customers are currently re-paying the loan.</a:t>
            </a:r>
          </a:p>
          <a:p>
            <a:endParaRPr lang="en-IN" dirty="0"/>
          </a:p>
        </p:txBody>
      </p:sp>
    </p:spTree>
    <p:extLst>
      <p:ext uri="{BB962C8B-B14F-4D97-AF65-F5344CB8AC3E}">
        <p14:creationId xmlns:p14="http://schemas.microsoft.com/office/powerpoint/2010/main" val="24229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7467600" cy="1143000"/>
          </a:xfrm>
        </p:spPr>
        <p:txBody>
          <a:bodyPr>
            <a:noAutofit/>
          </a:bodyPr>
          <a:lstStyle/>
          <a:p>
            <a:r>
              <a:rPr lang="en-IN" sz="3600" dirty="0">
                <a:latin typeface="Calibri" pitchFamily="34" charset="0"/>
                <a:cs typeface="Calibri" pitchFamily="34" charset="0"/>
              </a:rPr>
              <a:t>D</a:t>
            </a:r>
            <a:r>
              <a:rPr lang="en-IN" sz="3600" dirty="0" smtClean="0">
                <a:latin typeface="Calibri" pitchFamily="34" charset="0"/>
                <a:cs typeface="Calibri" pitchFamily="34" charset="0"/>
              </a:rPr>
              <a:t>istribution </a:t>
            </a:r>
            <a:r>
              <a:rPr lang="en-IN" sz="3600" dirty="0">
                <a:latin typeface="Calibri" pitchFamily="34" charset="0"/>
                <a:cs typeface="Calibri" pitchFamily="34" charset="0"/>
              </a:rPr>
              <a:t>plot of interest rates</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340768"/>
            <a:ext cx="4842521" cy="382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395536" y="5301208"/>
            <a:ext cx="8280920" cy="1368152"/>
          </a:xfrm>
        </p:spPr>
        <p:txBody>
          <a:bodyPr>
            <a:normAutofit/>
          </a:bodyPr>
          <a:lstStyle/>
          <a:p>
            <a:pPr marL="36576" indent="0">
              <a:buNone/>
            </a:pPr>
            <a:r>
              <a:rPr lang="en-IN" sz="2400" b="1" dirty="0" smtClean="0">
                <a:latin typeface="Calibri" pitchFamily="34" charset="0"/>
                <a:cs typeface="Calibri" pitchFamily="34" charset="0"/>
              </a:rPr>
              <a:t>Insight :</a:t>
            </a:r>
            <a:endParaRPr lang="en-IN" sz="2400" dirty="0">
              <a:latin typeface="Calibri" pitchFamily="34" charset="0"/>
              <a:cs typeface="Calibri" pitchFamily="34" charset="0"/>
            </a:endParaRPr>
          </a:p>
          <a:p>
            <a:pPr marL="36576" indent="0">
              <a:buNone/>
            </a:pPr>
            <a:r>
              <a:rPr lang="en-IN" sz="2400" dirty="0" smtClean="0">
                <a:latin typeface="Calibri" pitchFamily="34" charset="0"/>
                <a:cs typeface="Calibri" pitchFamily="34" charset="0"/>
              </a:rPr>
              <a:t>Majority </a:t>
            </a:r>
            <a:r>
              <a:rPr lang="en-IN" sz="2400" dirty="0">
                <a:latin typeface="Calibri" pitchFamily="34" charset="0"/>
                <a:cs typeface="Calibri" pitchFamily="34" charset="0"/>
              </a:rPr>
              <a:t>of the loans disbursed are having their interest rates in the range of 10% to 15%.</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289336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5472608" cy="1143000"/>
          </a:xfrm>
        </p:spPr>
        <p:txBody>
          <a:bodyPr>
            <a:normAutofit fontScale="90000"/>
          </a:bodyPr>
          <a:lstStyle/>
          <a:p>
            <a:r>
              <a:rPr lang="en-IN" sz="4000" dirty="0">
                <a:latin typeface="Calibri" pitchFamily="34" charset="0"/>
                <a:cs typeface="Calibri" pitchFamily="34" charset="0"/>
              </a:rPr>
              <a:t>B</a:t>
            </a:r>
            <a:r>
              <a:rPr lang="en-IN" sz="4000" dirty="0" smtClean="0">
                <a:latin typeface="Calibri" pitchFamily="34" charset="0"/>
                <a:cs typeface="Calibri" pitchFamily="34" charset="0"/>
              </a:rPr>
              <a:t>ox </a:t>
            </a:r>
            <a:r>
              <a:rPr lang="en-IN" sz="4000" dirty="0">
                <a:latin typeface="Calibri" pitchFamily="34" charset="0"/>
                <a:cs typeface="Calibri" pitchFamily="34" charset="0"/>
              </a:rPr>
              <a:t>plot of interest rates</a:t>
            </a:r>
            <a:r>
              <a:rPr lang="en-IN" dirty="0"/>
              <a:t/>
            </a:r>
            <a:br>
              <a:rPr lang="en-IN" dirty="0"/>
            </a:br>
            <a:endParaRPr lang="en-IN" dirty="0"/>
          </a:p>
        </p:txBody>
      </p:sp>
      <p:sp>
        <p:nvSpPr>
          <p:cNvPr id="5" name="Rectangle 4"/>
          <p:cNvSpPr/>
          <p:nvPr/>
        </p:nvSpPr>
        <p:spPr>
          <a:xfrm>
            <a:off x="1259632" y="1012086"/>
            <a:ext cx="1618905" cy="369332"/>
          </a:xfrm>
          <a:prstGeom prst="rect">
            <a:avLst/>
          </a:prstGeom>
        </p:spPr>
        <p:txBody>
          <a:bodyPr wrap="none">
            <a:spAutoFit/>
          </a:bodyPr>
          <a:lstStyle/>
          <a:p>
            <a:r>
              <a:rPr lang="en-IN" b="1" dirty="0" smtClean="0"/>
              <a:t>With Outliers</a:t>
            </a:r>
            <a:endParaRPr lang="en-IN" dirty="0"/>
          </a:p>
        </p:txBody>
      </p:sp>
      <p:sp>
        <p:nvSpPr>
          <p:cNvPr id="6" name="Rectangle 5"/>
          <p:cNvSpPr/>
          <p:nvPr/>
        </p:nvSpPr>
        <p:spPr>
          <a:xfrm>
            <a:off x="5895439" y="1012086"/>
            <a:ext cx="1977977" cy="369332"/>
          </a:xfrm>
          <a:prstGeom prst="rect">
            <a:avLst/>
          </a:prstGeom>
        </p:spPr>
        <p:txBody>
          <a:bodyPr wrap="none">
            <a:spAutoFit/>
          </a:bodyPr>
          <a:lstStyle/>
          <a:p>
            <a:r>
              <a:rPr lang="en-IN" b="1" dirty="0" smtClean="0"/>
              <a:t>Without Outliers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060" y="1484784"/>
            <a:ext cx="3972048" cy="30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78316"/>
            <a:ext cx="4032447" cy="308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idx="4294967295"/>
          </p:nvPr>
        </p:nvSpPr>
        <p:spPr>
          <a:xfrm>
            <a:off x="323529" y="5013176"/>
            <a:ext cx="8352926" cy="1421787"/>
          </a:xfrm>
        </p:spPr>
        <p:txBody>
          <a:bodyPr>
            <a:normAutofit fontScale="92500" lnSpcReduction="10000"/>
          </a:bodyPr>
          <a:lstStyle/>
          <a:p>
            <a:pPr marL="36576" indent="0">
              <a:buNone/>
            </a:pPr>
            <a:r>
              <a:rPr kumimoji="0" lang="en-IN" sz="2400" b="0" i="0" kern="1200" dirty="0" smtClean="0">
                <a:solidFill>
                  <a:schemeClr val="tx1"/>
                </a:solidFill>
                <a:effectLst/>
                <a:latin typeface="Calibri" pitchFamily="34" charset="0"/>
                <a:cs typeface="Calibri" pitchFamily="34" charset="0"/>
              </a:rPr>
              <a:t>Insight :</a:t>
            </a:r>
          </a:p>
          <a:p>
            <a:pPr marL="36576" indent="0">
              <a:buNone/>
            </a:pPr>
            <a:r>
              <a:rPr kumimoji="0" lang="en-IN" sz="2400" b="0" i="0" kern="1200" dirty="0" smtClean="0">
                <a:solidFill>
                  <a:schemeClr val="tx1"/>
                </a:solidFill>
                <a:effectLst/>
                <a:latin typeface="Calibri" pitchFamily="34" charset="0"/>
                <a:cs typeface="Calibri" pitchFamily="34" charset="0"/>
              </a:rPr>
              <a:t>On the basis of the above box-plot it is clear that evident above the mark of 22.5% having </a:t>
            </a:r>
            <a:r>
              <a:rPr lang="en-IN" sz="2400" dirty="0">
                <a:latin typeface="Calibri" pitchFamily="34" charset="0"/>
                <a:cs typeface="Calibri" pitchFamily="34" charset="0"/>
              </a:rPr>
              <a:t>certain outliers, </a:t>
            </a:r>
            <a:r>
              <a:rPr lang="en-IN" sz="2400" dirty="0" smtClean="0">
                <a:latin typeface="Calibri" pitchFamily="34" charset="0"/>
                <a:cs typeface="Calibri" pitchFamily="34" charset="0"/>
              </a:rPr>
              <a:t>so all </a:t>
            </a:r>
            <a:r>
              <a:rPr lang="en-IN" sz="2400" dirty="0">
                <a:latin typeface="Calibri" pitchFamily="34" charset="0"/>
                <a:cs typeface="Calibri" pitchFamily="34" charset="0"/>
              </a:rPr>
              <a:t>the entries above 22.5% can be </a:t>
            </a:r>
            <a:r>
              <a:rPr lang="en-IN" sz="2400" dirty="0" smtClean="0">
                <a:latin typeface="Calibri" pitchFamily="34" charset="0"/>
                <a:cs typeface="Calibri" pitchFamily="34" charset="0"/>
              </a:rPr>
              <a:t>removed.</a:t>
            </a:r>
            <a:endParaRPr kumimoji="0" lang="en-IN" sz="2400" b="0" i="0" kern="1200" dirty="0" smtClean="0">
              <a:solidFill>
                <a:schemeClr val="tx1"/>
              </a:solidFill>
              <a:effectLst/>
              <a:latin typeface="Calibri" pitchFamily="34" charset="0"/>
              <a:cs typeface="Calibri" pitchFamily="34" charset="0"/>
            </a:endParaRP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165963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7467600" cy="1143000"/>
          </a:xfrm>
        </p:spPr>
        <p:txBody>
          <a:bodyPr>
            <a:normAutofit fontScale="90000"/>
          </a:bodyPr>
          <a:lstStyle/>
          <a:p>
            <a:r>
              <a:rPr lang="en-IN" sz="4000" dirty="0">
                <a:latin typeface="Calibri" pitchFamily="34" charset="0"/>
                <a:cs typeface="Calibri" pitchFamily="34" charset="0"/>
              </a:rPr>
              <a:t>B</a:t>
            </a:r>
            <a:r>
              <a:rPr lang="en-IN" sz="4000" dirty="0" smtClean="0">
                <a:latin typeface="Calibri" pitchFamily="34" charset="0"/>
                <a:cs typeface="Calibri" pitchFamily="34" charset="0"/>
              </a:rPr>
              <a:t>ox </a:t>
            </a:r>
            <a:r>
              <a:rPr lang="en-IN" sz="4000" dirty="0">
                <a:latin typeface="Calibri" pitchFamily="34" charset="0"/>
                <a:cs typeface="Calibri" pitchFamily="34" charset="0"/>
              </a:rPr>
              <a:t>plot of </a:t>
            </a:r>
            <a:r>
              <a:rPr lang="en-IN" sz="4000" dirty="0" smtClean="0">
                <a:latin typeface="Calibri" pitchFamily="34" charset="0"/>
                <a:cs typeface="Calibri" pitchFamily="34" charset="0"/>
              </a:rPr>
              <a:t>Annual </a:t>
            </a:r>
            <a:r>
              <a:rPr lang="en-IN" sz="4000" dirty="0">
                <a:latin typeface="Calibri" pitchFamily="34" charset="0"/>
                <a:cs typeface="Calibri" pitchFamily="34" charset="0"/>
              </a:rPr>
              <a:t>I</a:t>
            </a:r>
            <a:r>
              <a:rPr lang="en-IN" sz="4000" dirty="0" smtClean="0">
                <a:latin typeface="Calibri" pitchFamily="34" charset="0"/>
                <a:cs typeface="Calibri" pitchFamily="34" charset="0"/>
              </a:rPr>
              <a:t>ncome</a:t>
            </a:r>
            <a:r>
              <a:rPr lang="en-IN" dirty="0"/>
              <a:t/>
            </a:r>
            <a:br>
              <a:rPr lang="en-IN" dirty="0"/>
            </a:br>
            <a:endParaRPr lang="en-IN" dirty="0"/>
          </a:p>
        </p:txBody>
      </p:sp>
      <p:sp>
        <p:nvSpPr>
          <p:cNvPr id="4" name="Rectangle 3"/>
          <p:cNvSpPr/>
          <p:nvPr/>
        </p:nvSpPr>
        <p:spPr>
          <a:xfrm>
            <a:off x="1239232" y="1073255"/>
            <a:ext cx="1618905" cy="369332"/>
          </a:xfrm>
          <a:prstGeom prst="rect">
            <a:avLst/>
          </a:prstGeom>
        </p:spPr>
        <p:txBody>
          <a:bodyPr wrap="none">
            <a:spAutoFit/>
          </a:bodyPr>
          <a:lstStyle/>
          <a:p>
            <a:r>
              <a:rPr lang="en-IN" b="1" dirty="0" smtClean="0"/>
              <a:t>With Outliers</a:t>
            </a:r>
            <a:endParaRPr lang="en-IN" dirty="0"/>
          </a:p>
        </p:txBody>
      </p:sp>
      <p:sp>
        <p:nvSpPr>
          <p:cNvPr id="5" name="Rectangle 4"/>
          <p:cNvSpPr/>
          <p:nvPr/>
        </p:nvSpPr>
        <p:spPr>
          <a:xfrm>
            <a:off x="5890366" y="1030160"/>
            <a:ext cx="1977977" cy="369332"/>
          </a:xfrm>
          <a:prstGeom prst="rect">
            <a:avLst/>
          </a:prstGeom>
        </p:spPr>
        <p:txBody>
          <a:bodyPr wrap="none">
            <a:spAutoFit/>
          </a:bodyPr>
          <a:lstStyle/>
          <a:p>
            <a:r>
              <a:rPr lang="en-IN" b="1" dirty="0" smtClean="0"/>
              <a:t>Without Outliers</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398019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888" y="1628800"/>
            <a:ext cx="4250932" cy="3140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idx="4294967295"/>
          </p:nvPr>
        </p:nvSpPr>
        <p:spPr>
          <a:xfrm>
            <a:off x="323528" y="5085184"/>
            <a:ext cx="8424936" cy="1252736"/>
          </a:xfrm>
        </p:spPr>
        <p:txBody>
          <a:bodyPr>
            <a:normAutofit/>
          </a:bodyPr>
          <a:lstStyle/>
          <a:p>
            <a:pPr marL="36576" marR="0" indent="0" algn="l" defTabSz="914400" rtl="0" eaLnBrk="1" fontAlgn="auto" latinLnBrk="0" hangingPunct="1">
              <a:lnSpc>
                <a:spcPct val="100000"/>
              </a:lnSpc>
              <a:spcBef>
                <a:spcPct val="20000"/>
              </a:spcBef>
              <a:spcAft>
                <a:spcPts val="0"/>
              </a:spcAft>
              <a:buClr>
                <a:schemeClr val="accent1"/>
              </a:buClr>
              <a:buSzPct val="80000"/>
              <a:buNone/>
              <a:tabLst/>
              <a:defRPr/>
            </a:pPr>
            <a:r>
              <a:rPr lang="en-IN" sz="2400" dirty="0">
                <a:latin typeface="Calibri" pitchFamily="34" charset="0"/>
                <a:cs typeface="Calibri" pitchFamily="34" charset="0"/>
              </a:rPr>
              <a:t>R</a:t>
            </a:r>
            <a:r>
              <a:rPr kumimoji="0" lang="en-IN" sz="2400" b="0" kern="1200" dirty="0" smtClean="0">
                <a:solidFill>
                  <a:schemeClr val="tx1"/>
                </a:solidFill>
                <a:effectLst/>
                <a:latin typeface="Calibri" pitchFamily="34" charset="0"/>
                <a:cs typeface="Calibri" pitchFamily="34" charset="0"/>
              </a:rPr>
              <a:t>emoving the outliers from Annual Income by taking a threshold of 95 percentile.</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137559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6696744" cy="1143000"/>
          </a:xfrm>
        </p:spPr>
        <p:txBody>
          <a:bodyPr>
            <a:normAutofit fontScale="90000"/>
          </a:bodyPr>
          <a:lstStyle/>
          <a:p>
            <a:r>
              <a:rPr lang="en-IN" sz="4000" dirty="0">
                <a:latin typeface="Calibri" pitchFamily="34" charset="0"/>
                <a:cs typeface="Calibri" pitchFamily="34" charset="0"/>
              </a:rPr>
              <a:t>Histogram for </a:t>
            </a:r>
            <a:r>
              <a:rPr lang="en-IN" sz="4000" dirty="0" smtClean="0">
                <a:latin typeface="Calibri" pitchFamily="34" charset="0"/>
                <a:cs typeface="Calibri" pitchFamily="34" charset="0"/>
              </a:rPr>
              <a:t>Annual </a:t>
            </a:r>
            <a:r>
              <a:rPr lang="en-IN" sz="4000" dirty="0">
                <a:latin typeface="Calibri" pitchFamily="34" charset="0"/>
                <a:cs typeface="Calibri" pitchFamily="34" charset="0"/>
              </a:rPr>
              <a:t>I</a:t>
            </a:r>
            <a:r>
              <a:rPr lang="en-IN" sz="4000" dirty="0" smtClean="0">
                <a:latin typeface="Calibri" pitchFamily="34" charset="0"/>
                <a:cs typeface="Calibri" pitchFamily="34" charset="0"/>
              </a:rPr>
              <a:t>ncome</a:t>
            </a:r>
            <a:r>
              <a:rPr lang="en-IN" dirty="0"/>
              <a:t/>
            </a:r>
            <a:br>
              <a:rPr lang="en-IN" dirty="0"/>
            </a:b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124743"/>
            <a:ext cx="6192688" cy="4159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107504" y="5373216"/>
            <a:ext cx="8712968" cy="1484784"/>
          </a:xfrm>
        </p:spPr>
        <p:txBody>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pPr marL="36576" indent="0">
              <a:buNone/>
            </a:pPr>
            <a:r>
              <a:rPr kumimoji="0" lang="en-IN" sz="2400" b="0" i="0" kern="1200" dirty="0" smtClean="0">
                <a:solidFill>
                  <a:schemeClr val="tx1"/>
                </a:solidFill>
                <a:effectLst/>
                <a:latin typeface="Calibri" pitchFamily="34" charset="0"/>
                <a:cs typeface="Calibri" pitchFamily="34" charset="0"/>
              </a:rPr>
              <a:t>The above Histogram shows most of the Annual Income are in the range 30000-75000.</a:t>
            </a:r>
          </a:p>
          <a:p>
            <a:endParaRPr lang="en-IN" dirty="0"/>
          </a:p>
        </p:txBody>
      </p:sp>
    </p:spTree>
    <p:extLst>
      <p:ext uri="{BB962C8B-B14F-4D97-AF65-F5344CB8AC3E}">
        <p14:creationId xmlns:p14="http://schemas.microsoft.com/office/powerpoint/2010/main" val="173328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496944" cy="1143000"/>
          </a:xfrm>
        </p:spPr>
        <p:txBody>
          <a:bodyPr>
            <a:noAutofit/>
          </a:bodyPr>
          <a:lstStyle/>
          <a:p>
            <a:r>
              <a:rPr lang="en-IN" sz="3600" dirty="0">
                <a:latin typeface="Calibri" pitchFamily="34" charset="0"/>
                <a:cs typeface="Calibri" pitchFamily="34" charset="0"/>
              </a:rPr>
              <a:t>B</a:t>
            </a:r>
            <a:r>
              <a:rPr lang="en-IN" sz="3600" dirty="0" smtClean="0">
                <a:latin typeface="Calibri" pitchFamily="34" charset="0"/>
                <a:cs typeface="Calibri" pitchFamily="34" charset="0"/>
              </a:rPr>
              <a:t>ar </a:t>
            </a:r>
            <a:r>
              <a:rPr lang="en-IN" sz="3600" dirty="0">
                <a:latin typeface="Calibri" pitchFamily="34" charset="0"/>
                <a:cs typeface="Calibri" pitchFamily="34" charset="0"/>
              </a:rPr>
              <a:t>chart to show the different loan purpose from the lending clubs</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128792" cy="39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431032" y="5301208"/>
            <a:ext cx="8712968" cy="1712167"/>
          </a:xfrm>
        </p:spPr>
        <p:txBody>
          <a:bodyPr/>
          <a:lstStyle/>
          <a:p>
            <a:pPr marL="36576" indent="0">
              <a:buNone/>
            </a:pPr>
            <a:r>
              <a:rPr kumimoji="0" lang="en-IN" sz="2000" b="1" i="0" kern="1200" dirty="0" smtClean="0">
                <a:solidFill>
                  <a:schemeClr val="tx1"/>
                </a:solidFill>
                <a:effectLst/>
                <a:latin typeface="Calibri" pitchFamily="34" charset="0"/>
                <a:cs typeface="Calibri" pitchFamily="34" charset="0"/>
              </a:rPr>
              <a:t>Insights :</a:t>
            </a:r>
            <a:endParaRPr kumimoji="0" lang="en-IN" sz="2000" b="0" i="0" kern="1200" dirty="0" smtClean="0">
              <a:solidFill>
                <a:schemeClr val="tx1"/>
              </a:solidFill>
              <a:effectLst/>
              <a:latin typeface="Calibri" pitchFamily="34" charset="0"/>
              <a:cs typeface="Calibri" pitchFamily="34" charset="0"/>
            </a:endParaRPr>
          </a:p>
          <a:p>
            <a:r>
              <a:rPr kumimoji="0" lang="en-IN" sz="2000" b="0" i="0" kern="1200" dirty="0" smtClean="0">
                <a:solidFill>
                  <a:schemeClr val="tx1"/>
                </a:solidFill>
                <a:effectLst/>
                <a:latin typeface="Calibri" pitchFamily="34" charset="0"/>
                <a:cs typeface="Calibri" pitchFamily="34" charset="0"/>
              </a:rPr>
              <a:t>The five major purposes of Loan applications are - '</a:t>
            </a:r>
            <a:r>
              <a:rPr kumimoji="0" lang="en-IN" sz="2000" b="0" i="0" kern="1200" dirty="0" err="1" smtClean="0">
                <a:solidFill>
                  <a:schemeClr val="tx1"/>
                </a:solidFill>
                <a:effectLst/>
                <a:latin typeface="Calibri" pitchFamily="34" charset="0"/>
                <a:cs typeface="Calibri" pitchFamily="34" charset="0"/>
              </a:rPr>
              <a:t>debt_consolidation</a:t>
            </a:r>
            <a:r>
              <a:rPr kumimoji="0" lang="en-IN" sz="2000" b="0" i="0" kern="1200" dirty="0" smtClean="0">
                <a:solidFill>
                  <a:schemeClr val="tx1"/>
                </a:solidFill>
                <a:effectLst/>
                <a:latin typeface="Calibri" pitchFamily="34" charset="0"/>
                <a:cs typeface="Calibri" pitchFamily="34" charset="0"/>
              </a:rPr>
              <a:t>', '</a:t>
            </a:r>
            <a:r>
              <a:rPr kumimoji="0" lang="en-IN" sz="2000" b="0" i="0" kern="1200" dirty="0" err="1" smtClean="0">
                <a:solidFill>
                  <a:schemeClr val="tx1"/>
                </a:solidFill>
                <a:effectLst/>
                <a:latin typeface="Calibri" pitchFamily="34" charset="0"/>
                <a:cs typeface="Calibri" pitchFamily="34" charset="0"/>
              </a:rPr>
              <a:t>credit_card</a:t>
            </a:r>
            <a:r>
              <a:rPr kumimoji="0" lang="en-IN" sz="2000" b="0" i="0" kern="1200" dirty="0" smtClean="0">
                <a:solidFill>
                  <a:schemeClr val="tx1"/>
                </a:solidFill>
                <a:effectLst/>
                <a:latin typeface="Calibri" pitchFamily="34" charset="0"/>
                <a:cs typeface="Calibri" pitchFamily="34" charset="0"/>
              </a:rPr>
              <a:t>', 'other', '</a:t>
            </a:r>
            <a:r>
              <a:rPr kumimoji="0" lang="en-IN" sz="2000" b="0" i="0" kern="1200" dirty="0" err="1" smtClean="0">
                <a:solidFill>
                  <a:schemeClr val="tx1"/>
                </a:solidFill>
                <a:effectLst/>
                <a:latin typeface="Calibri" pitchFamily="34" charset="0"/>
                <a:cs typeface="Calibri" pitchFamily="34" charset="0"/>
              </a:rPr>
              <a:t>home_improvement</a:t>
            </a:r>
            <a:r>
              <a:rPr kumimoji="0" lang="en-IN" sz="2000" b="0" i="0" kern="1200" dirty="0" smtClean="0">
                <a:solidFill>
                  <a:schemeClr val="tx1"/>
                </a:solidFill>
                <a:effectLst/>
                <a:latin typeface="Calibri" pitchFamily="34" charset="0"/>
                <a:cs typeface="Calibri" pitchFamily="34" charset="0"/>
              </a:rPr>
              <a:t>' and '</a:t>
            </a:r>
            <a:r>
              <a:rPr kumimoji="0" lang="en-IN" sz="2000" b="0" i="0" kern="1200" dirty="0" err="1" smtClean="0">
                <a:solidFill>
                  <a:schemeClr val="tx1"/>
                </a:solidFill>
                <a:effectLst/>
                <a:latin typeface="Calibri" pitchFamily="34" charset="0"/>
                <a:cs typeface="Calibri" pitchFamily="34" charset="0"/>
              </a:rPr>
              <a:t>major_purchase</a:t>
            </a:r>
            <a:r>
              <a:rPr kumimoji="0" lang="en-IN" sz="2000" b="0" i="0" kern="1200" dirty="0" smtClean="0">
                <a:solidFill>
                  <a:schemeClr val="tx1"/>
                </a:solidFill>
                <a:effectLst/>
                <a:latin typeface="Calibri" pitchFamily="34" charset="0"/>
                <a:cs typeface="Calibri" pitchFamily="34" charset="0"/>
              </a:rPr>
              <a:t>'.</a:t>
            </a:r>
          </a:p>
          <a:p>
            <a:r>
              <a:rPr kumimoji="0" lang="en-IN" sz="2000" b="0" i="0" kern="1200" dirty="0" smtClean="0">
                <a:solidFill>
                  <a:schemeClr val="tx1"/>
                </a:solidFill>
                <a:effectLst/>
                <a:latin typeface="Calibri" pitchFamily="34" charset="0"/>
                <a:cs typeface="Calibri" pitchFamily="34" charset="0"/>
              </a:rPr>
              <a:t>The '</a:t>
            </a:r>
            <a:r>
              <a:rPr kumimoji="0" lang="en-IN" sz="2000" b="0" i="0" kern="1200" dirty="0" err="1" smtClean="0">
                <a:solidFill>
                  <a:schemeClr val="tx1"/>
                </a:solidFill>
                <a:effectLst/>
                <a:latin typeface="Calibri" pitchFamily="34" charset="0"/>
                <a:cs typeface="Calibri" pitchFamily="34" charset="0"/>
              </a:rPr>
              <a:t>debt_consolidation</a:t>
            </a:r>
            <a:r>
              <a:rPr kumimoji="0" lang="en-IN" sz="2000" b="0" i="0" kern="1200" dirty="0" smtClean="0">
                <a:solidFill>
                  <a:schemeClr val="tx1"/>
                </a:solidFill>
                <a:effectLst/>
                <a:latin typeface="Calibri" pitchFamily="34" charset="0"/>
                <a:cs typeface="Calibri" pitchFamily="34" charset="0"/>
              </a:rPr>
              <a:t>' is the highest loan purpose.</a:t>
            </a:r>
          </a:p>
          <a:p>
            <a:endParaRPr lang="en-IN" dirty="0"/>
          </a:p>
        </p:txBody>
      </p:sp>
    </p:spTree>
    <p:extLst>
      <p:ext uri="{BB962C8B-B14F-4D97-AF65-F5344CB8AC3E}">
        <p14:creationId xmlns:p14="http://schemas.microsoft.com/office/powerpoint/2010/main" val="292281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496944" cy="1143000"/>
          </a:xfrm>
        </p:spPr>
        <p:txBody>
          <a:bodyPr>
            <a:noAutofit/>
          </a:bodyPr>
          <a:lstStyle/>
          <a:p>
            <a:r>
              <a:rPr lang="en-IN" sz="3600" dirty="0">
                <a:latin typeface="Calibri" pitchFamily="34" charset="0"/>
                <a:cs typeface="Calibri" pitchFamily="34" charset="0"/>
              </a:rPr>
              <a:t>T</a:t>
            </a:r>
            <a:r>
              <a:rPr lang="en-IN" sz="3600" dirty="0" smtClean="0">
                <a:latin typeface="Calibri" pitchFamily="34" charset="0"/>
                <a:cs typeface="Calibri" pitchFamily="34" charset="0"/>
              </a:rPr>
              <a:t>he </a:t>
            </a:r>
            <a:r>
              <a:rPr lang="en-IN" sz="3600" dirty="0">
                <a:latin typeface="Calibri" pitchFamily="34" charset="0"/>
                <a:cs typeface="Calibri" pitchFamily="34" charset="0"/>
              </a:rPr>
              <a:t>grouped categorical bar </a:t>
            </a:r>
            <a:r>
              <a:rPr lang="en-IN" sz="3600" dirty="0" smtClean="0">
                <a:latin typeface="Calibri" pitchFamily="34" charset="0"/>
                <a:cs typeface="Calibri" pitchFamily="34" charset="0"/>
              </a:rPr>
              <a:t>chart of Purpose </a:t>
            </a:r>
            <a:r>
              <a:rPr lang="en-IN" sz="3600" dirty="0">
                <a:latin typeface="Calibri" pitchFamily="34" charset="0"/>
                <a:cs typeface="Calibri" pitchFamily="34" charset="0"/>
              </a:rPr>
              <a:t>of </a:t>
            </a:r>
            <a:r>
              <a:rPr lang="en-IN" sz="3600" dirty="0" smtClean="0">
                <a:latin typeface="Calibri" pitchFamily="34" charset="0"/>
                <a:cs typeface="Calibri" pitchFamily="34" charset="0"/>
              </a:rPr>
              <a:t>loan and Loan Status</a:t>
            </a:r>
            <a:r>
              <a:rPr lang="en-IN" sz="3200" dirty="0">
                <a:latin typeface="Calibri" pitchFamily="34" charset="0"/>
                <a:cs typeface="Calibri" pitchFamily="34" charset="0"/>
              </a:rPr>
              <a:t/>
            </a:r>
            <a:br>
              <a:rPr lang="en-IN" sz="3200" dirty="0">
                <a:latin typeface="Calibri" pitchFamily="34" charset="0"/>
                <a:cs typeface="Calibri" pitchFamily="34" charset="0"/>
              </a:rPr>
            </a:br>
            <a:endParaRPr lang="en-IN" sz="3200" dirty="0">
              <a:latin typeface="Calibri" pitchFamily="34" charset="0"/>
              <a:cs typeface="Calibri" pitchFamily="34" charset="0"/>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832648" cy="40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51520" y="5373216"/>
            <a:ext cx="8424936" cy="1872208"/>
          </a:xfrm>
        </p:spPr>
        <p:txBody>
          <a:bodyPr>
            <a:normAutofit/>
          </a:bodyPr>
          <a:lstStyle/>
          <a:p>
            <a:pPr marL="36576" indent="0">
              <a:buNone/>
            </a:pPr>
            <a:r>
              <a:rPr lang="en-IN" sz="2400" b="1" dirty="0">
                <a:latin typeface="Calibri" pitchFamily="34" charset="0"/>
                <a:cs typeface="Calibri" pitchFamily="34" charset="0"/>
              </a:rPr>
              <a:t>Insight :</a:t>
            </a:r>
            <a:endParaRPr lang="en-IN" sz="2400" dirty="0">
              <a:latin typeface="Calibri" pitchFamily="34" charset="0"/>
              <a:cs typeface="Calibri" pitchFamily="34" charset="0"/>
            </a:endParaRPr>
          </a:p>
          <a:p>
            <a:pPr marL="36576" indent="0">
              <a:buNone/>
            </a:pPr>
            <a:r>
              <a:rPr lang="en-IN" sz="2400" dirty="0">
                <a:latin typeface="Calibri" pitchFamily="34" charset="0"/>
                <a:cs typeface="Calibri" pitchFamily="34" charset="0"/>
              </a:rPr>
              <a:t>The bar chart shows the loan taken for </a:t>
            </a:r>
            <a:r>
              <a:rPr lang="en-IN" sz="2400" dirty="0" err="1">
                <a:latin typeface="Calibri" pitchFamily="34" charset="0"/>
                <a:cs typeface="Calibri" pitchFamily="34" charset="0"/>
              </a:rPr>
              <a:t>debt_consolidation</a:t>
            </a:r>
            <a:r>
              <a:rPr lang="en-IN" sz="2400" dirty="0">
                <a:latin typeface="Calibri" pitchFamily="34" charset="0"/>
                <a:cs typeface="Calibri" pitchFamily="34" charset="0"/>
              </a:rPr>
              <a:t> having the highest fully paid loan status.</a:t>
            </a:r>
          </a:p>
          <a:p>
            <a:endParaRPr lang="en-IN" sz="2800" dirty="0">
              <a:latin typeface="Calibri" pitchFamily="34" charset="0"/>
              <a:cs typeface="Calibri" pitchFamily="34" charset="0"/>
            </a:endParaRPr>
          </a:p>
        </p:txBody>
      </p:sp>
    </p:spTree>
    <p:extLst>
      <p:ext uri="{BB962C8B-B14F-4D97-AF65-F5344CB8AC3E}">
        <p14:creationId xmlns:p14="http://schemas.microsoft.com/office/powerpoint/2010/main" val="291977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064896" cy="1143000"/>
          </a:xfrm>
        </p:spPr>
        <p:txBody>
          <a:bodyPr>
            <a:noAutofit/>
          </a:bodyPr>
          <a:lstStyle/>
          <a:p>
            <a:r>
              <a:rPr lang="en-IN" sz="3600" dirty="0">
                <a:latin typeface="Calibri" pitchFamily="34" charset="0"/>
                <a:cs typeface="Calibri" pitchFamily="34" charset="0"/>
              </a:rPr>
              <a:t>T</a:t>
            </a:r>
            <a:r>
              <a:rPr lang="en-IN" sz="3600" dirty="0" smtClean="0">
                <a:latin typeface="Calibri" pitchFamily="34" charset="0"/>
                <a:cs typeface="Calibri" pitchFamily="34" charset="0"/>
              </a:rPr>
              <a:t>he </a:t>
            </a:r>
            <a:r>
              <a:rPr lang="en-IN" sz="3600" dirty="0">
                <a:latin typeface="Calibri" pitchFamily="34" charset="0"/>
                <a:cs typeface="Calibri" pitchFamily="34" charset="0"/>
              </a:rPr>
              <a:t>bar chart between </a:t>
            </a:r>
            <a:r>
              <a:rPr lang="en-IN" sz="3600" dirty="0" smtClean="0">
                <a:latin typeface="Calibri" pitchFamily="34" charset="0"/>
                <a:cs typeface="Calibri" pitchFamily="34" charset="0"/>
              </a:rPr>
              <a:t>Term Months </a:t>
            </a:r>
            <a:r>
              <a:rPr lang="en-IN" sz="3600" dirty="0">
                <a:latin typeface="Calibri" pitchFamily="34" charset="0"/>
                <a:cs typeface="Calibri" pitchFamily="34" charset="0"/>
              </a:rPr>
              <a:t>and </a:t>
            </a:r>
            <a:r>
              <a:rPr lang="en-IN" sz="3600" dirty="0" smtClean="0">
                <a:latin typeface="Calibri" pitchFamily="34" charset="0"/>
                <a:cs typeface="Calibri" pitchFamily="34" charset="0"/>
              </a:rPr>
              <a:t>Purpose</a:t>
            </a:r>
            <a:r>
              <a:rPr lang="en-IN" sz="3600" dirty="0">
                <a:latin typeface="Calibri" pitchFamily="34" charset="0"/>
                <a:cs typeface="Calibri" pitchFamily="34" charset="0"/>
              </a:rPr>
              <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268760"/>
            <a:ext cx="742583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467544" y="5517232"/>
            <a:ext cx="8208912" cy="1684783"/>
          </a:xfrm>
        </p:spPr>
        <p:txBody>
          <a:bodyPr>
            <a:normAutofit/>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pPr marL="36576" indent="0">
              <a:buNone/>
            </a:pPr>
            <a:r>
              <a:rPr kumimoji="0" lang="en-IN" sz="2400" b="0" i="0" kern="1200" dirty="0" smtClean="0">
                <a:solidFill>
                  <a:schemeClr val="tx1"/>
                </a:solidFill>
                <a:effectLst/>
                <a:latin typeface="Calibri" pitchFamily="34" charset="0"/>
                <a:cs typeface="Calibri" pitchFamily="34" charset="0"/>
              </a:rPr>
              <a:t>From above bar chart, it is showing mostly loan generate in 36 months.</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403676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80920" cy="1143000"/>
          </a:xfrm>
        </p:spPr>
        <p:txBody>
          <a:bodyPr>
            <a:normAutofit fontScale="90000"/>
          </a:bodyPr>
          <a:lstStyle/>
          <a:p>
            <a:r>
              <a:rPr lang="en-IN" sz="4000" dirty="0">
                <a:latin typeface="Calibri" pitchFamily="34" charset="0"/>
                <a:cs typeface="Calibri" pitchFamily="34" charset="0"/>
              </a:rPr>
              <a:t>B</a:t>
            </a:r>
            <a:r>
              <a:rPr lang="en-IN" sz="4000" dirty="0" smtClean="0">
                <a:latin typeface="Calibri" pitchFamily="34" charset="0"/>
                <a:cs typeface="Calibri" pitchFamily="34" charset="0"/>
              </a:rPr>
              <a:t>ar </a:t>
            </a:r>
            <a:r>
              <a:rPr lang="en-IN" sz="4000" dirty="0">
                <a:latin typeface="Calibri" pitchFamily="34" charset="0"/>
                <a:cs typeface="Calibri" pitchFamily="34" charset="0"/>
              </a:rPr>
              <a:t>chart between </a:t>
            </a:r>
            <a:r>
              <a:rPr lang="en-IN" sz="4000" dirty="0" smtClean="0">
                <a:latin typeface="Calibri" pitchFamily="34" charset="0"/>
                <a:cs typeface="Calibri" pitchFamily="34" charset="0"/>
              </a:rPr>
              <a:t>Term Months </a:t>
            </a:r>
            <a:r>
              <a:rPr lang="en-IN" sz="4000" dirty="0">
                <a:latin typeface="Calibri" pitchFamily="34" charset="0"/>
                <a:cs typeface="Calibri" pitchFamily="34" charset="0"/>
              </a:rPr>
              <a:t>and </a:t>
            </a:r>
            <a:r>
              <a:rPr lang="en-IN" sz="4000" dirty="0" smtClean="0">
                <a:latin typeface="Calibri" pitchFamily="34" charset="0"/>
                <a:cs typeface="Calibri" pitchFamily="34" charset="0"/>
              </a:rPr>
              <a:t>Loan </a:t>
            </a:r>
            <a:r>
              <a:rPr lang="en-IN" sz="4000" dirty="0">
                <a:latin typeface="Calibri" pitchFamily="34" charset="0"/>
                <a:cs typeface="Calibri" pitchFamily="34" charset="0"/>
              </a:rPr>
              <a:t>S</a:t>
            </a:r>
            <a:r>
              <a:rPr lang="en-IN" sz="4000" dirty="0" smtClean="0">
                <a:latin typeface="Calibri" pitchFamily="34" charset="0"/>
                <a:cs typeface="Calibri" pitchFamily="34" charset="0"/>
              </a:rPr>
              <a:t>tatus</a:t>
            </a:r>
            <a:r>
              <a:rPr lang="en-IN" dirty="0"/>
              <a:t/>
            </a:r>
            <a:br>
              <a:rPr lang="en-IN" dirty="0"/>
            </a:b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040560" cy="373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77496" y="4772393"/>
            <a:ext cx="8856984" cy="2116831"/>
          </a:xfrm>
        </p:spPr>
        <p:txBody>
          <a:bodyPr>
            <a:normAutofit/>
          </a:bodyPr>
          <a:lstStyle/>
          <a:p>
            <a:pPr marL="36576" indent="0">
              <a:buNone/>
            </a:pPr>
            <a:r>
              <a:rPr kumimoji="0" lang="en-IN" sz="2000" b="1" i="0" kern="1200" dirty="0" smtClean="0">
                <a:solidFill>
                  <a:schemeClr val="tx1"/>
                </a:solidFill>
                <a:effectLst/>
                <a:latin typeface="Calibri" pitchFamily="34" charset="0"/>
                <a:cs typeface="Calibri" pitchFamily="34" charset="0"/>
              </a:rPr>
              <a:t>Insights :</a:t>
            </a:r>
            <a:endParaRPr kumimoji="0" lang="en-IN" sz="2000" b="0" i="0" kern="1200" dirty="0" smtClean="0">
              <a:solidFill>
                <a:schemeClr val="tx1"/>
              </a:solidFill>
              <a:effectLst/>
              <a:latin typeface="Calibri" pitchFamily="34" charset="0"/>
              <a:cs typeface="Calibri" pitchFamily="34" charset="0"/>
            </a:endParaRPr>
          </a:p>
          <a:p>
            <a:r>
              <a:rPr kumimoji="0" lang="en-IN" sz="2000" b="0" i="0" kern="1200" dirty="0" smtClean="0">
                <a:solidFill>
                  <a:schemeClr val="tx1"/>
                </a:solidFill>
                <a:effectLst/>
                <a:latin typeface="Calibri" pitchFamily="34" charset="0"/>
                <a:cs typeface="Calibri" pitchFamily="34" charset="0"/>
              </a:rPr>
              <a:t>From above bar chart, it is showing that more customers who have not been able to completely repay the loans had taken the loan for 36 months than the customers who had taken the loan for 60 months.</a:t>
            </a:r>
          </a:p>
          <a:p>
            <a:r>
              <a:rPr kumimoji="0" lang="en-IN" sz="2000" b="0" i="0" kern="1200" dirty="0" smtClean="0">
                <a:solidFill>
                  <a:schemeClr val="tx1"/>
                </a:solidFill>
                <a:effectLst/>
                <a:latin typeface="Calibri" pitchFamily="34" charset="0"/>
                <a:cs typeface="Calibri" pitchFamily="34" charset="0"/>
              </a:rPr>
              <a:t>More customers had taken the loan for 36 months and able to fully paid the loans.</a:t>
            </a:r>
          </a:p>
          <a:p>
            <a:endParaRPr lang="en-IN" dirty="0"/>
          </a:p>
        </p:txBody>
      </p:sp>
    </p:spTree>
    <p:extLst>
      <p:ext uri="{BB962C8B-B14F-4D97-AF65-F5344CB8AC3E}">
        <p14:creationId xmlns:p14="http://schemas.microsoft.com/office/powerpoint/2010/main" val="2856331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80920" cy="1143000"/>
          </a:xfrm>
        </p:spPr>
        <p:txBody>
          <a:bodyPr>
            <a:noAutofit/>
          </a:bodyPr>
          <a:lstStyle/>
          <a:p>
            <a:r>
              <a:rPr lang="en-IN" sz="3600" dirty="0">
                <a:latin typeface="Calibri" pitchFamily="34" charset="0"/>
                <a:cs typeface="Calibri" pitchFamily="34" charset="0"/>
              </a:rPr>
              <a:t>B</a:t>
            </a:r>
            <a:r>
              <a:rPr lang="en-IN" sz="3600" dirty="0" smtClean="0">
                <a:latin typeface="Calibri" pitchFamily="34" charset="0"/>
                <a:cs typeface="Calibri" pitchFamily="34" charset="0"/>
              </a:rPr>
              <a:t>ar </a:t>
            </a:r>
            <a:r>
              <a:rPr lang="en-IN" sz="3600" dirty="0">
                <a:latin typeface="Calibri" pitchFamily="34" charset="0"/>
                <a:cs typeface="Calibri" pitchFamily="34" charset="0"/>
              </a:rPr>
              <a:t>chart to visualize the percentage of loan defaulters by grade</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6768752" cy="4037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467544" y="5373216"/>
            <a:ext cx="8352928" cy="1484784"/>
          </a:xfrm>
        </p:spPr>
        <p:txBody>
          <a:bodyPr>
            <a:normAutofit/>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pPr marL="36576" indent="0">
              <a:buNone/>
            </a:pPr>
            <a:r>
              <a:rPr kumimoji="0" lang="en-IN" sz="2400" b="0" i="0" kern="1200" dirty="0" smtClean="0">
                <a:solidFill>
                  <a:schemeClr val="tx1"/>
                </a:solidFill>
                <a:effectLst/>
                <a:latin typeface="Calibri" pitchFamily="34" charset="0"/>
                <a:cs typeface="Calibri" pitchFamily="34" charset="0"/>
              </a:rPr>
              <a:t>The highest percentage of Defaulters are in Grade G group.</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392558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1143000"/>
          </a:xfrm>
        </p:spPr>
        <p:txBody>
          <a:bodyPr>
            <a:noAutofit/>
          </a:bodyPr>
          <a:lstStyle/>
          <a:p>
            <a:r>
              <a:rPr lang="en-IN" sz="3200" dirty="0" smtClean="0">
                <a:latin typeface="Calibri" pitchFamily="34" charset="0"/>
                <a:cs typeface="Calibri" pitchFamily="34" charset="0"/>
              </a:rPr>
              <a:t>In Lending </a:t>
            </a:r>
            <a:r>
              <a:rPr lang="en-IN" sz="3200" dirty="0">
                <a:latin typeface="Calibri" pitchFamily="34" charset="0"/>
                <a:cs typeface="Calibri" pitchFamily="34" charset="0"/>
              </a:rPr>
              <a:t>c</a:t>
            </a:r>
            <a:r>
              <a:rPr lang="en-IN" sz="3200" dirty="0" smtClean="0">
                <a:latin typeface="Calibri" pitchFamily="34" charset="0"/>
                <a:cs typeface="Calibri" pitchFamily="34" charset="0"/>
              </a:rPr>
              <a:t>lub </a:t>
            </a:r>
            <a:r>
              <a:rPr lang="en-IN" sz="3200" dirty="0">
                <a:latin typeface="Calibri" pitchFamily="34" charset="0"/>
                <a:cs typeface="Calibri" pitchFamily="34" charset="0"/>
              </a:rPr>
              <a:t>c</a:t>
            </a:r>
            <a:r>
              <a:rPr lang="en-IN" sz="3200" dirty="0" smtClean="0">
                <a:latin typeface="Calibri" pitchFamily="34" charset="0"/>
                <a:cs typeface="Calibri" pitchFamily="34" charset="0"/>
              </a:rPr>
              <a:t>ase study we perform following steps :</a:t>
            </a:r>
            <a:endParaRPr lang="en-IN" sz="3200" dirty="0">
              <a:latin typeface="Calibri" pitchFamily="34" charset="0"/>
              <a:cs typeface="Calibri" pitchFamily="34" charset="0"/>
            </a:endParaRPr>
          </a:p>
        </p:txBody>
      </p:sp>
      <p:sp>
        <p:nvSpPr>
          <p:cNvPr id="3" name="Content Placeholder 2"/>
          <p:cNvSpPr>
            <a:spLocks noGrp="1"/>
          </p:cNvSpPr>
          <p:nvPr>
            <p:ph idx="1"/>
          </p:nvPr>
        </p:nvSpPr>
        <p:spPr/>
        <p:txBody>
          <a:bodyPr>
            <a:normAutofit fontScale="55000" lnSpcReduction="20000"/>
          </a:bodyPr>
          <a:lstStyle/>
          <a:p>
            <a:r>
              <a:rPr lang="en-IN" sz="3800" b="1" dirty="0" smtClean="0">
                <a:latin typeface="Calibri" pitchFamily="34" charset="0"/>
                <a:cs typeface="Calibri" pitchFamily="34" charset="0"/>
              </a:rPr>
              <a:t>Environment  setup</a:t>
            </a:r>
          </a:p>
          <a:p>
            <a:r>
              <a:rPr lang="en-IN" sz="3800" b="1" dirty="0" smtClean="0">
                <a:latin typeface="Calibri" pitchFamily="34" charset="0"/>
                <a:cs typeface="Calibri" pitchFamily="34" charset="0"/>
              </a:rPr>
              <a:t>Load the data</a:t>
            </a:r>
          </a:p>
          <a:p>
            <a:r>
              <a:rPr lang="en-IN" sz="3800" b="1" dirty="0" smtClean="0">
                <a:latin typeface="Calibri" pitchFamily="34" charset="0"/>
                <a:cs typeface="Calibri" pitchFamily="34" charset="0"/>
              </a:rPr>
              <a:t>Data Study</a:t>
            </a:r>
          </a:p>
          <a:p>
            <a:r>
              <a:rPr lang="en-IN" sz="3800" b="1" dirty="0" smtClean="0">
                <a:latin typeface="Calibri" pitchFamily="34" charset="0"/>
                <a:cs typeface="Calibri" pitchFamily="34" charset="0"/>
              </a:rPr>
              <a:t>Data Cleaning</a:t>
            </a:r>
          </a:p>
          <a:p>
            <a:r>
              <a:rPr lang="en-IN" sz="3800" b="1" dirty="0">
                <a:latin typeface="Calibri" pitchFamily="34" charset="0"/>
                <a:cs typeface="Calibri" pitchFamily="34" charset="0"/>
              </a:rPr>
              <a:t>D</a:t>
            </a:r>
            <a:r>
              <a:rPr lang="en-IN" sz="3800" b="1" dirty="0" smtClean="0">
                <a:latin typeface="Calibri" pitchFamily="34" charset="0"/>
                <a:cs typeface="Calibri" pitchFamily="34" charset="0"/>
              </a:rPr>
              <a:t>ata conversion &amp; Derived columns</a:t>
            </a:r>
          </a:p>
          <a:p>
            <a:r>
              <a:rPr lang="en-IN" sz="3800" b="1" dirty="0" smtClean="0">
                <a:latin typeface="Calibri" pitchFamily="34" charset="0"/>
                <a:cs typeface="Calibri" pitchFamily="34" charset="0"/>
              </a:rPr>
              <a:t>Data checking –                                                                                                                                     </a:t>
            </a:r>
          </a:p>
          <a:p>
            <a:pPr marL="1081278" lvl="1" indent="-742950">
              <a:buFont typeface="+mj-lt"/>
              <a:buAutoNum type="arabicPeriod"/>
            </a:pPr>
            <a:r>
              <a:rPr lang="en-IN" sz="3400" dirty="0" smtClean="0">
                <a:latin typeface="Calibri" pitchFamily="34" charset="0"/>
                <a:cs typeface="Calibri" pitchFamily="34" charset="0"/>
              </a:rPr>
              <a:t>Missing Values </a:t>
            </a:r>
          </a:p>
          <a:p>
            <a:pPr marL="1081278" lvl="1" indent="-742950">
              <a:buFont typeface="+mj-lt"/>
              <a:buAutoNum type="arabicPeriod"/>
            </a:pPr>
            <a:r>
              <a:rPr lang="en-IN" sz="3800" dirty="0" smtClean="0">
                <a:latin typeface="Calibri" pitchFamily="34" charset="0"/>
                <a:cs typeface="Calibri" pitchFamily="34" charset="0"/>
              </a:rPr>
              <a:t>List Outliers</a:t>
            </a:r>
          </a:p>
          <a:p>
            <a:r>
              <a:rPr lang="en-IN" sz="3800" b="1" dirty="0">
                <a:latin typeface="Calibri" pitchFamily="34" charset="0"/>
                <a:cs typeface="Calibri" pitchFamily="34" charset="0"/>
              </a:rPr>
              <a:t>H</a:t>
            </a:r>
            <a:r>
              <a:rPr lang="en-IN" sz="3800" b="1" dirty="0" smtClean="0">
                <a:latin typeface="Calibri" pitchFamily="34" charset="0"/>
                <a:cs typeface="Calibri" pitchFamily="34" charset="0"/>
              </a:rPr>
              <a:t>andling missing values</a:t>
            </a:r>
          </a:p>
          <a:p>
            <a:r>
              <a:rPr lang="en-IN" sz="3800" b="1" dirty="0">
                <a:latin typeface="Calibri" pitchFamily="34" charset="0"/>
                <a:cs typeface="Calibri" pitchFamily="34" charset="0"/>
              </a:rPr>
              <a:t>Removing the outliers</a:t>
            </a:r>
          </a:p>
          <a:p>
            <a:r>
              <a:rPr lang="en-IN" sz="3800" b="1" dirty="0" smtClean="0">
                <a:latin typeface="Calibri" pitchFamily="34" charset="0"/>
                <a:cs typeface="Calibri" pitchFamily="34" charset="0"/>
              </a:rPr>
              <a:t>EDA –</a:t>
            </a:r>
          </a:p>
          <a:p>
            <a:pPr marL="852678" lvl="1" indent="-514350">
              <a:buFont typeface="+mj-lt"/>
              <a:buAutoNum type="arabicPeriod"/>
            </a:pPr>
            <a:r>
              <a:rPr lang="en-IN" sz="3400" dirty="0" err="1">
                <a:latin typeface="Calibri" pitchFamily="34" charset="0"/>
                <a:cs typeface="Calibri" pitchFamily="34" charset="0"/>
              </a:rPr>
              <a:t>U</a:t>
            </a:r>
            <a:r>
              <a:rPr lang="en-IN" sz="3400" dirty="0" err="1" smtClean="0">
                <a:latin typeface="Calibri" pitchFamily="34" charset="0"/>
                <a:cs typeface="Calibri" pitchFamily="34" charset="0"/>
              </a:rPr>
              <a:t>nivariate</a:t>
            </a:r>
            <a:r>
              <a:rPr lang="en-IN" sz="3400" dirty="0" smtClean="0">
                <a:latin typeface="Calibri" pitchFamily="34" charset="0"/>
                <a:cs typeface="Calibri" pitchFamily="34" charset="0"/>
              </a:rPr>
              <a:t> Analysis</a:t>
            </a:r>
          </a:p>
          <a:p>
            <a:pPr marL="852678" lvl="1" indent="-514350">
              <a:buFont typeface="+mj-lt"/>
              <a:buAutoNum type="arabicPeriod"/>
            </a:pPr>
            <a:r>
              <a:rPr lang="en-IN" sz="3800" dirty="0" smtClean="0">
                <a:latin typeface="Calibri" pitchFamily="34" charset="0"/>
                <a:cs typeface="Calibri" pitchFamily="34" charset="0"/>
              </a:rPr>
              <a:t>Bivariate Analysis</a:t>
            </a:r>
          </a:p>
          <a:p>
            <a:pPr marL="852678" lvl="1" indent="-514350">
              <a:buFont typeface="+mj-lt"/>
              <a:buAutoNum type="arabicPeriod"/>
            </a:pPr>
            <a:r>
              <a:rPr lang="en-IN" sz="3800" dirty="0" smtClean="0">
                <a:latin typeface="Calibri" pitchFamily="34" charset="0"/>
                <a:cs typeface="Calibri" pitchFamily="34" charset="0"/>
              </a:rPr>
              <a:t>Multivariate </a:t>
            </a:r>
            <a:r>
              <a:rPr lang="en-IN" sz="3800" dirty="0">
                <a:latin typeface="Calibri" pitchFamily="34" charset="0"/>
                <a:cs typeface="Calibri" pitchFamily="34" charset="0"/>
              </a:rPr>
              <a:t>A</a:t>
            </a:r>
            <a:r>
              <a:rPr lang="en-IN" sz="3800" dirty="0" smtClean="0">
                <a:latin typeface="Calibri" pitchFamily="34" charset="0"/>
                <a:cs typeface="Calibri" pitchFamily="34" charset="0"/>
              </a:rPr>
              <a:t>nalysis</a:t>
            </a:r>
            <a:r>
              <a:rPr lang="en-IN" dirty="0" smtClean="0"/>
              <a:t>              </a:t>
            </a:r>
          </a:p>
          <a:p>
            <a:endParaRPr lang="en-IN" dirty="0"/>
          </a:p>
          <a:p>
            <a:pPr marL="36576" indent="0">
              <a:buNone/>
            </a:pPr>
            <a:endParaRPr lang="en-IN" dirty="0" smtClean="0"/>
          </a:p>
          <a:p>
            <a:endParaRPr lang="en-IN" dirty="0"/>
          </a:p>
        </p:txBody>
      </p:sp>
    </p:spTree>
    <p:extLst>
      <p:ext uri="{BB962C8B-B14F-4D97-AF65-F5344CB8AC3E}">
        <p14:creationId xmlns:p14="http://schemas.microsoft.com/office/powerpoint/2010/main" val="11262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19256" cy="1143000"/>
          </a:xfrm>
        </p:spPr>
        <p:txBody>
          <a:bodyPr>
            <a:normAutofit fontScale="90000"/>
          </a:bodyPr>
          <a:lstStyle/>
          <a:p>
            <a:r>
              <a:rPr lang="en-IN" sz="4000" dirty="0">
                <a:latin typeface="Calibri" pitchFamily="34" charset="0"/>
                <a:cs typeface="Calibri" pitchFamily="34" charset="0"/>
              </a:rPr>
              <a:t>B</a:t>
            </a:r>
            <a:r>
              <a:rPr lang="en-IN" sz="4000" dirty="0" smtClean="0">
                <a:latin typeface="Calibri" pitchFamily="34" charset="0"/>
                <a:cs typeface="Calibri" pitchFamily="34" charset="0"/>
              </a:rPr>
              <a:t>ar </a:t>
            </a:r>
            <a:r>
              <a:rPr lang="en-IN" sz="4000" dirty="0">
                <a:latin typeface="Calibri" pitchFamily="34" charset="0"/>
                <a:cs typeface="Calibri" pitchFamily="34" charset="0"/>
              </a:rPr>
              <a:t>chart to visualize the percentage of loan defaulters by Loan Purpose</a:t>
            </a:r>
            <a:r>
              <a:rPr lang="en-IN" dirty="0"/>
              <a:t/>
            </a:r>
            <a:br>
              <a:rPr lang="en-IN" dirty="0"/>
            </a:b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7000887"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107504" y="5229200"/>
            <a:ext cx="8928992" cy="1756792"/>
          </a:xfrm>
        </p:spPr>
        <p:txBody>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pPr marL="36576" indent="0">
              <a:buNone/>
            </a:pPr>
            <a:r>
              <a:rPr kumimoji="0" lang="en-IN" sz="2400" b="0" i="0" kern="1200" dirty="0" smtClean="0">
                <a:solidFill>
                  <a:schemeClr val="tx1"/>
                </a:solidFill>
                <a:effectLst/>
                <a:latin typeface="Calibri" pitchFamily="34" charset="0"/>
                <a:cs typeface="Calibri" pitchFamily="34" charset="0"/>
              </a:rPr>
              <a:t>The percentage of risk of Defaulters is the largest in the '</a:t>
            </a:r>
            <a:r>
              <a:rPr kumimoji="0" lang="en-IN" sz="2400" b="0" i="0" kern="1200" dirty="0" err="1" smtClean="0">
                <a:solidFill>
                  <a:schemeClr val="tx1"/>
                </a:solidFill>
                <a:effectLst/>
                <a:latin typeface="Calibri" pitchFamily="34" charset="0"/>
                <a:cs typeface="Calibri" pitchFamily="34" charset="0"/>
              </a:rPr>
              <a:t>small_business</a:t>
            </a:r>
            <a:r>
              <a:rPr kumimoji="0" lang="en-IN" sz="2400" b="0" i="0" kern="1200" dirty="0" smtClean="0">
                <a:solidFill>
                  <a:schemeClr val="tx1"/>
                </a:solidFill>
                <a:effectLst/>
                <a:latin typeface="Calibri" pitchFamily="34" charset="0"/>
                <a:cs typeface="Calibri" pitchFamily="34" charset="0"/>
              </a:rPr>
              <a:t>' Loan Purpose, followed by '</a:t>
            </a:r>
            <a:r>
              <a:rPr kumimoji="0" lang="en-IN" sz="2400" b="0" i="0" kern="1200" dirty="0" err="1" smtClean="0">
                <a:solidFill>
                  <a:schemeClr val="tx1"/>
                </a:solidFill>
                <a:effectLst/>
                <a:latin typeface="Calibri" pitchFamily="34" charset="0"/>
                <a:cs typeface="Calibri" pitchFamily="34" charset="0"/>
              </a:rPr>
              <a:t>renewable_energy</a:t>
            </a:r>
            <a:r>
              <a:rPr kumimoji="0" lang="en-IN" sz="2400" b="0" i="0" kern="1200" dirty="0" smtClean="0">
                <a:solidFill>
                  <a:schemeClr val="tx1"/>
                </a:solidFill>
                <a:effectLst/>
                <a:latin typeface="Calibri" pitchFamily="34" charset="0"/>
                <a:cs typeface="Calibri" pitchFamily="34" charset="0"/>
              </a:rPr>
              <a:t>' , 'educational' and so on.</a:t>
            </a:r>
          </a:p>
          <a:p>
            <a:endParaRPr lang="en-IN" dirty="0"/>
          </a:p>
        </p:txBody>
      </p:sp>
    </p:spTree>
    <p:extLst>
      <p:ext uri="{BB962C8B-B14F-4D97-AF65-F5344CB8AC3E}">
        <p14:creationId xmlns:p14="http://schemas.microsoft.com/office/powerpoint/2010/main" val="166165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Autofit/>
          </a:bodyPr>
          <a:lstStyle/>
          <a:p>
            <a:r>
              <a:rPr lang="en-IN" sz="3600" dirty="0">
                <a:latin typeface="Calibri" pitchFamily="34" charset="0"/>
                <a:cs typeface="Calibri" pitchFamily="34" charset="0"/>
              </a:rPr>
              <a:t>B</a:t>
            </a:r>
            <a:r>
              <a:rPr lang="en-IN" sz="3600" dirty="0" smtClean="0">
                <a:latin typeface="Calibri" pitchFamily="34" charset="0"/>
                <a:cs typeface="Calibri" pitchFamily="34" charset="0"/>
              </a:rPr>
              <a:t>ar </a:t>
            </a:r>
            <a:r>
              <a:rPr lang="en-IN" sz="3600" dirty="0">
                <a:latin typeface="Calibri" pitchFamily="34" charset="0"/>
                <a:cs typeface="Calibri" pitchFamily="34" charset="0"/>
              </a:rPr>
              <a:t>chart to visualize the percentage of loan defaulters by address state</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1811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0" y="4868376"/>
            <a:ext cx="8892480" cy="1989624"/>
          </a:xfrm>
        </p:spPr>
        <p:txBody>
          <a:bodyPr>
            <a:normAutofit/>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r>
              <a:rPr kumimoji="0" lang="en-IN" sz="2400" b="0" i="0" kern="1200" dirty="0" smtClean="0">
                <a:solidFill>
                  <a:schemeClr val="tx1"/>
                </a:solidFill>
                <a:effectLst/>
                <a:latin typeface="Calibri" pitchFamily="34" charset="0"/>
                <a:cs typeface="Calibri" pitchFamily="34" charset="0"/>
              </a:rPr>
              <a:t>The percentage of Defaulters is maximum from NE (State) which is nearly equal to 60%.</a:t>
            </a:r>
          </a:p>
          <a:p>
            <a:r>
              <a:rPr kumimoji="0" lang="en-IN" sz="2400" b="0" i="0" kern="1200" dirty="0" smtClean="0">
                <a:solidFill>
                  <a:schemeClr val="tx1"/>
                </a:solidFill>
                <a:effectLst/>
                <a:latin typeface="Calibri" pitchFamily="34" charset="0"/>
                <a:cs typeface="Calibri" pitchFamily="34" charset="0"/>
              </a:rPr>
              <a:t>The percentage of Defaulters for other states are slightly varies.</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1938175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3466728" cy="1143000"/>
          </a:xfrm>
        </p:spPr>
        <p:txBody>
          <a:bodyPr>
            <a:noAutofit/>
          </a:bodyPr>
          <a:lstStyle/>
          <a:p>
            <a:r>
              <a:rPr lang="en-IN" sz="2000" b="1" dirty="0">
                <a:latin typeface="Calibri" pitchFamily="34" charset="0"/>
                <a:cs typeface="Calibri" pitchFamily="34" charset="0"/>
              </a:rPr>
              <a:t>B</a:t>
            </a:r>
            <a:r>
              <a:rPr lang="en-IN" sz="2000" b="1" dirty="0" smtClean="0">
                <a:latin typeface="Calibri" pitchFamily="34" charset="0"/>
                <a:cs typeface="Calibri" pitchFamily="34" charset="0"/>
              </a:rPr>
              <a:t>ar </a:t>
            </a:r>
            <a:r>
              <a:rPr lang="en-IN" sz="2000" b="1" dirty="0">
                <a:latin typeface="Calibri" pitchFamily="34" charset="0"/>
                <a:cs typeface="Calibri" pitchFamily="34" charset="0"/>
              </a:rPr>
              <a:t>chart to visualize the number of people by home ownership</a:t>
            </a:r>
            <a:r>
              <a:rPr lang="en-IN" sz="4400" dirty="0"/>
              <a:t/>
            </a:r>
            <a:br>
              <a:rPr lang="en-IN" sz="4400" dirty="0"/>
            </a:br>
            <a:endParaRPr lang="en-IN" sz="4400" dirty="0"/>
          </a:p>
        </p:txBody>
      </p:sp>
      <p:sp>
        <p:nvSpPr>
          <p:cNvPr id="4" name="Title 1"/>
          <p:cNvSpPr txBox="1">
            <a:spLocks/>
          </p:cNvSpPr>
          <p:nvPr/>
        </p:nvSpPr>
        <p:spPr>
          <a:xfrm>
            <a:off x="4937036" y="55672"/>
            <a:ext cx="3672408" cy="1143000"/>
          </a:xfrm>
          <a:prstGeom prst="rect">
            <a:avLst/>
          </a:prstGeom>
        </p:spPr>
        <p:txBody>
          <a:bodyPr vert="horz" lIns="45720" rIns="45720" anchor="ct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IN" sz="2000" b="1" dirty="0" smtClean="0">
                <a:latin typeface="Calibri" pitchFamily="34" charset="0"/>
                <a:cs typeface="Calibri" pitchFamily="34" charset="0"/>
              </a:rPr>
              <a:t>Bar </a:t>
            </a:r>
            <a:r>
              <a:rPr lang="en-IN" sz="2000" b="1" dirty="0">
                <a:latin typeface="Calibri" pitchFamily="34" charset="0"/>
                <a:cs typeface="Calibri" pitchFamily="34" charset="0"/>
              </a:rPr>
              <a:t>chart to visualize the percentage of loan defaulters by home ownership</a:t>
            </a:r>
            <a:endParaRPr lang="en-IN" sz="4800" b="1"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5" y="1624316"/>
            <a:ext cx="4215362" cy="281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598" y="1639750"/>
            <a:ext cx="4683284" cy="27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idx="4294967295"/>
          </p:nvPr>
        </p:nvSpPr>
        <p:spPr>
          <a:xfrm>
            <a:off x="179512" y="4653136"/>
            <a:ext cx="8784976" cy="2692896"/>
          </a:xfrm>
        </p:spPr>
        <p:txBody>
          <a:bodyPr>
            <a:normAutofit/>
          </a:bodyPr>
          <a:lstStyle/>
          <a:p>
            <a:pPr marL="36576" indent="0">
              <a:buNone/>
            </a:pPr>
            <a:r>
              <a:rPr kumimoji="0" lang="en-IN" sz="2400" b="1" i="0" kern="1200" dirty="0" smtClean="0">
                <a:solidFill>
                  <a:schemeClr val="tx1"/>
                </a:solidFill>
                <a:effectLst/>
                <a:latin typeface="Calibri" pitchFamily="34" charset="0"/>
                <a:cs typeface="Calibri" pitchFamily="34" charset="0"/>
              </a:rPr>
              <a:t>Insights :</a:t>
            </a:r>
            <a:endParaRPr kumimoji="0" lang="en-IN" sz="2400" b="0" i="0" kern="1200" dirty="0" smtClean="0">
              <a:solidFill>
                <a:schemeClr val="tx1"/>
              </a:solidFill>
              <a:effectLst/>
              <a:latin typeface="Calibri" pitchFamily="34" charset="0"/>
              <a:cs typeface="Calibri" pitchFamily="34" charset="0"/>
            </a:endParaRPr>
          </a:p>
          <a:p>
            <a:r>
              <a:rPr kumimoji="0" lang="en-IN" sz="2400" b="0" i="0" kern="1200" dirty="0" smtClean="0">
                <a:solidFill>
                  <a:schemeClr val="tx1"/>
                </a:solidFill>
                <a:effectLst/>
                <a:latin typeface="Calibri" pitchFamily="34" charset="0"/>
                <a:cs typeface="Calibri" pitchFamily="34" charset="0"/>
              </a:rPr>
              <a:t>The highest number of people who have home ownership is in 'Rent'.</a:t>
            </a:r>
          </a:p>
          <a:p>
            <a:r>
              <a:rPr kumimoji="0" lang="en-IN" sz="2400" b="0" i="0" kern="1200" dirty="0" smtClean="0">
                <a:solidFill>
                  <a:schemeClr val="tx1"/>
                </a:solidFill>
                <a:effectLst/>
                <a:latin typeface="Calibri" pitchFamily="34" charset="0"/>
                <a:cs typeface="Calibri" pitchFamily="34" charset="0"/>
              </a:rPr>
              <a:t>But percentage of defaulter under home ownership is 'Other' followed by 'Rent' and 'Own' and 'Mortgage'.</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428861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188640"/>
            <a:ext cx="5112568" cy="1143000"/>
          </a:xfrm>
        </p:spPr>
        <p:txBody>
          <a:bodyPr>
            <a:normAutofit fontScale="90000"/>
          </a:bodyPr>
          <a:lstStyle/>
          <a:p>
            <a:r>
              <a:rPr lang="en-IN" b="1" u="sng" dirty="0">
                <a:latin typeface="Calibri" pitchFamily="34" charset="0"/>
                <a:cs typeface="Calibri" pitchFamily="34" charset="0"/>
              </a:rPr>
              <a:t>BIVARIATE ANALYSIS</a:t>
            </a:r>
            <a:r>
              <a:rPr lang="en-IN" dirty="0"/>
              <a:t/>
            </a:r>
            <a:br>
              <a:rPr lang="en-IN" dirty="0"/>
            </a:br>
            <a:endParaRPr lang="en-IN" dirty="0"/>
          </a:p>
        </p:txBody>
      </p:sp>
      <p:sp>
        <p:nvSpPr>
          <p:cNvPr id="3" name="Content Placeholder 2"/>
          <p:cNvSpPr>
            <a:spLocks noGrp="1"/>
          </p:cNvSpPr>
          <p:nvPr>
            <p:ph idx="1"/>
          </p:nvPr>
        </p:nvSpPr>
        <p:spPr>
          <a:xfrm>
            <a:off x="1271675" y="908720"/>
            <a:ext cx="7467600" cy="820687"/>
          </a:xfrm>
        </p:spPr>
        <p:txBody>
          <a:bodyPr>
            <a:normAutofit/>
          </a:bodyPr>
          <a:lstStyle/>
          <a:p>
            <a:pPr marL="36576" indent="0">
              <a:buNone/>
            </a:pPr>
            <a:r>
              <a:rPr lang="en-IN" sz="2800" b="1" dirty="0">
                <a:latin typeface="Calibri" pitchFamily="34" charset="0"/>
                <a:cs typeface="Calibri" pitchFamily="34" charset="0"/>
              </a:rPr>
              <a:t>Correlation Analysis of Bivariate Matrix</a:t>
            </a:r>
            <a:endParaRPr lang="en-IN" sz="2800" dirty="0">
              <a:latin typeface="Calibri" pitchFamily="34" charset="0"/>
              <a:cs typeface="Calibri" pitchFamily="34" charset="0"/>
            </a:endParaRPr>
          </a:p>
          <a:p>
            <a:endParaRPr lang="en-IN" sz="3200" dirty="0">
              <a:latin typeface="Calibri" pitchFamily="34" charset="0"/>
              <a:cs typeface="Calibri" pitchFamily="34"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7992888" cy="237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0" y="3931394"/>
            <a:ext cx="8892480" cy="820687"/>
          </a:xfrm>
          <a:prstGeom prst="rect">
            <a:avLst/>
          </a:prstGeom>
        </p:spPr>
        <p:txBody>
          <a:bodyPr vert="horz">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en-IN" sz="1800" b="1" dirty="0">
                <a:latin typeface="Calibri" pitchFamily="34" charset="0"/>
                <a:cs typeface="Calibri" pitchFamily="34" charset="0"/>
              </a:rPr>
              <a:t>Insights :</a:t>
            </a:r>
            <a:endParaRPr lang="en-IN" sz="1800" dirty="0">
              <a:latin typeface="Calibri" pitchFamily="34" charset="0"/>
              <a:cs typeface="Calibri" pitchFamily="34" charset="0"/>
            </a:endParaRPr>
          </a:p>
          <a:p>
            <a:pPr marL="36576" indent="0">
              <a:buNone/>
            </a:pPr>
            <a:r>
              <a:rPr lang="en-IN" sz="1800" dirty="0">
                <a:latin typeface="Calibri" pitchFamily="34" charset="0"/>
                <a:cs typeface="Calibri" pitchFamily="34" charset="0"/>
              </a:rPr>
              <a:t>From above correlation matrix, we found below insights -</a:t>
            </a:r>
          </a:p>
          <a:p>
            <a:r>
              <a:rPr lang="en-IN" sz="1800" dirty="0">
                <a:latin typeface="Calibri" pitchFamily="34" charset="0"/>
                <a:cs typeface="Calibri" pitchFamily="34" charset="0"/>
              </a:rPr>
              <a:t>Loan Amount</a:t>
            </a:r>
            <a:r>
              <a:rPr lang="en-IN" sz="1800" dirty="0" smtClean="0">
                <a:latin typeface="Calibri" pitchFamily="34" charset="0"/>
                <a:cs typeface="Calibri" pitchFamily="34" charset="0"/>
              </a:rPr>
              <a:t>, Investor </a:t>
            </a:r>
            <a:r>
              <a:rPr lang="en-IN" sz="1800" dirty="0">
                <a:latin typeface="Calibri" pitchFamily="34" charset="0"/>
                <a:cs typeface="Calibri" pitchFamily="34" charset="0"/>
              </a:rPr>
              <a:t>Funded Amount and Funded Amount are Strongly Correlated.</a:t>
            </a:r>
          </a:p>
          <a:p>
            <a:r>
              <a:rPr lang="en-IN" sz="1800" dirty="0">
                <a:latin typeface="Calibri" pitchFamily="34" charset="0"/>
                <a:cs typeface="Calibri" pitchFamily="34" charset="0"/>
              </a:rPr>
              <a:t>Annual Income and Debt To Income Ratio (</a:t>
            </a:r>
            <a:r>
              <a:rPr lang="en-IN" sz="1800" dirty="0" err="1">
                <a:latin typeface="Calibri" pitchFamily="34" charset="0"/>
                <a:cs typeface="Calibri" pitchFamily="34" charset="0"/>
              </a:rPr>
              <a:t>dti</a:t>
            </a:r>
            <a:r>
              <a:rPr lang="en-IN" sz="1800" dirty="0">
                <a:latin typeface="Calibri" pitchFamily="34" charset="0"/>
                <a:cs typeface="Calibri" pitchFamily="34" charset="0"/>
              </a:rPr>
              <a:t>) are Negatively Correlated means when Annual Income increases then </a:t>
            </a:r>
            <a:r>
              <a:rPr lang="en-IN" sz="1800" dirty="0" err="1">
                <a:latin typeface="Calibri" pitchFamily="34" charset="0"/>
                <a:cs typeface="Calibri" pitchFamily="34" charset="0"/>
              </a:rPr>
              <a:t>dti</a:t>
            </a:r>
            <a:r>
              <a:rPr lang="en-IN" sz="1800" dirty="0">
                <a:latin typeface="Calibri" pitchFamily="34" charset="0"/>
                <a:cs typeface="Calibri" pitchFamily="34" charset="0"/>
              </a:rPr>
              <a:t> decreases and vice versa.</a:t>
            </a:r>
          </a:p>
          <a:p>
            <a:r>
              <a:rPr lang="en-IN" sz="1800" dirty="0">
                <a:latin typeface="Calibri" pitchFamily="34" charset="0"/>
                <a:cs typeface="Calibri" pitchFamily="34" charset="0"/>
              </a:rPr>
              <a:t>Annual Income and Funded Amount are Positively Correlated it means customers having high income gets high funded amount.</a:t>
            </a:r>
          </a:p>
          <a:p>
            <a:r>
              <a:rPr lang="en-IN" sz="1800" dirty="0">
                <a:latin typeface="Calibri" pitchFamily="34" charset="0"/>
                <a:cs typeface="Calibri" pitchFamily="34" charset="0"/>
              </a:rPr>
              <a:t>Loan Amount and Interest Rate are Positively Correlated.</a:t>
            </a:r>
          </a:p>
          <a:p>
            <a:r>
              <a:rPr lang="en-IN" sz="1800" dirty="0">
                <a:latin typeface="Calibri" pitchFamily="34" charset="0"/>
                <a:cs typeface="Calibri" pitchFamily="34" charset="0"/>
              </a:rPr>
              <a:t>Annual Income and Total Payment are Positively Correlated.</a:t>
            </a:r>
          </a:p>
          <a:p>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1625727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186"/>
            <a:ext cx="6552728" cy="1143000"/>
          </a:xfrm>
        </p:spPr>
        <p:txBody>
          <a:bodyPr>
            <a:normAutofit/>
          </a:bodyPr>
          <a:lstStyle/>
          <a:p>
            <a:r>
              <a:rPr lang="en-IN" sz="3600" dirty="0" err="1">
                <a:latin typeface="Calibri" pitchFamily="34" charset="0"/>
                <a:cs typeface="Calibri" pitchFamily="34" charset="0"/>
              </a:rPr>
              <a:t>Heatmap</a:t>
            </a:r>
            <a:r>
              <a:rPr lang="en-IN" sz="3600" dirty="0">
                <a:latin typeface="Calibri" pitchFamily="34" charset="0"/>
                <a:cs typeface="Calibri" pitchFamily="34" charset="0"/>
              </a:rPr>
              <a:t> to show </a:t>
            </a:r>
            <a:r>
              <a:rPr lang="en-IN" sz="3600" dirty="0" smtClean="0">
                <a:latin typeface="Calibri" pitchFamily="34" charset="0"/>
                <a:cs typeface="Calibri" pitchFamily="34" charset="0"/>
              </a:rPr>
              <a:t>correlation</a:t>
            </a:r>
            <a:endParaRPr lang="en-IN" sz="3600" dirty="0">
              <a:latin typeface="Calibri" pitchFamily="34" charset="0"/>
              <a:cs typeface="Calibri" pitchFamily="34" charset="0"/>
            </a:endParaRPr>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85995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61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56" y="116632"/>
            <a:ext cx="8496944" cy="1143000"/>
          </a:xfrm>
        </p:spPr>
        <p:txBody>
          <a:bodyPr>
            <a:noAutofit/>
          </a:bodyPr>
          <a:lstStyle/>
          <a:p>
            <a:r>
              <a:rPr lang="en-IN" sz="3600" b="1" dirty="0">
                <a:latin typeface="Calibri" pitchFamily="34" charset="0"/>
                <a:cs typeface="Calibri" pitchFamily="34" charset="0"/>
              </a:rPr>
              <a:t>Bivariate Analysis on annual income on Charged Off Proportion in bar chart</a:t>
            </a:r>
            <a:endParaRPr lang="en-IN" sz="3600" dirty="0">
              <a:latin typeface="Calibri" pitchFamily="34" charset="0"/>
              <a:cs typeface="Calibri" pitchFamily="34" charset="0"/>
            </a:endParaRP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6264696" cy="33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8816" y="4725144"/>
            <a:ext cx="8496944" cy="2620888"/>
          </a:xfrm>
        </p:spPr>
        <p:txBody>
          <a:bodyPr>
            <a:normAutofit/>
          </a:bodyPr>
          <a:lstStyle/>
          <a:p>
            <a:pPr marL="36576" indent="0">
              <a:buNone/>
            </a:pPr>
            <a:r>
              <a:rPr kumimoji="0" lang="en-IN" sz="2000" b="1" i="0" kern="1200" dirty="0" smtClean="0">
                <a:solidFill>
                  <a:schemeClr val="tx1"/>
                </a:solidFill>
                <a:effectLst/>
                <a:latin typeface="Calibri" pitchFamily="34" charset="0"/>
                <a:cs typeface="Calibri" pitchFamily="34" charset="0"/>
              </a:rPr>
              <a:t>Insights :</a:t>
            </a:r>
            <a:endParaRPr kumimoji="0" lang="en-IN" sz="2000" b="0" i="0" kern="1200" dirty="0" smtClean="0">
              <a:solidFill>
                <a:schemeClr val="tx1"/>
              </a:solidFill>
              <a:effectLst/>
              <a:latin typeface="Calibri" pitchFamily="34" charset="0"/>
              <a:cs typeface="Calibri" pitchFamily="34" charset="0"/>
            </a:endParaRPr>
          </a:p>
          <a:p>
            <a:r>
              <a:rPr kumimoji="0" lang="en-IN" sz="2000" b="0" i="0" kern="1200" dirty="0" smtClean="0">
                <a:solidFill>
                  <a:schemeClr val="tx1"/>
                </a:solidFill>
                <a:effectLst/>
                <a:latin typeface="Calibri" pitchFamily="34" charset="0"/>
                <a:cs typeface="Calibri" pitchFamily="34" charset="0"/>
              </a:rPr>
              <a:t>From the above bar chart we found that with increase in annual income charged off proportion got decreased and vice versa.</a:t>
            </a:r>
          </a:p>
          <a:p>
            <a:r>
              <a:rPr kumimoji="0" lang="en-IN" sz="2000" b="0" i="0" kern="1200" dirty="0" smtClean="0">
                <a:solidFill>
                  <a:schemeClr val="tx1"/>
                </a:solidFill>
                <a:effectLst/>
                <a:latin typeface="Calibri" pitchFamily="34" charset="0"/>
                <a:cs typeface="Calibri" pitchFamily="34" charset="0"/>
              </a:rPr>
              <a:t>The customer having income range 100000+ has less chances of charged off.</a:t>
            </a:r>
          </a:p>
          <a:p>
            <a:r>
              <a:rPr kumimoji="0" lang="en-IN" sz="2000" b="0" i="0" kern="1200" dirty="0" smtClean="0">
                <a:solidFill>
                  <a:schemeClr val="tx1"/>
                </a:solidFill>
                <a:effectLst/>
                <a:latin typeface="Calibri" pitchFamily="34" charset="0"/>
                <a:cs typeface="Calibri" pitchFamily="34" charset="0"/>
              </a:rPr>
              <a:t>The customer having income range 0 to 20000 has high chances of charged off.</a:t>
            </a:r>
          </a:p>
          <a:p>
            <a:endParaRPr lang="en-IN" dirty="0"/>
          </a:p>
        </p:txBody>
      </p:sp>
    </p:spTree>
    <p:extLst>
      <p:ext uri="{BB962C8B-B14F-4D97-AF65-F5344CB8AC3E}">
        <p14:creationId xmlns:p14="http://schemas.microsoft.com/office/powerpoint/2010/main" val="61728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147248" cy="1143000"/>
          </a:xfrm>
        </p:spPr>
        <p:txBody>
          <a:bodyPr>
            <a:noAutofit/>
          </a:bodyPr>
          <a:lstStyle/>
          <a:p>
            <a:r>
              <a:rPr lang="en-IN" sz="3600" b="1" dirty="0">
                <a:latin typeface="Calibri" pitchFamily="34" charset="0"/>
                <a:cs typeface="Calibri" pitchFamily="34" charset="0"/>
              </a:rPr>
              <a:t>Bivariate Analysis for Purpose of Loan </a:t>
            </a:r>
            <a:r>
              <a:rPr lang="en-IN" sz="3600" b="1" dirty="0" err="1">
                <a:latin typeface="Calibri" pitchFamily="34" charset="0"/>
                <a:cs typeface="Calibri" pitchFamily="34" charset="0"/>
              </a:rPr>
              <a:t>Vs</a:t>
            </a:r>
            <a:r>
              <a:rPr lang="en-IN" sz="3600" b="1" dirty="0">
                <a:latin typeface="Calibri" pitchFamily="34" charset="0"/>
                <a:cs typeface="Calibri" pitchFamily="34" charset="0"/>
              </a:rPr>
              <a:t> Charged Off Proportion in bar chart</a:t>
            </a:r>
            <a:endParaRPr lang="en-IN" sz="3600" dirty="0">
              <a:latin typeface="Calibri" pitchFamily="34" charset="0"/>
              <a:cs typeface="Calibri" pitchFamily="34" charset="0"/>
            </a:endParaRPr>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05678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51520" y="5013176"/>
            <a:ext cx="8424936" cy="2088231"/>
          </a:xfrm>
        </p:spPr>
        <p:txBody>
          <a:bodyPr>
            <a:normAutofit/>
          </a:bodyPr>
          <a:lstStyle/>
          <a:p>
            <a:pPr marL="36576" indent="0">
              <a:buNone/>
            </a:pPr>
            <a:r>
              <a:rPr kumimoji="0" lang="en-IN" sz="2000" b="1" i="0" kern="1200" dirty="0" smtClean="0">
                <a:solidFill>
                  <a:schemeClr val="tx1"/>
                </a:solidFill>
                <a:effectLst/>
                <a:latin typeface="Calibri" pitchFamily="34" charset="0"/>
                <a:cs typeface="Calibri" pitchFamily="34" charset="0"/>
              </a:rPr>
              <a:t>Insights :</a:t>
            </a:r>
            <a:endParaRPr kumimoji="0" lang="en-IN" sz="2000" b="0" i="0" kern="1200" dirty="0" smtClean="0">
              <a:solidFill>
                <a:schemeClr val="tx1"/>
              </a:solidFill>
              <a:effectLst/>
              <a:latin typeface="Calibri" pitchFamily="34" charset="0"/>
              <a:cs typeface="Calibri" pitchFamily="34" charset="0"/>
            </a:endParaRPr>
          </a:p>
          <a:p>
            <a:r>
              <a:rPr kumimoji="0" lang="en-IN" sz="2000" b="0" i="0" kern="1200" dirty="0" smtClean="0">
                <a:solidFill>
                  <a:schemeClr val="tx1"/>
                </a:solidFill>
                <a:effectLst/>
                <a:latin typeface="Calibri" pitchFamily="34" charset="0"/>
                <a:cs typeface="Calibri" pitchFamily="34" charset="0"/>
              </a:rPr>
              <a:t>Small Business customers have high chances of getting charged off.</a:t>
            </a:r>
          </a:p>
          <a:p>
            <a:r>
              <a:rPr kumimoji="0" lang="en-IN" sz="2000" b="0" i="0" kern="1200" dirty="0" smtClean="0">
                <a:solidFill>
                  <a:schemeClr val="tx1"/>
                </a:solidFill>
                <a:effectLst/>
                <a:latin typeface="Calibri" pitchFamily="34" charset="0"/>
                <a:cs typeface="Calibri" pitchFamily="34" charset="0"/>
              </a:rPr>
              <a:t>Customer having Wedding purpose loan have low chances of getting charged off.</a:t>
            </a:r>
          </a:p>
          <a:p>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199831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467600" cy="1143000"/>
          </a:xfrm>
        </p:spPr>
        <p:txBody>
          <a:bodyPr>
            <a:noAutofit/>
          </a:bodyPr>
          <a:lstStyle/>
          <a:p>
            <a:r>
              <a:rPr lang="en-IN" sz="3600" b="1" dirty="0" smtClean="0">
                <a:latin typeface="Calibri" pitchFamily="34" charset="0"/>
                <a:cs typeface="Calibri" pitchFamily="34" charset="0"/>
              </a:rPr>
              <a:t>Bivariate </a:t>
            </a:r>
            <a:r>
              <a:rPr lang="en-IN" sz="3600" b="1" dirty="0">
                <a:latin typeface="Calibri" pitchFamily="34" charset="0"/>
                <a:cs typeface="Calibri" pitchFamily="34" charset="0"/>
              </a:rPr>
              <a:t>Analysis of </a:t>
            </a:r>
            <a:r>
              <a:rPr lang="en-IN" sz="3600" b="1" dirty="0" err="1">
                <a:latin typeface="Calibri" pitchFamily="34" charset="0"/>
                <a:cs typeface="Calibri" pitchFamily="34" charset="0"/>
              </a:rPr>
              <a:t>dti</a:t>
            </a:r>
            <a:r>
              <a:rPr lang="en-IN" sz="3600" b="1" dirty="0">
                <a:latin typeface="Calibri" pitchFamily="34" charset="0"/>
                <a:cs typeface="Calibri" pitchFamily="34" charset="0"/>
              </a:rPr>
              <a:t> </a:t>
            </a:r>
            <a:r>
              <a:rPr lang="en-IN" sz="3600" b="1" dirty="0" err="1">
                <a:latin typeface="Calibri" pitchFamily="34" charset="0"/>
                <a:cs typeface="Calibri" pitchFamily="34" charset="0"/>
              </a:rPr>
              <a:t>vs</a:t>
            </a:r>
            <a:r>
              <a:rPr lang="en-IN" sz="3600" b="1" dirty="0">
                <a:latin typeface="Calibri" pitchFamily="34" charset="0"/>
                <a:cs typeface="Calibri" pitchFamily="34" charset="0"/>
              </a:rPr>
              <a:t> </a:t>
            </a:r>
            <a:r>
              <a:rPr lang="en-IN" sz="3600" b="1" dirty="0" err="1">
                <a:latin typeface="Calibri" pitchFamily="34" charset="0"/>
                <a:cs typeface="Calibri" pitchFamily="34" charset="0"/>
              </a:rPr>
              <a:t>emp_length</a:t>
            </a:r>
            <a:r>
              <a:rPr lang="en-IN" sz="3600" b="1" dirty="0">
                <a:latin typeface="Calibri" pitchFamily="34" charset="0"/>
                <a:cs typeface="Calibri" pitchFamily="34" charset="0"/>
              </a:rPr>
              <a:t> in box plot</a:t>
            </a:r>
            <a:endParaRPr lang="en-IN" sz="3600" dirty="0">
              <a:latin typeface="Calibri" pitchFamily="34" charset="0"/>
              <a:cs typeface="Calibri" pitchFamily="34" charset="0"/>
            </a:endParaRPr>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768752" cy="383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179512" y="5229200"/>
            <a:ext cx="8712968" cy="2332855"/>
          </a:xfrm>
        </p:spPr>
        <p:txBody>
          <a:bodyPr/>
          <a:lstStyle/>
          <a:p>
            <a:pPr marL="36576" indent="0">
              <a:buNone/>
            </a:pPr>
            <a:r>
              <a:rPr kumimoji="0" lang="en-IN" sz="2000" b="1" i="0" kern="1200" dirty="0" smtClean="0">
                <a:solidFill>
                  <a:schemeClr val="tx1"/>
                </a:solidFill>
                <a:effectLst/>
                <a:latin typeface="Calibri" pitchFamily="34" charset="0"/>
                <a:cs typeface="Calibri" pitchFamily="34" charset="0"/>
              </a:rPr>
              <a:t>Insight :</a:t>
            </a:r>
            <a:endParaRPr kumimoji="0" lang="en-IN" sz="2000" b="0" i="0" kern="1200" dirty="0" smtClean="0">
              <a:solidFill>
                <a:schemeClr val="tx1"/>
              </a:solidFill>
              <a:effectLst/>
              <a:latin typeface="Calibri" pitchFamily="34" charset="0"/>
              <a:cs typeface="Calibri" pitchFamily="34" charset="0"/>
            </a:endParaRPr>
          </a:p>
          <a:p>
            <a:pPr marL="36576" indent="0">
              <a:buNone/>
            </a:pPr>
            <a:r>
              <a:rPr kumimoji="0" lang="en-IN" sz="2000" b="0" i="0" kern="1200" dirty="0" smtClean="0">
                <a:solidFill>
                  <a:schemeClr val="tx1"/>
                </a:solidFill>
                <a:effectLst/>
                <a:latin typeface="Calibri" pitchFamily="34" charset="0"/>
                <a:cs typeface="Calibri" pitchFamily="34" charset="0"/>
              </a:rPr>
              <a:t>From above box plots we found that 6+ years of experienced employees having debt to income ratio (</a:t>
            </a:r>
            <a:r>
              <a:rPr kumimoji="0" lang="en-IN" sz="2000" b="0" i="0" kern="1200" dirty="0" err="1" smtClean="0">
                <a:solidFill>
                  <a:schemeClr val="tx1"/>
                </a:solidFill>
                <a:effectLst/>
                <a:latin typeface="Calibri" pitchFamily="34" charset="0"/>
                <a:cs typeface="Calibri" pitchFamily="34" charset="0"/>
              </a:rPr>
              <a:t>dti</a:t>
            </a:r>
            <a:r>
              <a:rPr kumimoji="0" lang="en-IN" sz="2000" b="0" i="0" kern="1200" dirty="0" smtClean="0">
                <a:solidFill>
                  <a:schemeClr val="tx1"/>
                </a:solidFill>
                <a:effectLst/>
                <a:latin typeface="Calibri" pitchFamily="34" charset="0"/>
                <a:cs typeface="Calibri" pitchFamily="34" charset="0"/>
              </a:rPr>
              <a:t>) in maximum range apart from that rest years of experienced employees are more or less in same </a:t>
            </a:r>
            <a:r>
              <a:rPr lang="en-IN" sz="2000" dirty="0">
                <a:latin typeface="Calibri" pitchFamily="34" charset="0"/>
                <a:cs typeface="Calibri" pitchFamily="34" charset="0"/>
              </a:rPr>
              <a:t>range of </a:t>
            </a:r>
            <a:r>
              <a:rPr lang="en-IN" sz="2000" dirty="0" err="1">
                <a:latin typeface="Calibri" pitchFamily="34" charset="0"/>
                <a:cs typeface="Calibri" pitchFamily="34" charset="0"/>
              </a:rPr>
              <a:t>dti</a:t>
            </a:r>
            <a:r>
              <a:rPr lang="en-IN" sz="2000" dirty="0">
                <a:latin typeface="Calibri" pitchFamily="34" charset="0"/>
                <a:cs typeface="Calibri" pitchFamily="34" charset="0"/>
              </a:rPr>
              <a:t>.</a:t>
            </a:r>
          </a:p>
          <a:p>
            <a:endParaRPr lang="en-IN" dirty="0"/>
          </a:p>
        </p:txBody>
      </p:sp>
    </p:spTree>
    <p:extLst>
      <p:ext uri="{BB962C8B-B14F-4D97-AF65-F5344CB8AC3E}">
        <p14:creationId xmlns:p14="http://schemas.microsoft.com/office/powerpoint/2010/main" val="258599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467600" cy="1143000"/>
          </a:xfrm>
        </p:spPr>
        <p:txBody>
          <a:bodyPr>
            <a:noAutofit/>
          </a:bodyPr>
          <a:lstStyle/>
          <a:p>
            <a:r>
              <a:rPr lang="en-IN" sz="3600" b="1" dirty="0" smtClean="0">
                <a:latin typeface="Calibri" pitchFamily="34" charset="0"/>
                <a:cs typeface="Calibri" pitchFamily="34" charset="0"/>
              </a:rPr>
              <a:t>Bivariate </a:t>
            </a:r>
            <a:r>
              <a:rPr lang="en-IN" sz="3600" b="1" dirty="0">
                <a:latin typeface="Calibri" pitchFamily="34" charset="0"/>
                <a:cs typeface="Calibri" pitchFamily="34" charset="0"/>
              </a:rPr>
              <a:t>Analysis of </a:t>
            </a:r>
            <a:r>
              <a:rPr lang="en-IN" sz="3600" b="1" dirty="0" err="1">
                <a:latin typeface="Calibri" pitchFamily="34" charset="0"/>
                <a:cs typeface="Calibri" pitchFamily="34" charset="0"/>
              </a:rPr>
              <a:t>dti</a:t>
            </a:r>
            <a:r>
              <a:rPr lang="en-IN" sz="3600" b="1" dirty="0">
                <a:latin typeface="Calibri" pitchFamily="34" charset="0"/>
                <a:cs typeface="Calibri" pitchFamily="34" charset="0"/>
              </a:rPr>
              <a:t> </a:t>
            </a:r>
            <a:r>
              <a:rPr lang="en-IN" sz="3600" b="1" dirty="0" err="1">
                <a:latin typeface="Calibri" pitchFamily="34" charset="0"/>
                <a:cs typeface="Calibri" pitchFamily="34" charset="0"/>
              </a:rPr>
              <a:t>vs</a:t>
            </a:r>
            <a:r>
              <a:rPr lang="en-IN" sz="3600" b="1" dirty="0">
                <a:latin typeface="Calibri" pitchFamily="34" charset="0"/>
                <a:cs typeface="Calibri" pitchFamily="34" charset="0"/>
              </a:rPr>
              <a:t> interest rate in box plot</a:t>
            </a:r>
            <a:endParaRPr lang="en-IN" sz="3600" dirty="0">
              <a:latin typeface="Calibri" pitchFamily="34" charset="0"/>
              <a:cs typeface="Calibri" pitchFamily="34" charset="0"/>
            </a:endParaRPr>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192688" cy="369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51520" y="4956056"/>
            <a:ext cx="8892480" cy="1872208"/>
          </a:xfrm>
        </p:spPr>
        <p:txBody>
          <a:bodyPr>
            <a:normAutofit/>
          </a:bodyPr>
          <a:lstStyle/>
          <a:p>
            <a:pPr marL="36576" indent="0">
              <a:buNone/>
            </a:pPr>
            <a:r>
              <a:rPr kumimoji="0" lang="en-IN" sz="2400" b="1" i="0" kern="1200" dirty="0" smtClean="0">
                <a:solidFill>
                  <a:schemeClr val="tx1"/>
                </a:solidFill>
                <a:effectLst/>
                <a:latin typeface="Calibri" pitchFamily="34" charset="0"/>
                <a:cs typeface="Calibri" pitchFamily="34" charset="0"/>
              </a:rPr>
              <a:t>Insights :</a:t>
            </a:r>
            <a:endParaRPr kumimoji="0" lang="en-IN" sz="2400" b="0" i="0" kern="1200" dirty="0" smtClean="0">
              <a:solidFill>
                <a:schemeClr val="tx1"/>
              </a:solidFill>
              <a:effectLst/>
              <a:latin typeface="Calibri" pitchFamily="34" charset="0"/>
              <a:cs typeface="Calibri" pitchFamily="34" charset="0"/>
            </a:endParaRPr>
          </a:p>
          <a:p>
            <a:r>
              <a:rPr kumimoji="0" lang="en-IN" sz="2400" b="0" i="0" kern="1200" dirty="0" smtClean="0">
                <a:solidFill>
                  <a:schemeClr val="tx1"/>
                </a:solidFill>
                <a:effectLst/>
                <a:latin typeface="Calibri" pitchFamily="34" charset="0"/>
                <a:cs typeface="Calibri" pitchFamily="34" charset="0"/>
              </a:rPr>
              <a:t>When </a:t>
            </a:r>
            <a:r>
              <a:rPr kumimoji="0" lang="en-IN" sz="2400" b="0" i="0" kern="1200" dirty="0" err="1" smtClean="0">
                <a:solidFill>
                  <a:schemeClr val="tx1"/>
                </a:solidFill>
                <a:effectLst/>
                <a:latin typeface="Calibri" pitchFamily="34" charset="0"/>
                <a:cs typeface="Calibri" pitchFamily="34" charset="0"/>
              </a:rPr>
              <a:t>dti</a:t>
            </a:r>
            <a:r>
              <a:rPr kumimoji="0" lang="en-IN" sz="2400" b="0" i="0" kern="1200" dirty="0" smtClean="0">
                <a:solidFill>
                  <a:schemeClr val="tx1"/>
                </a:solidFill>
                <a:effectLst/>
                <a:latin typeface="Calibri" pitchFamily="34" charset="0"/>
                <a:cs typeface="Calibri" pitchFamily="34" charset="0"/>
              </a:rPr>
              <a:t> is low then the interest rate is also low.</a:t>
            </a:r>
          </a:p>
          <a:p>
            <a:r>
              <a:rPr kumimoji="0" lang="en-IN" sz="2400" b="0" i="0" kern="1200" dirty="0" smtClean="0">
                <a:solidFill>
                  <a:schemeClr val="tx1"/>
                </a:solidFill>
                <a:effectLst/>
                <a:latin typeface="Calibri" pitchFamily="34" charset="0"/>
                <a:cs typeface="Calibri" pitchFamily="34" charset="0"/>
              </a:rPr>
              <a:t>The above bar chart shows no significant variations. There is slightly increase in interest rate with increase in </a:t>
            </a:r>
            <a:r>
              <a:rPr kumimoji="0" lang="en-IN" sz="2400" b="0" i="0" kern="1200" dirty="0" err="1" smtClean="0">
                <a:solidFill>
                  <a:schemeClr val="tx1"/>
                </a:solidFill>
                <a:effectLst/>
                <a:latin typeface="Calibri" pitchFamily="34" charset="0"/>
                <a:cs typeface="Calibri" pitchFamily="34" charset="0"/>
              </a:rPr>
              <a:t>dti</a:t>
            </a:r>
            <a:r>
              <a:rPr kumimoji="0" lang="en-IN" sz="2400" b="0" i="0" kern="1200" dirty="0" smtClean="0">
                <a:solidFill>
                  <a:schemeClr val="tx1"/>
                </a:solidFill>
                <a:effectLst/>
                <a:latin typeface="Calibri" pitchFamily="34" charset="0"/>
                <a:cs typeface="Calibri" pitchFamily="34" charset="0"/>
              </a:rPr>
              <a:t>.</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6926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467600" cy="1143000"/>
          </a:xfrm>
        </p:spPr>
        <p:txBody>
          <a:bodyPr>
            <a:noAutofit/>
          </a:bodyPr>
          <a:lstStyle/>
          <a:p>
            <a:r>
              <a:rPr lang="en-IN" sz="3600" b="1" dirty="0" smtClean="0">
                <a:latin typeface="Calibri" pitchFamily="34" charset="0"/>
                <a:cs typeface="Calibri" pitchFamily="34" charset="0"/>
              </a:rPr>
              <a:t>Bivariate  Analysis </a:t>
            </a:r>
            <a:r>
              <a:rPr lang="en-IN" sz="3600" b="1" dirty="0">
                <a:latin typeface="Calibri" pitchFamily="34" charset="0"/>
                <a:cs typeface="Calibri" pitchFamily="34" charset="0"/>
              </a:rPr>
              <a:t>of loan amount </a:t>
            </a:r>
            <a:r>
              <a:rPr lang="en-IN" sz="3600" b="1" dirty="0" err="1">
                <a:latin typeface="Calibri" pitchFamily="34" charset="0"/>
                <a:cs typeface="Calibri" pitchFamily="34" charset="0"/>
              </a:rPr>
              <a:t>vs</a:t>
            </a:r>
            <a:r>
              <a:rPr lang="en-IN" sz="3600" b="1" dirty="0">
                <a:latin typeface="Calibri" pitchFamily="34" charset="0"/>
                <a:cs typeface="Calibri" pitchFamily="34" charset="0"/>
              </a:rPr>
              <a:t> </a:t>
            </a:r>
            <a:r>
              <a:rPr lang="en-IN" sz="3600" b="1" dirty="0" err="1">
                <a:latin typeface="Calibri" pitchFamily="34" charset="0"/>
                <a:cs typeface="Calibri" pitchFamily="34" charset="0"/>
              </a:rPr>
              <a:t>emp_length</a:t>
            </a:r>
            <a:r>
              <a:rPr lang="en-IN" sz="3600" b="1" dirty="0">
                <a:latin typeface="Calibri" pitchFamily="34" charset="0"/>
                <a:cs typeface="Calibri" pitchFamily="34" charset="0"/>
              </a:rPr>
              <a:t> in box plot</a:t>
            </a:r>
            <a:endParaRPr lang="en-IN" sz="3600" dirty="0">
              <a:latin typeface="Calibri" pitchFamily="34" charset="0"/>
              <a:cs typeface="Calibri" pitchFamily="34" charset="0"/>
            </a:endParaRPr>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7467600" cy="370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179512" y="5013176"/>
            <a:ext cx="8579296" cy="1862376"/>
          </a:xfrm>
        </p:spPr>
        <p:txBody>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pPr marL="36576" indent="0">
              <a:buNone/>
            </a:pPr>
            <a:r>
              <a:rPr kumimoji="0" lang="en-IN" sz="2400" b="0" i="0" kern="1200" dirty="0" smtClean="0">
                <a:solidFill>
                  <a:schemeClr val="tx1"/>
                </a:solidFill>
                <a:effectLst/>
                <a:latin typeface="Calibri" pitchFamily="34" charset="0"/>
                <a:cs typeface="Calibri" pitchFamily="34" charset="0"/>
              </a:rPr>
              <a:t>In above box plot it is showing that the employees experienced with 10+ years is taking more amount of loan and those who are less than 1 year is taken less amount </a:t>
            </a:r>
            <a:r>
              <a:rPr lang="en-IN" sz="2400" dirty="0">
                <a:latin typeface="Calibri" pitchFamily="34" charset="0"/>
                <a:cs typeface="Calibri" pitchFamily="34" charset="0"/>
              </a:rPr>
              <a:t>of loan</a:t>
            </a:r>
            <a:r>
              <a:rPr kumimoji="0" lang="en-IN" sz="3000" b="0" i="0" kern="1200" dirty="0" smtClean="0">
                <a:solidFill>
                  <a:schemeClr val="tx1"/>
                </a:solidFill>
                <a:effectLst/>
                <a:latin typeface="+mn-lt"/>
                <a:ea typeface="+mn-ea"/>
                <a:cs typeface="+mn-cs"/>
              </a:rPr>
              <a:t>.</a:t>
            </a:r>
          </a:p>
          <a:p>
            <a:endParaRPr lang="en-IN" dirty="0"/>
          </a:p>
        </p:txBody>
      </p:sp>
    </p:spTree>
    <p:extLst>
      <p:ext uri="{BB962C8B-B14F-4D97-AF65-F5344CB8AC3E}">
        <p14:creationId xmlns:p14="http://schemas.microsoft.com/office/powerpoint/2010/main" val="353310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1143000"/>
          </a:xfrm>
        </p:spPr>
        <p:txBody>
          <a:bodyPr>
            <a:noAutofit/>
          </a:bodyPr>
          <a:lstStyle/>
          <a:p>
            <a:r>
              <a:rPr lang="en-GB" sz="3600" dirty="0">
                <a:latin typeface="Calibri" pitchFamily="34" charset="0"/>
                <a:cs typeface="Calibri" pitchFamily="34" charset="0"/>
              </a:rPr>
              <a:t>DATA STUDY, CLEANING &amp; MANIPULATION</a:t>
            </a:r>
            <a:endParaRPr lang="en-IN" sz="4400" dirty="0">
              <a:latin typeface="Calibri" pitchFamily="34" charset="0"/>
              <a:cs typeface="Calibri" pitchFamily="34" charset="0"/>
            </a:endParaRPr>
          </a:p>
        </p:txBody>
      </p:sp>
      <p:sp>
        <p:nvSpPr>
          <p:cNvPr id="4" name="Content Placeholder 3"/>
          <p:cNvSpPr>
            <a:spLocks noGrp="1"/>
          </p:cNvSpPr>
          <p:nvPr>
            <p:ph idx="1"/>
          </p:nvPr>
        </p:nvSpPr>
        <p:spPr/>
        <p:txBody>
          <a:bodyPr>
            <a:normAutofit fontScale="55000" lnSpcReduction="20000"/>
          </a:bodyPr>
          <a:lstStyle/>
          <a:p>
            <a:pPr marL="420624" indent="-384048">
              <a:buFont typeface="Arial" pitchFamily="34" charset="0"/>
              <a:buChar char="•"/>
            </a:pPr>
            <a:r>
              <a:rPr lang="en-IN" dirty="0" smtClean="0"/>
              <a:t>In</a:t>
            </a:r>
            <a:r>
              <a:rPr lang="en-IN" baseline="0" dirty="0" smtClean="0"/>
              <a:t> this case study first we understand the column attributes and their meta data</a:t>
            </a:r>
          </a:p>
          <a:p>
            <a:pPr marL="420624" indent="-384048">
              <a:buFont typeface="Arial" pitchFamily="34" charset="0"/>
              <a:buChar char="•"/>
            </a:pPr>
            <a:endParaRPr lang="en-IN" baseline="0" dirty="0" smtClean="0"/>
          </a:p>
          <a:p>
            <a:pPr marL="852678" lvl="1" indent="-514350">
              <a:buFont typeface="+mj-lt"/>
              <a:buAutoNum type="arabicPeriod"/>
            </a:pPr>
            <a:r>
              <a:rPr kumimoji="0" lang="en-GB" sz="3300" kern="1200" dirty="0" smtClean="0">
                <a:solidFill>
                  <a:schemeClr val="tx1"/>
                </a:solidFill>
                <a:effectLst/>
                <a:latin typeface="Calibri" pitchFamily="34" charset="0"/>
                <a:cs typeface="Calibri" pitchFamily="34" charset="0"/>
              </a:rPr>
              <a:t>Initial number of columns</a:t>
            </a:r>
            <a:r>
              <a:rPr kumimoji="0" lang="en-GB" sz="3300" kern="1200" baseline="0" dirty="0" smtClean="0">
                <a:solidFill>
                  <a:schemeClr val="tx1"/>
                </a:solidFill>
                <a:effectLst/>
                <a:latin typeface="Calibri" pitchFamily="34" charset="0"/>
                <a:cs typeface="Calibri" pitchFamily="34" charset="0"/>
              </a:rPr>
              <a:t> </a:t>
            </a:r>
            <a:r>
              <a:rPr kumimoji="0" lang="en-GB" sz="3300" kern="1200" dirty="0" smtClean="0">
                <a:solidFill>
                  <a:schemeClr val="tx1"/>
                </a:solidFill>
                <a:effectLst/>
                <a:latin typeface="Calibri" pitchFamily="34" charset="0"/>
                <a:cs typeface="Calibri" pitchFamily="34" charset="0"/>
              </a:rPr>
              <a:t>–</a:t>
            </a:r>
            <a:r>
              <a:rPr kumimoji="0" lang="en-GB" sz="3300" kern="1200" baseline="0" dirty="0" smtClean="0">
                <a:solidFill>
                  <a:schemeClr val="tx1"/>
                </a:solidFill>
                <a:effectLst/>
                <a:latin typeface="Calibri" pitchFamily="34" charset="0"/>
                <a:cs typeface="Calibri" pitchFamily="34" charset="0"/>
              </a:rPr>
              <a:t> </a:t>
            </a:r>
            <a:r>
              <a:rPr kumimoji="0" lang="en-GB" sz="3300" kern="1200" dirty="0" smtClean="0">
                <a:solidFill>
                  <a:schemeClr val="tx1"/>
                </a:solidFill>
                <a:effectLst/>
                <a:latin typeface="Calibri" pitchFamily="34" charset="0"/>
                <a:cs typeface="Calibri" pitchFamily="34" charset="0"/>
              </a:rPr>
              <a:t>111</a:t>
            </a:r>
            <a:endParaRPr lang="en-IN" sz="3300" dirty="0">
              <a:latin typeface="Calibri" pitchFamily="34" charset="0"/>
              <a:cs typeface="Calibri" pitchFamily="34" charset="0"/>
            </a:endParaRPr>
          </a:p>
          <a:p>
            <a:pPr marL="852678" lvl="1" indent="-514350">
              <a:buFont typeface="+mj-lt"/>
              <a:buAutoNum type="arabicPeriod"/>
            </a:pPr>
            <a:r>
              <a:rPr kumimoji="0" lang="en-GB" sz="3300" kern="1200" dirty="0" smtClean="0">
                <a:solidFill>
                  <a:schemeClr val="tx1"/>
                </a:solidFill>
                <a:effectLst/>
                <a:latin typeface="Calibri" pitchFamily="34" charset="0"/>
                <a:cs typeface="Calibri" pitchFamily="34" charset="0"/>
              </a:rPr>
              <a:t>No. of records</a:t>
            </a:r>
            <a:r>
              <a:rPr kumimoji="0" lang="en-GB" sz="3300" kern="1200" baseline="0" dirty="0" smtClean="0">
                <a:solidFill>
                  <a:schemeClr val="tx1"/>
                </a:solidFill>
                <a:effectLst/>
                <a:latin typeface="Calibri" pitchFamily="34" charset="0"/>
                <a:cs typeface="Calibri" pitchFamily="34" charset="0"/>
              </a:rPr>
              <a:t> </a:t>
            </a:r>
            <a:r>
              <a:rPr kumimoji="0" lang="en-GB" sz="3300" kern="1200" dirty="0" smtClean="0">
                <a:solidFill>
                  <a:schemeClr val="tx1"/>
                </a:solidFill>
                <a:effectLst/>
                <a:latin typeface="Calibri" pitchFamily="34" charset="0"/>
                <a:cs typeface="Calibri" pitchFamily="34" charset="0"/>
              </a:rPr>
              <a:t>–</a:t>
            </a:r>
            <a:r>
              <a:rPr kumimoji="0" lang="en-GB" sz="3300" kern="1200" baseline="0" dirty="0" smtClean="0">
                <a:solidFill>
                  <a:schemeClr val="tx1"/>
                </a:solidFill>
                <a:effectLst/>
                <a:latin typeface="Calibri" pitchFamily="34" charset="0"/>
                <a:cs typeface="Calibri" pitchFamily="34" charset="0"/>
              </a:rPr>
              <a:t> </a:t>
            </a:r>
            <a:r>
              <a:rPr kumimoji="0" lang="en-GB" sz="3300" kern="1200" dirty="0" smtClean="0">
                <a:solidFill>
                  <a:schemeClr val="tx1"/>
                </a:solidFill>
                <a:effectLst/>
                <a:latin typeface="Calibri" pitchFamily="34" charset="0"/>
                <a:cs typeface="Calibri" pitchFamily="34" charset="0"/>
              </a:rPr>
              <a:t>39717</a:t>
            </a:r>
          </a:p>
          <a:p>
            <a:pPr marL="36576" indent="0" rtl="0" eaLnBrk="1" latinLnBrk="0" hangingPunct="1">
              <a:buNone/>
            </a:pPr>
            <a:endParaRPr lang="en-IN" dirty="0" smtClean="0">
              <a:effectLst/>
            </a:endParaRPr>
          </a:p>
          <a:p>
            <a:pPr marL="420624" indent="-384048">
              <a:buFont typeface="Arial" pitchFamily="34" charset="0"/>
              <a:buChar char="•"/>
            </a:pPr>
            <a:r>
              <a:rPr lang="en-IN" baseline="0" dirty="0" smtClean="0"/>
              <a:t>Then we have checked </a:t>
            </a:r>
            <a:r>
              <a:rPr kumimoji="0" lang="en-GB" sz="3000" kern="1200" dirty="0" smtClean="0">
                <a:solidFill>
                  <a:schemeClr val="tx1"/>
                </a:solidFill>
                <a:effectLst/>
                <a:latin typeface="+mn-lt"/>
                <a:ea typeface="+mn-ea"/>
                <a:cs typeface="+mn-cs"/>
              </a:rPr>
              <a:t>data types and no. of null values present</a:t>
            </a:r>
          </a:p>
          <a:p>
            <a:pPr marL="36576" indent="0">
              <a:buNone/>
            </a:pPr>
            <a:endParaRPr kumimoji="0" lang="en-GB" sz="3000" kern="1200" dirty="0" smtClean="0">
              <a:solidFill>
                <a:schemeClr val="tx1"/>
              </a:solidFill>
              <a:effectLst/>
              <a:latin typeface="+mn-lt"/>
              <a:ea typeface="+mn-ea"/>
              <a:cs typeface="+mn-cs"/>
            </a:endParaRPr>
          </a:p>
          <a:p>
            <a:pPr marL="420624" indent="-384048">
              <a:buFont typeface="Arial" pitchFamily="34" charset="0"/>
              <a:buChar char="•"/>
            </a:pPr>
            <a:r>
              <a:rPr kumimoji="0" lang="en-GB" sz="3000" kern="1200" dirty="0" smtClean="0">
                <a:solidFill>
                  <a:schemeClr val="tx1"/>
                </a:solidFill>
                <a:effectLst/>
                <a:latin typeface="+mn-lt"/>
                <a:ea typeface="+mn-ea"/>
                <a:cs typeface="+mn-cs"/>
              </a:rPr>
              <a:t>Dropped</a:t>
            </a:r>
            <a:r>
              <a:rPr kumimoji="0" lang="en-GB" sz="3000" kern="1200" baseline="0" dirty="0" smtClean="0">
                <a:solidFill>
                  <a:schemeClr val="tx1"/>
                </a:solidFill>
                <a:effectLst/>
                <a:latin typeface="+mn-lt"/>
                <a:ea typeface="+mn-ea"/>
                <a:cs typeface="+mn-cs"/>
              </a:rPr>
              <a:t> the </a:t>
            </a:r>
            <a:r>
              <a:rPr kumimoji="0" lang="en-GB" sz="3000" kern="1200" dirty="0" smtClean="0">
                <a:solidFill>
                  <a:schemeClr val="tx1"/>
                </a:solidFill>
                <a:effectLst/>
                <a:latin typeface="+mn-lt"/>
                <a:ea typeface="+mn-ea"/>
                <a:cs typeface="+mn-cs"/>
              </a:rPr>
              <a:t>Columns which have presence of high / all null values</a:t>
            </a:r>
          </a:p>
          <a:p>
            <a:pPr marL="420624" indent="-384048">
              <a:buFont typeface="Arial" pitchFamily="34" charset="0"/>
              <a:buChar char="•"/>
            </a:pPr>
            <a:endParaRPr lang="en-IN" sz="3000" dirty="0" smtClean="0">
              <a:effectLst/>
            </a:endParaRPr>
          </a:p>
          <a:p>
            <a:pPr marL="852678" lvl="1" indent="-514350">
              <a:buFont typeface="+mj-lt"/>
              <a:buAutoNum type="arabicPeriod"/>
            </a:pPr>
            <a:r>
              <a:rPr kumimoji="0" lang="en-GB" sz="3300" kern="1200" dirty="0" err="1" smtClean="0">
                <a:solidFill>
                  <a:schemeClr val="tx1"/>
                </a:solidFill>
                <a:effectLst/>
                <a:latin typeface="Calibri" pitchFamily="34" charset="0"/>
                <a:cs typeface="Calibri" pitchFamily="34" charset="0"/>
              </a:rPr>
              <a:t>Mths_since_last_major_derog</a:t>
            </a:r>
            <a:endParaRPr lang="en-IN" sz="3300" dirty="0">
              <a:latin typeface="Calibri" pitchFamily="34" charset="0"/>
              <a:cs typeface="Calibri" pitchFamily="34" charset="0"/>
            </a:endParaRPr>
          </a:p>
          <a:p>
            <a:pPr marL="852678" lvl="1" indent="-514350">
              <a:buFont typeface="+mj-lt"/>
              <a:buAutoNum type="arabicPeriod"/>
            </a:pPr>
            <a:r>
              <a:rPr kumimoji="0" lang="en-GB" sz="3300" kern="1200" dirty="0" err="1" smtClean="0">
                <a:solidFill>
                  <a:schemeClr val="tx1"/>
                </a:solidFill>
                <a:effectLst/>
                <a:latin typeface="Calibri" pitchFamily="34" charset="0"/>
                <a:cs typeface="Calibri" pitchFamily="34" charset="0"/>
              </a:rPr>
              <a:t>Annual_inc_joint</a:t>
            </a:r>
            <a:endParaRPr lang="en-IN" sz="3300" dirty="0">
              <a:latin typeface="Calibri" pitchFamily="34" charset="0"/>
              <a:cs typeface="Calibri" pitchFamily="34" charset="0"/>
            </a:endParaRPr>
          </a:p>
          <a:p>
            <a:pPr marL="852678" lvl="1" indent="-514350">
              <a:buFont typeface="+mj-lt"/>
              <a:buAutoNum type="arabicPeriod"/>
            </a:pPr>
            <a:r>
              <a:rPr kumimoji="0" lang="en-GB" sz="3300" kern="1200" dirty="0" err="1" smtClean="0">
                <a:solidFill>
                  <a:schemeClr val="tx1"/>
                </a:solidFill>
                <a:effectLst/>
                <a:latin typeface="Calibri" pitchFamily="34" charset="0"/>
                <a:cs typeface="Calibri" pitchFamily="34" charset="0"/>
              </a:rPr>
              <a:t>Dti_joint</a:t>
            </a:r>
            <a:endParaRPr lang="en-IN" sz="3300" dirty="0">
              <a:latin typeface="Calibri" pitchFamily="34" charset="0"/>
              <a:cs typeface="Calibri" pitchFamily="34" charset="0"/>
            </a:endParaRPr>
          </a:p>
          <a:p>
            <a:pPr marL="852678" lvl="1" indent="-514350">
              <a:buFont typeface="+mj-lt"/>
              <a:buAutoNum type="arabicPeriod"/>
            </a:pPr>
            <a:r>
              <a:rPr kumimoji="0" lang="en-GB" sz="3300" kern="1200" dirty="0" err="1" smtClean="0">
                <a:solidFill>
                  <a:schemeClr val="tx1"/>
                </a:solidFill>
                <a:effectLst/>
                <a:latin typeface="Calibri" pitchFamily="34" charset="0"/>
                <a:cs typeface="Calibri" pitchFamily="34" charset="0"/>
              </a:rPr>
              <a:t>Verification_status_joint</a:t>
            </a:r>
            <a:endParaRPr lang="en-IN" sz="3300" dirty="0">
              <a:latin typeface="Calibri" pitchFamily="34" charset="0"/>
              <a:cs typeface="Calibri" pitchFamily="34" charset="0"/>
            </a:endParaRPr>
          </a:p>
          <a:p>
            <a:pPr marL="852678" lvl="1" indent="-514350">
              <a:buFont typeface="+mj-lt"/>
              <a:buAutoNum type="arabicPeriod"/>
            </a:pPr>
            <a:r>
              <a:rPr kumimoji="0" lang="en-GB" sz="3300" kern="1200" dirty="0" err="1" smtClean="0">
                <a:solidFill>
                  <a:schemeClr val="tx1"/>
                </a:solidFill>
                <a:effectLst/>
                <a:latin typeface="Calibri" pitchFamily="34" charset="0"/>
                <a:cs typeface="Calibri" pitchFamily="34" charset="0"/>
              </a:rPr>
              <a:t>Tot_coll_amt</a:t>
            </a:r>
            <a:r>
              <a:rPr lang="en-IN" sz="3300" dirty="0" smtClean="0">
                <a:latin typeface="Calibri" pitchFamily="34" charset="0"/>
                <a:cs typeface="Calibri" pitchFamily="34" charset="0"/>
              </a:rPr>
              <a:t>  &amp; </a:t>
            </a:r>
            <a:r>
              <a:rPr kumimoji="0" lang="en-GB" sz="3300" kern="1200" dirty="0" smtClean="0">
                <a:solidFill>
                  <a:schemeClr val="tx1"/>
                </a:solidFill>
                <a:effectLst/>
                <a:latin typeface="Calibri" pitchFamily="34" charset="0"/>
                <a:cs typeface="Calibri" pitchFamily="34" charset="0"/>
              </a:rPr>
              <a:t>Etc.</a:t>
            </a:r>
            <a:endParaRPr lang="en-IN" sz="3300" dirty="0" smtClean="0">
              <a:effectLst/>
              <a:latin typeface="Calibri" pitchFamily="34" charset="0"/>
              <a:cs typeface="Calibri" pitchFamily="34" charset="0"/>
            </a:endParaRPr>
          </a:p>
          <a:p>
            <a:pPr marL="420624" indent="-384048">
              <a:buFont typeface="Arial" pitchFamily="34" charset="0"/>
              <a:buChar char="•"/>
            </a:pPr>
            <a:endParaRPr lang="en-IN" sz="2700" dirty="0"/>
          </a:p>
        </p:txBody>
      </p:sp>
    </p:spTree>
    <p:extLst>
      <p:ext uri="{BB962C8B-B14F-4D97-AF65-F5344CB8AC3E}">
        <p14:creationId xmlns:p14="http://schemas.microsoft.com/office/powerpoint/2010/main" val="193020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651" y="-171400"/>
            <a:ext cx="5266928" cy="936104"/>
          </a:xfrm>
        </p:spPr>
        <p:txBody>
          <a:bodyPr>
            <a:normAutofit/>
          </a:bodyPr>
          <a:lstStyle/>
          <a:p>
            <a:r>
              <a:rPr lang="en-IN" sz="3600" b="1" u="sng" dirty="0">
                <a:latin typeface="Calibri" pitchFamily="34" charset="0"/>
                <a:cs typeface="Calibri" pitchFamily="34" charset="0"/>
              </a:rPr>
              <a:t>MULTIVARIATE </a:t>
            </a:r>
            <a:r>
              <a:rPr lang="en-IN" sz="3600" b="1" u="sng" dirty="0" smtClean="0">
                <a:latin typeface="Calibri" pitchFamily="34" charset="0"/>
                <a:cs typeface="Calibri" pitchFamily="34" charset="0"/>
              </a:rPr>
              <a:t> ANALYSIS</a:t>
            </a:r>
            <a:endParaRPr lang="en-IN" sz="3600" u="sng" dirty="0">
              <a:latin typeface="Calibri" pitchFamily="34" charset="0"/>
              <a:cs typeface="Calibri" pitchFamily="34" charset="0"/>
            </a:endParaRPr>
          </a:p>
        </p:txBody>
      </p:sp>
      <p:sp>
        <p:nvSpPr>
          <p:cNvPr id="3" name="Content Placeholder 2"/>
          <p:cNvSpPr>
            <a:spLocks noGrp="1"/>
          </p:cNvSpPr>
          <p:nvPr>
            <p:ph idx="1"/>
          </p:nvPr>
        </p:nvSpPr>
        <p:spPr>
          <a:xfrm>
            <a:off x="611560" y="548680"/>
            <a:ext cx="8532440" cy="892696"/>
          </a:xfrm>
        </p:spPr>
        <p:txBody>
          <a:bodyPr/>
          <a:lstStyle/>
          <a:p>
            <a:pPr marL="36576" indent="0">
              <a:buNone/>
            </a:pPr>
            <a:r>
              <a:rPr lang="en-IN" sz="2400" dirty="0" err="1">
                <a:latin typeface="Calibri" pitchFamily="34" charset="0"/>
                <a:cs typeface="Calibri" pitchFamily="34" charset="0"/>
              </a:rPr>
              <a:t>Pairplot</a:t>
            </a:r>
            <a:r>
              <a:rPr lang="en-IN" sz="2400" dirty="0">
                <a:latin typeface="Calibri" pitchFamily="34" charset="0"/>
                <a:cs typeface="Calibri" pitchFamily="34" charset="0"/>
              </a:rPr>
              <a:t> to visualize relationships between multiple variables</a:t>
            </a:r>
          </a:p>
          <a:p>
            <a:endParaRPr lang="en-IN" dirty="0"/>
          </a:p>
        </p:txBody>
      </p:sp>
      <p:sp>
        <p:nvSpPr>
          <p:cNvPr id="4" name="Content Placeholder 2"/>
          <p:cNvSpPr txBox="1">
            <a:spLocks/>
          </p:cNvSpPr>
          <p:nvPr/>
        </p:nvSpPr>
        <p:spPr>
          <a:xfrm>
            <a:off x="323528" y="5561856"/>
            <a:ext cx="8579296" cy="1296144"/>
          </a:xfrm>
          <a:prstGeom prst="rect">
            <a:avLst/>
          </a:prstGeom>
        </p:spPr>
        <p:txBody>
          <a:bodyPr vert="horz">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en-IN" sz="1800" b="1" dirty="0">
                <a:latin typeface="Calibri" pitchFamily="34" charset="0"/>
                <a:cs typeface="Calibri" pitchFamily="34" charset="0"/>
              </a:rPr>
              <a:t>Insights :</a:t>
            </a:r>
            <a:endParaRPr lang="en-IN" sz="1800" dirty="0">
              <a:latin typeface="Calibri" pitchFamily="34" charset="0"/>
              <a:cs typeface="Calibri" pitchFamily="34" charset="0"/>
            </a:endParaRPr>
          </a:p>
          <a:p>
            <a:r>
              <a:rPr lang="en-IN" sz="1800" dirty="0">
                <a:latin typeface="Calibri" pitchFamily="34" charset="0"/>
                <a:cs typeface="Calibri" pitchFamily="34" charset="0"/>
              </a:rPr>
              <a:t>There is an increase in number of charged off yearly.</a:t>
            </a:r>
          </a:p>
          <a:p>
            <a:r>
              <a:rPr lang="en-IN" sz="1800" dirty="0">
                <a:latin typeface="Calibri" pitchFamily="34" charset="0"/>
                <a:cs typeface="Calibri" pitchFamily="34" charset="0"/>
              </a:rPr>
              <a:t>When the charged off ratio is more then the </a:t>
            </a:r>
            <a:r>
              <a:rPr lang="en-IN" sz="1800" dirty="0" smtClean="0">
                <a:latin typeface="Calibri" pitchFamily="34" charset="0"/>
                <a:cs typeface="Calibri" pitchFamily="34" charset="0"/>
              </a:rPr>
              <a:t>interest </a:t>
            </a:r>
            <a:r>
              <a:rPr lang="en-IN" sz="1800" dirty="0">
                <a:latin typeface="Calibri" pitchFamily="34" charset="0"/>
                <a:cs typeface="Calibri" pitchFamily="34" charset="0"/>
              </a:rPr>
              <a:t>rate is more.</a:t>
            </a:r>
          </a:p>
          <a:p>
            <a:r>
              <a:rPr lang="en-IN" sz="1800" dirty="0">
                <a:latin typeface="Calibri" pitchFamily="34" charset="0"/>
                <a:cs typeface="Calibri" pitchFamily="34" charset="0"/>
              </a:rPr>
              <a:t>There is an increase in </a:t>
            </a:r>
            <a:r>
              <a:rPr lang="en-IN" sz="1800" dirty="0" smtClean="0">
                <a:latin typeface="Calibri" pitchFamily="34" charset="0"/>
                <a:cs typeface="Calibri" pitchFamily="34" charset="0"/>
              </a:rPr>
              <a:t>interest </a:t>
            </a:r>
            <a:r>
              <a:rPr lang="en-IN" sz="1800" dirty="0">
                <a:latin typeface="Calibri" pitchFamily="34" charset="0"/>
                <a:cs typeface="Calibri" pitchFamily="34" charset="0"/>
              </a:rPr>
              <a:t>rate with increase in loan amount</a:t>
            </a:r>
          </a:p>
          <a:p>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83622"/>
            <a:ext cx="5400600" cy="472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49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a:xfrm>
            <a:off x="457200" y="1600200"/>
            <a:ext cx="8435280" cy="4525963"/>
          </a:xfrm>
        </p:spPr>
        <p:txBody>
          <a:bodyPr>
            <a:normAutofit/>
          </a:bodyPr>
          <a:lstStyle/>
          <a:p>
            <a:r>
              <a:rPr lang="en-IN" sz="2400" dirty="0">
                <a:latin typeface="Calibri" pitchFamily="34" charset="0"/>
                <a:cs typeface="Calibri" pitchFamily="34" charset="0"/>
              </a:rPr>
              <a:t>The percentage of risk of Defaulters is the largest in the '</a:t>
            </a:r>
            <a:r>
              <a:rPr lang="en-IN" sz="2400" dirty="0" err="1">
                <a:latin typeface="Calibri" pitchFamily="34" charset="0"/>
                <a:cs typeface="Calibri" pitchFamily="34" charset="0"/>
              </a:rPr>
              <a:t>small_business</a:t>
            </a:r>
            <a:r>
              <a:rPr lang="en-IN" sz="2400" dirty="0">
                <a:latin typeface="Calibri" pitchFamily="34" charset="0"/>
                <a:cs typeface="Calibri" pitchFamily="34" charset="0"/>
              </a:rPr>
              <a:t>' Loan </a:t>
            </a:r>
            <a:r>
              <a:rPr lang="en-IN" sz="2400" dirty="0" smtClean="0">
                <a:latin typeface="Calibri" pitchFamily="34" charset="0"/>
                <a:cs typeface="Calibri" pitchFamily="34" charset="0"/>
              </a:rPr>
              <a:t>Purpose.</a:t>
            </a:r>
          </a:p>
          <a:p>
            <a:r>
              <a:rPr lang="en-IN" sz="2400" dirty="0">
                <a:latin typeface="Calibri" pitchFamily="34" charset="0"/>
                <a:cs typeface="Calibri" pitchFamily="34" charset="0"/>
              </a:rPr>
              <a:t>The customer having income range 0 to 20000 has high chances of Defaulters</a:t>
            </a:r>
            <a:r>
              <a:rPr lang="en-IN" sz="2400" dirty="0" smtClean="0">
                <a:latin typeface="Calibri" pitchFamily="34" charset="0"/>
                <a:cs typeface="Calibri" pitchFamily="34" charset="0"/>
              </a:rPr>
              <a:t>.</a:t>
            </a:r>
          </a:p>
          <a:p>
            <a:r>
              <a:rPr lang="en-IN" sz="2400" dirty="0" smtClean="0">
                <a:latin typeface="Calibri" pitchFamily="34" charset="0"/>
                <a:cs typeface="Calibri" pitchFamily="34" charset="0"/>
              </a:rPr>
              <a:t>The highest percentage </a:t>
            </a:r>
            <a:r>
              <a:rPr lang="en-IN" sz="2400" dirty="0">
                <a:latin typeface="Calibri" pitchFamily="34" charset="0"/>
                <a:cs typeface="Calibri" pitchFamily="34" charset="0"/>
              </a:rPr>
              <a:t>of defaulter under home ownership is 'Other' </a:t>
            </a:r>
            <a:r>
              <a:rPr lang="en-IN" sz="2400" dirty="0" smtClean="0">
                <a:latin typeface="Calibri" pitchFamily="34" charset="0"/>
                <a:cs typeface="Calibri" pitchFamily="34" charset="0"/>
              </a:rPr>
              <a:t>and 'Rent’.</a:t>
            </a:r>
          </a:p>
          <a:p>
            <a:r>
              <a:rPr lang="en-IN" sz="2400" dirty="0" smtClean="0">
                <a:latin typeface="Calibri" pitchFamily="34" charset="0"/>
                <a:cs typeface="Calibri" pitchFamily="34" charset="0"/>
              </a:rPr>
              <a:t>The customers belongs to NE state have high chance to be defaulter. </a:t>
            </a:r>
          </a:p>
          <a:p>
            <a:r>
              <a:rPr lang="en-IN" sz="2400" dirty="0">
                <a:latin typeface="Calibri" pitchFamily="34" charset="0"/>
                <a:cs typeface="Calibri" pitchFamily="34" charset="0"/>
              </a:rPr>
              <a:t>The Grade G group </a:t>
            </a:r>
            <a:r>
              <a:rPr lang="en-IN" sz="2400" dirty="0" smtClean="0">
                <a:latin typeface="Calibri" pitchFamily="34" charset="0"/>
                <a:cs typeface="Calibri" pitchFamily="34" charset="0"/>
              </a:rPr>
              <a:t>has highest </a:t>
            </a:r>
            <a:r>
              <a:rPr lang="en-IN" sz="2400" dirty="0">
                <a:latin typeface="Calibri" pitchFamily="34" charset="0"/>
                <a:cs typeface="Calibri" pitchFamily="34" charset="0"/>
              </a:rPr>
              <a:t>percentage of </a:t>
            </a:r>
            <a:r>
              <a:rPr lang="en-IN" sz="2400" dirty="0" smtClean="0">
                <a:latin typeface="Calibri" pitchFamily="34" charset="0"/>
                <a:cs typeface="Calibri" pitchFamily="34" charset="0"/>
              </a:rPr>
              <a:t>Defaulters. So, </a:t>
            </a:r>
            <a:r>
              <a:rPr lang="en-IN" sz="2400" dirty="0"/>
              <a:t>Low grade is high chance to </a:t>
            </a:r>
            <a:r>
              <a:rPr lang="en-IN" sz="2400" dirty="0" smtClean="0"/>
              <a:t>defaulters.</a:t>
            </a:r>
            <a:endParaRPr lang="en-IN" sz="2400" dirty="0"/>
          </a:p>
          <a:p>
            <a:endParaRPr lang="en-IN" sz="2400" dirty="0">
              <a:latin typeface="Calibri" pitchFamily="34" charset="0"/>
              <a:cs typeface="Calibri" pitchFamily="34" charset="0"/>
            </a:endParaRPr>
          </a:p>
          <a:p>
            <a:endParaRPr lang="en-IN" sz="2400" dirty="0">
              <a:latin typeface="Calibri" pitchFamily="34" charset="0"/>
              <a:cs typeface="Calibri" pitchFamily="34" charset="0"/>
            </a:endParaRPr>
          </a:p>
          <a:p>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1537562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2708920"/>
            <a:ext cx="5112568" cy="1143000"/>
          </a:xfrm>
        </p:spPr>
        <p:txBody>
          <a:bodyPr>
            <a:normAutofit/>
          </a:bodyPr>
          <a:lstStyle/>
          <a:p>
            <a:r>
              <a:rPr lang="en-IN" sz="6600" dirty="0" smtClean="0">
                <a:latin typeface="Calibri" pitchFamily="34" charset="0"/>
                <a:cs typeface="Calibri" pitchFamily="34" charset="0"/>
              </a:rPr>
              <a:t>Thank You </a:t>
            </a:r>
            <a:endParaRPr lang="en-IN" sz="6600" dirty="0">
              <a:latin typeface="Calibri" pitchFamily="34" charset="0"/>
              <a:cs typeface="Calibri" pitchFamily="34" charset="0"/>
            </a:endParaRPr>
          </a:p>
        </p:txBody>
      </p:sp>
    </p:spTree>
    <p:extLst>
      <p:ext uri="{BB962C8B-B14F-4D97-AF65-F5344CB8AC3E}">
        <p14:creationId xmlns:p14="http://schemas.microsoft.com/office/powerpoint/2010/main" val="417598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1143000"/>
          </a:xfrm>
        </p:spPr>
        <p:txBody>
          <a:bodyPr>
            <a:noAutofit/>
          </a:bodyPr>
          <a:lstStyle/>
          <a:p>
            <a:r>
              <a:rPr lang="en-GB" sz="3600" dirty="0"/>
              <a:t>DATA STUDY, CLEANING &amp; MANIPULATION</a:t>
            </a:r>
            <a:endParaRPr lang="en-IN" sz="3600" dirty="0"/>
          </a:p>
        </p:txBody>
      </p:sp>
      <p:sp>
        <p:nvSpPr>
          <p:cNvPr id="3" name="Content Placeholder 2"/>
          <p:cNvSpPr>
            <a:spLocks noGrp="1"/>
          </p:cNvSpPr>
          <p:nvPr>
            <p:ph idx="1"/>
          </p:nvPr>
        </p:nvSpPr>
        <p:spPr>
          <a:xfrm>
            <a:off x="457200" y="1600200"/>
            <a:ext cx="8363272" cy="4525963"/>
          </a:xfrm>
        </p:spPr>
        <p:txBody>
          <a:bodyPr>
            <a:normAutofit fontScale="92500"/>
          </a:bodyPr>
          <a:lstStyle/>
          <a:p>
            <a:pPr>
              <a:buFont typeface="Wingdings" panose="05000000000000000000" pitchFamily="2" charset="2"/>
              <a:buChar char="§"/>
            </a:pPr>
            <a:r>
              <a:rPr lang="en-GB" sz="3200" dirty="0">
                <a:latin typeface="Calibri" pitchFamily="34" charset="0"/>
                <a:cs typeface="Calibri" pitchFamily="34" charset="0"/>
              </a:rPr>
              <a:t>Further, non-useful having columns also removed.</a:t>
            </a:r>
          </a:p>
          <a:p>
            <a:pPr>
              <a:buFont typeface="Wingdings" panose="05000000000000000000" pitchFamily="2" charset="2"/>
              <a:buChar char="§"/>
            </a:pPr>
            <a:r>
              <a:rPr lang="en-GB" sz="3200" dirty="0">
                <a:latin typeface="Calibri" pitchFamily="34" charset="0"/>
                <a:cs typeface="Calibri" pitchFamily="34" charset="0"/>
              </a:rPr>
              <a:t> No. of columns remaining after data </a:t>
            </a:r>
            <a:r>
              <a:rPr lang="en-GB" sz="3200" dirty="0" smtClean="0">
                <a:latin typeface="Calibri" pitchFamily="34" charset="0"/>
                <a:cs typeface="Calibri" pitchFamily="34" charset="0"/>
              </a:rPr>
              <a:t>cleaning - 45</a:t>
            </a:r>
            <a:endParaRPr lang="en-GB" sz="3200" dirty="0">
              <a:latin typeface="Calibri" pitchFamily="34" charset="0"/>
              <a:cs typeface="Calibri" pitchFamily="34" charset="0"/>
            </a:endParaRPr>
          </a:p>
          <a:p>
            <a:pPr>
              <a:buFont typeface="Wingdings" panose="05000000000000000000" pitchFamily="2" charset="2"/>
              <a:buChar char="§"/>
            </a:pPr>
            <a:r>
              <a:rPr lang="en-GB" sz="3200" dirty="0">
                <a:latin typeface="Calibri" pitchFamily="34" charset="0"/>
                <a:cs typeface="Calibri" pitchFamily="34" charset="0"/>
              </a:rPr>
              <a:t> Following derivation/conversion/manipulation done on the data</a:t>
            </a:r>
          </a:p>
          <a:p>
            <a:pPr marL="962406" lvl="1" indent="-514350">
              <a:buFont typeface="+mj-lt"/>
              <a:buAutoNum type="arabicPeriod"/>
            </a:pPr>
            <a:r>
              <a:rPr lang="en-GB" sz="3200" dirty="0">
                <a:latin typeface="Calibri" pitchFamily="34" charset="0"/>
                <a:cs typeface="Calibri" pitchFamily="34" charset="0"/>
              </a:rPr>
              <a:t>Interest rate converted to numerical value</a:t>
            </a:r>
          </a:p>
          <a:p>
            <a:pPr marL="962406" lvl="1" indent="-514350">
              <a:buFont typeface="+mj-lt"/>
              <a:buAutoNum type="arabicPeriod"/>
            </a:pPr>
            <a:r>
              <a:rPr lang="en-GB" sz="3200" dirty="0">
                <a:latin typeface="Calibri" pitchFamily="34" charset="0"/>
                <a:cs typeface="Calibri" pitchFamily="34" charset="0"/>
              </a:rPr>
              <a:t>Term converted for numerical analysis</a:t>
            </a:r>
          </a:p>
          <a:p>
            <a:pPr marL="962406" lvl="1" indent="-514350">
              <a:buFont typeface="+mj-lt"/>
              <a:buAutoNum type="arabicPeriod"/>
            </a:pPr>
            <a:r>
              <a:rPr lang="en-GB" sz="3200" dirty="0">
                <a:latin typeface="Calibri" pitchFamily="34" charset="0"/>
                <a:cs typeface="Calibri" pitchFamily="34" charset="0"/>
              </a:rPr>
              <a:t>Derived columns for year made from the date column</a:t>
            </a:r>
          </a:p>
          <a:p>
            <a:endParaRPr lang="en-IN" dirty="0"/>
          </a:p>
        </p:txBody>
      </p:sp>
    </p:spTree>
    <p:extLst>
      <p:ext uri="{BB962C8B-B14F-4D97-AF65-F5344CB8AC3E}">
        <p14:creationId xmlns:p14="http://schemas.microsoft.com/office/powerpoint/2010/main" val="101609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836712"/>
            <a:ext cx="4032448" cy="720080"/>
          </a:xfrm>
        </p:spPr>
        <p:txBody>
          <a:bodyPr>
            <a:normAutofit/>
          </a:bodyPr>
          <a:lstStyle/>
          <a:p>
            <a:r>
              <a:rPr lang="en-IN" sz="2800" dirty="0">
                <a:latin typeface="Calibri" pitchFamily="34" charset="0"/>
                <a:cs typeface="Calibri" pitchFamily="34" charset="0"/>
              </a:rPr>
              <a:t>H</a:t>
            </a:r>
            <a:r>
              <a:rPr lang="en-IN" sz="2800" dirty="0" smtClean="0">
                <a:latin typeface="Calibri" pitchFamily="34" charset="0"/>
                <a:cs typeface="Calibri" pitchFamily="34" charset="0"/>
              </a:rPr>
              <a:t>istogram </a:t>
            </a:r>
            <a:r>
              <a:rPr lang="en-IN" sz="2800" dirty="0">
                <a:latin typeface="Calibri" pitchFamily="34" charset="0"/>
                <a:cs typeface="Calibri" pitchFamily="34" charset="0"/>
              </a:rPr>
              <a:t>of </a:t>
            </a:r>
            <a:r>
              <a:rPr lang="en-IN" sz="2800" dirty="0" smtClean="0">
                <a:latin typeface="Calibri" pitchFamily="34" charset="0"/>
                <a:cs typeface="Calibri" pitchFamily="34" charset="0"/>
              </a:rPr>
              <a:t>Loan Amount </a:t>
            </a:r>
            <a:endParaRPr lang="en-IN" sz="2800" dirty="0">
              <a:latin typeface="Calibri" pitchFamily="34" charset="0"/>
              <a:cs typeface="Calibri" pitchFamily="34" charset="0"/>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3688" y="1628800"/>
            <a:ext cx="4967330"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39376" y="5589240"/>
            <a:ext cx="8892480" cy="2905373"/>
          </a:xfrm>
        </p:spPr>
        <p:txBody>
          <a:bodyPr>
            <a:normAutofit/>
          </a:bodyPr>
          <a:lstStyle/>
          <a:p>
            <a:pPr marL="36576" indent="0">
              <a:buNone/>
            </a:pPr>
            <a:r>
              <a:rPr lang="en-IN" sz="2400" b="1" dirty="0" smtClean="0">
                <a:latin typeface="Calibri" pitchFamily="34" charset="0"/>
                <a:cs typeface="Calibri" pitchFamily="34" charset="0"/>
              </a:rPr>
              <a:t>Insight</a:t>
            </a:r>
            <a:r>
              <a:rPr lang="en-IN" sz="2400" dirty="0">
                <a:latin typeface="Calibri" pitchFamily="34" charset="0"/>
                <a:cs typeface="Calibri" pitchFamily="34" charset="0"/>
              </a:rPr>
              <a:t> : </a:t>
            </a:r>
            <a:endParaRPr lang="en-IN" sz="2400" dirty="0" smtClean="0">
              <a:latin typeface="Calibri" pitchFamily="34" charset="0"/>
              <a:cs typeface="Calibri" pitchFamily="34" charset="0"/>
            </a:endParaRPr>
          </a:p>
          <a:p>
            <a:pPr marL="36576" indent="0">
              <a:buNone/>
            </a:pPr>
            <a:r>
              <a:rPr lang="en-IN" sz="2400" dirty="0" smtClean="0">
                <a:latin typeface="Calibri" pitchFamily="34" charset="0"/>
                <a:cs typeface="Calibri" pitchFamily="34" charset="0"/>
              </a:rPr>
              <a:t>The </a:t>
            </a:r>
            <a:r>
              <a:rPr lang="en-IN" sz="2400" dirty="0">
                <a:latin typeface="Calibri" pitchFamily="34" charset="0"/>
                <a:cs typeface="Calibri" pitchFamily="34" charset="0"/>
              </a:rPr>
              <a:t>most common amount of loan taken is in the range from 5,000 to 10,000.</a:t>
            </a:r>
            <a:endParaRPr lang="en-IN" sz="2400" dirty="0">
              <a:latin typeface="Calibri" pitchFamily="34" charset="0"/>
              <a:cs typeface="Calibri" pitchFamily="34" charset="0"/>
            </a:endParaRPr>
          </a:p>
        </p:txBody>
      </p:sp>
      <p:sp>
        <p:nvSpPr>
          <p:cNvPr id="6" name="Title 1"/>
          <p:cNvSpPr txBox="1">
            <a:spLocks/>
          </p:cNvSpPr>
          <p:nvPr/>
        </p:nvSpPr>
        <p:spPr>
          <a:xfrm>
            <a:off x="1547664" y="188640"/>
            <a:ext cx="5544616" cy="72008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GB" sz="4400" b="1" u="sng" dirty="0">
                <a:latin typeface="Calibri" pitchFamily="34" charset="0"/>
                <a:cs typeface="Calibri" pitchFamily="34" charset="0"/>
              </a:rPr>
              <a:t>UNIVARIATE ANALYSIS</a:t>
            </a:r>
            <a:endParaRPr lang="en-IN" sz="4400" b="1" u="sng" dirty="0">
              <a:latin typeface="Calibri" pitchFamily="34" charset="0"/>
              <a:cs typeface="Calibri" pitchFamily="34" charset="0"/>
            </a:endParaRPr>
          </a:p>
        </p:txBody>
      </p:sp>
    </p:spTree>
    <p:extLst>
      <p:ext uri="{BB962C8B-B14F-4D97-AF65-F5344CB8AC3E}">
        <p14:creationId xmlns:p14="http://schemas.microsoft.com/office/powerpoint/2010/main" val="183852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44178"/>
            <a:ext cx="7467600" cy="1143000"/>
          </a:xfrm>
        </p:spPr>
        <p:txBody>
          <a:bodyPr>
            <a:normAutofit fontScale="90000"/>
          </a:bodyPr>
          <a:lstStyle/>
          <a:p>
            <a:r>
              <a:rPr lang="en-IN" dirty="0">
                <a:latin typeface="Calibri" pitchFamily="34" charset="0"/>
                <a:cs typeface="Calibri" pitchFamily="34" charset="0"/>
              </a:rPr>
              <a:t>B</a:t>
            </a:r>
            <a:r>
              <a:rPr lang="en-IN" dirty="0" smtClean="0">
                <a:latin typeface="Calibri" pitchFamily="34" charset="0"/>
                <a:cs typeface="Calibri" pitchFamily="34" charset="0"/>
              </a:rPr>
              <a:t>ox Plot of Loan Amount</a:t>
            </a:r>
            <a:r>
              <a:rPr lang="en-IN" dirty="0"/>
              <a:t/>
            </a:r>
            <a:br>
              <a:rPr lang="en-IN" dirty="0"/>
            </a:br>
            <a:endParaRPr lang="en-IN" dirty="0"/>
          </a:p>
        </p:txBody>
      </p:sp>
      <p:sp>
        <p:nvSpPr>
          <p:cNvPr id="4" name="Rectangle 3"/>
          <p:cNvSpPr/>
          <p:nvPr/>
        </p:nvSpPr>
        <p:spPr>
          <a:xfrm>
            <a:off x="1259632" y="1012086"/>
            <a:ext cx="1618905" cy="369332"/>
          </a:xfrm>
          <a:prstGeom prst="rect">
            <a:avLst/>
          </a:prstGeom>
        </p:spPr>
        <p:txBody>
          <a:bodyPr wrap="none">
            <a:spAutoFit/>
          </a:bodyPr>
          <a:lstStyle/>
          <a:p>
            <a:r>
              <a:rPr lang="en-IN" b="1" dirty="0" smtClean="0"/>
              <a:t>With Outliers</a:t>
            </a:r>
            <a:endParaRPr lang="en-IN" dirty="0"/>
          </a:p>
        </p:txBody>
      </p:sp>
      <p:sp>
        <p:nvSpPr>
          <p:cNvPr id="5" name="Rectangle 4"/>
          <p:cNvSpPr/>
          <p:nvPr/>
        </p:nvSpPr>
        <p:spPr>
          <a:xfrm>
            <a:off x="6156291" y="1012086"/>
            <a:ext cx="1939505" cy="369332"/>
          </a:xfrm>
          <a:prstGeom prst="rect">
            <a:avLst/>
          </a:prstGeom>
        </p:spPr>
        <p:txBody>
          <a:bodyPr wrap="none">
            <a:spAutoFit/>
          </a:bodyPr>
          <a:lstStyle/>
          <a:p>
            <a:r>
              <a:rPr lang="en-IN" b="1" dirty="0" smtClean="0"/>
              <a:t>Without outliers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402770"/>
            <a:ext cx="4315416" cy="323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381418"/>
            <a:ext cx="4315417" cy="323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idx="4294967295"/>
          </p:nvPr>
        </p:nvSpPr>
        <p:spPr>
          <a:xfrm>
            <a:off x="203568" y="4808909"/>
            <a:ext cx="8851921" cy="2049091"/>
          </a:xfrm>
        </p:spPr>
        <p:txBody>
          <a:bodyPr>
            <a:normAutofit/>
          </a:bodyPr>
          <a:lstStyle/>
          <a:p>
            <a:pPr marL="36576" indent="0">
              <a:buNone/>
            </a:pPr>
            <a:r>
              <a:rPr lang="en-GB" sz="2400" b="1" dirty="0" smtClean="0">
                <a:latin typeface="Calibri" pitchFamily="34" charset="0"/>
                <a:cs typeface="Calibri" pitchFamily="34" charset="0"/>
              </a:rPr>
              <a:t>Insights :</a:t>
            </a:r>
          </a:p>
          <a:p>
            <a:pPr marL="493776" indent="-457200">
              <a:buFont typeface="+mj-lt"/>
              <a:buAutoNum type="arabicPeriod"/>
            </a:pPr>
            <a:r>
              <a:rPr lang="en-IN" sz="2000" dirty="0">
                <a:latin typeface="Calibri" pitchFamily="34" charset="0"/>
                <a:cs typeface="Calibri" pitchFamily="34" charset="0"/>
              </a:rPr>
              <a:t>The above Box plot show that, the outliers starts from just below 30,000 and then continue </a:t>
            </a:r>
            <a:r>
              <a:rPr lang="en-IN" sz="2000" dirty="0" smtClean="0">
                <a:latin typeface="Calibri" pitchFamily="34" charset="0"/>
                <a:cs typeface="Calibri" pitchFamily="34" charset="0"/>
              </a:rPr>
              <a:t>upwards, so all </a:t>
            </a:r>
            <a:r>
              <a:rPr lang="en-IN" sz="2000" dirty="0">
                <a:latin typeface="Calibri" pitchFamily="34" charset="0"/>
                <a:cs typeface="Calibri" pitchFamily="34" charset="0"/>
              </a:rPr>
              <a:t>the entries above 30,000 can be </a:t>
            </a:r>
            <a:r>
              <a:rPr lang="en-IN" sz="2000" dirty="0" smtClean="0">
                <a:latin typeface="Calibri" pitchFamily="34" charset="0"/>
                <a:cs typeface="Calibri" pitchFamily="34" charset="0"/>
              </a:rPr>
              <a:t>removed.</a:t>
            </a:r>
          </a:p>
          <a:p>
            <a:pPr marL="493776" indent="-457200">
              <a:buFont typeface="+mj-lt"/>
              <a:buAutoNum type="arabicPeriod"/>
            </a:pPr>
            <a:r>
              <a:rPr lang="en-GB" sz="2000" dirty="0" smtClean="0">
                <a:latin typeface="Calibri" pitchFamily="34" charset="0"/>
                <a:cs typeface="Calibri" pitchFamily="34" charset="0"/>
              </a:rPr>
              <a:t>Here </a:t>
            </a:r>
            <a:r>
              <a:rPr lang="en-GB" sz="2000" dirty="0">
                <a:latin typeface="Calibri" pitchFamily="34" charset="0"/>
                <a:cs typeface="Calibri" pitchFamily="34" charset="0"/>
              </a:rPr>
              <a:t>the loan amount varies from 0 to 30000 and 25% is more than 5000, 50% is less than 10000 and 75% is 15000</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31019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496944" cy="1143000"/>
          </a:xfrm>
        </p:spPr>
        <p:txBody>
          <a:bodyPr>
            <a:noAutofit/>
          </a:bodyPr>
          <a:lstStyle/>
          <a:p>
            <a:r>
              <a:rPr lang="en-IN" sz="3200" dirty="0">
                <a:latin typeface="Calibri" pitchFamily="34" charset="0"/>
                <a:cs typeface="Calibri" pitchFamily="34" charset="0"/>
              </a:rPr>
              <a:t>Distribution Plot of loan amount to customers - with outliers removed</a:t>
            </a:r>
            <a:br>
              <a:rPr lang="en-IN" sz="3200" dirty="0">
                <a:latin typeface="Calibri" pitchFamily="34" charset="0"/>
                <a:cs typeface="Calibri" pitchFamily="34" charset="0"/>
              </a:rPr>
            </a:br>
            <a:endParaRPr lang="en-IN" sz="3200" dirty="0">
              <a:latin typeface="Calibri" pitchFamily="34" charset="0"/>
              <a:cs typeface="Calibri" pitchFamily="34"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1412776"/>
            <a:ext cx="458338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179512" y="5373216"/>
            <a:ext cx="8712968" cy="1828800"/>
          </a:xfrm>
        </p:spPr>
        <p:txBody>
          <a:bodyPr>
            <a:normAutofit/>
          </a:bodyPr>
          <a:lstStyle/>
          <a:p>
            <a:pPr marL="36576" indent="0" rtl="0" eaLnBrk="1" latinLnBrk="0" hangingPunct="1">
              <a:buNone/>
            </a:pPr>
            <a:r>
              <a:rPr kumimoji="0" lang="en-GB" sz="2400" b="1" kern="1200" dirty="0" smtClean="0">
                <a:solidFill>
                  <a:schemeClr val="tx1"/>
                </a:solidFill>
                <a:effectLst/>
                <a:latin typeface="Calibri" pitchFamily="34" charset="0"/>
                <a:cs typeface="Calibri" pitchFamily="34" charset="0"/>
              </a:rPr>
              <a:t>Insight :</a:t>
            </a:r>
            <a:endParaRPr lang="en-IN" sz="2400" dirty="0" smtClean="0">
              <a:effectLst/>
              <a:latin typeface="Calibri" pitchFamily="34" charset="0"/>
              <a:cs typeface="Calibri" pitchFamily="34" charset="0"/>
            </a:endParaRPr>
          </a:p>
          <a:p>
            <a:pPr marL="36576" indent="0">
              <a:buNone/>
            </a:pPr>
            <a:r>
              <a:rPr kumimoji="0" lang="en-GB" sz="2400" kern="1200" dirty="0" smtClean="0">
                <a:solidFill>
                  <a:schemeClr val="tx1"/>
                </a:solidFill>
                <a:effectLst/>
                <a:latin typeface="Calibri" pitchFamily="34" charset="0"/>
                <a:cs typeface="Calibri" pitchFamily="34" charset="0"/>
              </a:rPr>
              <a:t>Here the loan amount varies from 0 to 30000 and 25% is more than 5000, 50% is less than 10000 and 75% is 15000</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412987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075240" cy="1143000"/>
          </a:xfrm>
        </p:spPr>
        <p:txBody>
          <a:bodyPr>
            <a:noAutofit/>
          </a:bodyPr>
          <a:lstStyle/>
          <a:p>
            <a:r>
              <a:rPr lang="en-IN" sz="3600" dirty="0">
                <a:latin typeface="Calibri" pitchFamily="34" charset="0"/>
                <a:cs typeface="Calibri" pitchFamily="34" charset="0"/>
              </a:rPr>
              <a:t>T</a:t>
            </a:r>
            <a:r>
              <a:rPr lang="en-IN" sz="3600" dirty="0" smtClean="0">
                <a:latin typeface="Calibri" pitchFamily="34" charset="0"/>
                <a:cs typeface="Calibri" pitchFamily="34" charset="0"/>
              </a:rPr>
              <a:t>he </a:t>
            </a:r>
            <a:r>
              <a:rPr lang="en-IN" sz="3600" dirty="0">
                <a:latin typeface="Calibri" pitchFamily="34" charset="0"/>
                <a:cs typeface="Calibri" pitchFamily="34" charset="0"/>
              </a:rPr>
              <a:t>number of loans disbursed year-wise</a:t>
            </a:r>
            <a:br>
              <a:rPr lang="en-IN" sz="3600" dirty="0">
                <a:latin typeface="Calibri" pitchFamily="34" charset="0"/>
                <a:cs typeface="Calibri" pitchFamily="34" charset="0"/>
              </a:rPr>
            </a:br>
            <a:endParaRPr lang="en-IN" sz="3600" dirty="0">
              <a:latin typeface="Calibri" pitchFamily="34" charset="0"/>
              <a:cs typeface="Calibri"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340767"/>
            <a:ext cx="5184576" cy="40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395536" y="5301208"/>
            <a:ext cx="8280920" cy="1368153"/>
          </a:xfrm>
        </p:spPr>
        <p:txBody>
          <a:bodyPr>
            <a:normAutofit lnSpcReduction="10000"/>
          </a:bodyPr>
          <a:lstStyle/>
          <a:p>
            <a:pPr marL="36576" indent="0">
              <a:buNone/>
            </a:pPr>
            <a:r>
              <a:rPr kumimoji="0" lang="en-IN" sz="2800" b="1" i="0" kern="1200" dirty="0" smtClean="0">
                <a:solidFill>
                  <a:schemeClr val="tx1"/>
                </a:solidFill>
                <a:effectLst/>
                <a:latin typeface="Calibri" pitchFamily="34" charset="0"/>
                <a:cs typeface="Calibri" pitchFamily="34" charset="0"/>
              </a:rPr>
              <a:t>Insight :</a:t>
            </a:r>
            <a:endParaRPr kumimoji="0" lang="en-IN" sz="2800" b="0" i="0" kern="1200" dirty="0" smtClean="0">
              <a:solidFill>
                <a:schemeClr val="tx1"/>
              </a:solidFill>
              <a:effectLst/>
              <a:latin typeface="Calibri" pitchFamily="34" charset="0"/>
              <a:cs typeface="Calibri" pitchFamily="34" charset="0"/>
            </a:endParaRPr>
          </a:p>
          <a:p>
            <a:pPr marL="36576" indent="0">
              <a:buNone/>
            </a:pPr>
            <a:r>
              <a:rPr kumimoji="0" lang="en-IN" sz="2800" b="0" i="0" kern="1200" dirty="0" smtClean="0">
                <a:solidFill>
                  <a:schemeClr val="tx1"/>
                </a:solidFill>
                <a:effectLst/>
                <a:latin typeface="Calibri" pitchFamily="34" charset="0"/>
                <a:cs typeface="Calibri" pitchFamily="34" charset="0"/>
              </a:rPr>
              <a:t>It is clear that the number of loans disbursed increased yearly</a:t>
            </a:r>
            <a:r>
              <a:rPr lang="en-IN" dirty="0"/>
              <a:t>.</a:t>
            </a:r>
            <a:endParaRPr kumimoji="0" lang="en-IN" sz="3000" b="0" i="0" kern="1200" dirty="0" smtClean="0">
              <a:solidFill>
                <a:schemeClr val="tx1"/>
              </a:solidFill>
              <a:effectLst/>
              <a:latin typeface="+mn-lt"/>
              <a:ea typeface="+mn-ea"/>
              <a:cs typeface="+mn-cs"/>
            </a:endParaRPr>
          </a:p>
          <a:p>
            <a:endParaRPr lang="en-IN" dirty="0"/>
          </a:p>
        </p:txBody>
      </p:sp>
    </p:spTree>
    <p:extLst>
      <p:ext uri="{BB962C8B-B14F-4D97-AF65-F5344CB8AC3E}">
        <p14:creationId xmlns:p14="http://schemas.microsoft.com/office/powerpoint/2010/main" val="213193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640960" cy="720080"/>
          </a:xfrm>
        </p:spPr>
        <p:txBody>
          <a:bodyPr>
            <a:noAutofit/>
          </a:bodyPr>
          <a:lstStyle/>
          <a:p>
            <a:r>
              <a:rPr lang="en-IN" sz="3200" dirty="0">
                <a:latin typeface="Calibri" pitchFamily="34" charset="0"/>
                <a:cs typeface="Calibri" pitchFamily="34" charset="0"/>
              </a:rPr>
              <a:t>Distribution of Loan </a:t>
            </a:r>
            <a:r>
              <a:rPr lang="en-IN" sz="3200" dirty="0" smtClean="0">
                <a:latin typeface="Calibri" pitchFamily="34" charset="0"/>
                <a:cs typeface="Calibri" pitchFamily="34" charset="0"/>
              </a:rPr>
              <a:t>Amounts, Funded Amount </a:t>
            </a:r>
            <a:r>
              <a:rPr lang="en-IN" sz="3200" dirty="0">
                <a:latin typeface="Calibri" pitchFamily="34" charset="0"/>
                <a:cs typeface="Calibri" pitchFamily="34" charset="0"/>
              </a:rPr>
              <a:t>and </a:t>
            </a:r>
            <a:r>
              <a:rPr lang="en-IN" sz="3200" dirty="0" smtClean="0">
                <a:latin typeface="Calibri" pitchFamily="34" charset="0"/>
                <a:cs typeface="Calibri" pitchFamily="34" charset="0"/>
              </a:rPr>
              <a:t>Investor </a:t>
            </a:r>
            <a:r>
              <a:rPr lang="en-IN" sz="3200" dirty="0">
                <a:latin typeface="Calibri" pitchFamily="34" charset="0"/>
                <a:cs typeface="Calibri" pitchFamily="34" charset="0"/>
              </a:rPr>
              <a:t>Funded Amount </a:t>
            </a:r>
            <a:r>
              <a:rPr lang="en-IN" sz="3200" dirty="0">
                <a:latin typeface="Calibri" pitchFamily="34" charset="0"/>
                <a:cs typeface="Calibri" pitchFamily="34" charset="0"/>
              </a:rPr>
              <a:t>using distribution plot</a:t>
            </a:r>
            <a:br>
              <a:rPr lang="en-IN" sz="3200" dirty="0">
                <a:latin typeface="Calibri" pitchFamily="34" charset="0"/>
                <a:cs typeface="Calibri" pitchFamily="34" charset="0"/>
              </a:rPr>
            </a:br>
            <a:endParaRPr lang="en-IN" sz="3200" dirty="0">
              <a:latin typeface="Calibri" pitchFamily="34" charset="0"/>
              <a:cs typeface="Calibri" pitchFamily="34"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16832"/>
            <a:ext cx="911916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idx="4294967295"/>
          </p:nvPr>
        </p:nvSpPr>
        <p:spPr>
          <a:xfrm>
            <a:off x="251520" y="5013176"/>
            <a:ext cx="8784976" cy="1329011"/>
          </a:xfrm>
        </p:spPr>
        <p:txBody>
          <a:bodyPr>
            <a:normAutofit/>
          </a:bodyPr>
          <a:lstStyle/>
          <a:p>
            <a:pPr marL="36576" indent="0">
              <a:buNone/>
            </a:pPr>
            <a:r>
              <a:rPr kumimoji="0" lang="en-IN" sz="2400" b="1" i="0" kern="1200" dirty="0" smtClean="0">
                <a:solidFill>
                  <a:schemeClr val="tx1"/>
                </a:solidFill>
                <a:effectLst/>
                <a:latin typeface="Calibri" pitchFamily="34" charset="0"/>
                <a:cs typeface="Calibri" pitchFamily="34" charset="0"/>
              </a:rPr>
              <a:t>Insight :</a:t>
            </a:r>
            <a:endParaRPr kumimoji="0" lang="en-IN" sz="2400" b="0" i="0" kern="1200" dirty="0" smtClean="0">
              <a:solidFill>
                <a:schemeClr val="tx1"/>
              </a:solidFill>
              <a:effectLst/>
              <a:latin typeface="Calibri" pitchFamily="34" charset="0"/>
              <a:cs typeface="Calibri" pitchFamily="34" charset="0"/>
            </a:endParaRPr>
          </a:p>
          <a:p>
            <a:pPr marL="36576" indent="0">
              <a:buNone/>
            </a:pPr>
            <a:r>
              <a:rPr kumimoji="0" lang="en-IN" sz="2400" b="0" i="0" kern="1200" dirty="0" smtClean="0">
                <a:solidFill>
                  <a:schemeClr val="tx1"/>
                </a:solidFill>
                <a:effectLst/>
                <a:latin typeface="Calibri" pitchFamily="34" charset="0"/>
                <a:cs typeface="Calibri" pitchFamily="34" charset="0"/>
              </a:rPr>
              <a:t>Distribution of Loan Amounts, Funded Amount and Investor Funded Amount are looking similar as per above distribution plots.</a:t>
            </a:r>
          </a:p>
          <a:p>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599881263"/>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738</TotalTime>
  <Words>1329</Words>
  <Application>Microsoft Office PowerPoint</Application>
  <PresentationFormat>On-screen Show (4:3)</PresentationFormat>
  <Paragraphs>154</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Technic</vt:lpstr>
      <vt:lpstr>Lending Club Case Study </vt:lpstr>
      <vt:lpstr>In Lending club case study we perform following steps :</vt:lpstr>
      <vt:lpstr>DATA STUDY, CLEANING &amp; MANIPULATION</vt:lpstr>
      <vt:lpstr>DATA STUDY, CLEANING &amp; MANIPULATION</vt:lpstr>
      <vt:lpstr>Histogram of Loan Amount </vt:lpstr>
      <vt:lpstr>Box Plot of Loan Amount </vt:lpstr>
      <vt:lpstr>Distribution Plot of loan amount to customers - with outliers removed </vt:lpstr>
      <vt:lpstr>The number of loans disbursed year-wise </vt:lpstr>
      <vt:lpstr>Distribution of Loan Amounts, Funded Amount and Investor Funded Amount using distribution plot </vt:lpstr>
      <vt:lpstr>The Loan Status counts data in pie chart </vt:lpstr>
      <vt:lpstr>Distribution plot of interest rates </vt:lpstr>
      <vt:lpstr>Box plot of interest rates </vt:lpstr>
      <vt:lpstr>Box plot of Annual Income </vt:lpstr>
      <vt:lpstr>Histogram for Annual Income </vt:lpstr>
      <vt:lpstr>Bar chart to show the different loan purpose from the lending clubs </vt:lpstr>
      <vt:lpstr>The grouped categorical bar chart of Purpose of loan and Loan Status </vt:lpstr>
      <vt:lpstr>The bar chart between Term Months and Purpose </vt:lpstr>
      <vt:lpstr>Bar chart between Term Months and Loan Status </vt:lpstr>
      <vt:lpstr>Bar chart to visualize the percentage of loan defaulters by grade </vt:lpstr>
      <vt:lpstr>Bar chart to visualize the percentage of loan defaulters by Loan Purpose </vt:lpstr>
      <vt:lpstr>Bar chart to visualize the percentage of loan defaulters by address state </vt:lpstr>
      <vt:lpstr>Bar chart to visualize the number of people by home ownership </vt:lpstr>
      <vt:lpstr>BIVARIATE ANALYSIS </vt:lpstr>
      <vt:lpstr>Heatmap to show correlation</vt:lpstr>
      <vt:lpstr>Bivariate Analysis on annual income on Charged Off Proportion in bar chart</vt:lpstr>
      <vt:lpstr>Bivariate Analysis for Purpose of Loan Vs Charged Off Proportion in bar chart</vt:lpstr>
      <vt:lpstr>Bivariate Analysis of dti vs emp_length in box plot</vt:lpstr>
      <vt:lpstr>Bivariate Analysis of dti vs interest rate in box plot</vt:lpstr>
      <vt:lpstr>Bivariate  Analysis of loan amount vs emp_length in box plot</vt:lpstr>
      <vt:lpstr>MULTIVARIATE  ANALYSIS</vt:lpstr>
      <vt:lpstr>Conclusion -</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hp</dc:creator>
  <cp:lastModifiedBy>hp</cp:lastModifiedBy>
  <cp:revision>21</cp:revision>
  <dcterms:created xsi:type="dcterms:W3CDTF">2024-07-31T18:16:12Z</dcterms:created>
  <dcterms:modified xsi:type="dcterms:W3CDTF">2024-08-01T06:34:59Z</dcterms:modified>
</cp:coreProperties>
</file>