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4" r:id="rId12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ADM Cycle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/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ADA22-6019-3E2F-3FCA-37C07E36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51C496E-5FC4-FCFF-CC48-4BCC9C6FA45C}"/>
              </a:ext>
            </a:extLst>
          </p:cNvPr>
          <p:cNvSpPr txBox="1"/>
          <p:nvPr/>
        </p:nvSpPr>
        <p:spPr>
          <a:xfrm>
            <a:off x="1383193" y="2426493"/>
            <a:ext cx="112152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ADM can be adapted </a:t>
            </a:r>
            <a:r>
              <a:rPr lang="en-US" sz="6000">
                <a:latin typeface="+mj-lt"/>
                <a:ea typeface="+mj-ea"/>
                <a:cs typeface="+mj-cs"/>
              </a:rPr>
              <a:t>to your needs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A522C5E-FDD0-3E80-85A0-D00919C0953C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3ED4AFE-0F35-9317-178A-11FC7082641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B0ABB19-0F9F-7DA5-6602-B3FBDB5E346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457C1BE-BD94-910C-6FFC-4483A136858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AC3C629-8EC8-A39E-0B72-324E04EF43AA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8390DC2-23F0-D97D-2980-0698B1AA144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BC4427C-2FE3-F4FD-8FB5-3EC46E551F03}"/>
              </a:ext>
            </a:extLst>
          </p:cNvPr>
          <p:cNvSpPr txBox="1"/>
          <p:nvPr/>
        </p:nvSpPr>
        <p:spPr>
          <a:xfrm>
            <a:off x="1442956" y="266700"/>
            <a:ext cx="1013112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The ADM Phase (Architecture Vision &amp; Business Architecture)</a:t>
            </a:r>
            <a:endParaRPr lang="en-US" sz="2000" spc="600" dirty="0">
              <a:solidFill>
                <a:schemeClr val="tx2">
                  <a:lumMod val="60000"/>
                  <a:lumOff val="40000"/>
                </a:schemeClr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738FD-CD42-E68F-BAB6-699FC530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2582E52-F716-58CF-AC14-70CC2E91A79D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8C4387F-6945-87C3-EAFB-C4659D956EC9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BF207AC-7852-B331-5806-FE61DA48B113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F7FF99-ADD4-3ABF-043F-C00ACD777373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CEE01E5-9580-2D6A-72BB-1C1B56A80FC6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EA5835E-09EE-9A92-98F0-0C115ED990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B1CA56-6C55-F599-00C5-2DD7C6568C88}"/>
              </a:ext>
            </a:extLst>
          </p:cNvPr>
          <p:cNvGrpSpPr/>
          <p:nvPr/>
        </p:nvGrpSpPr>
        <p:grpSpPr>
          <a:xfrm>
            <a:off x="2616200" y="1196621"/>
            <a:ext cx="6223352" cy="5744042"/>
            <a:chOff x="3518305" y="2021111"/>
            <a:chExt cx="5041495" cy="49669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3EAFCF-FC62-F9D5-C370-BEEA3FBD2D4C}"/>
                </a:ext>
              </a:extLst>
            </p:cNvPr>
            <p:cNvSpPr/>
            <p:nvPr/>
          </p:nvSpPr>
          <p:spPr>
            <a:xfrm>
              <a:off x="3978849" y="3087510"/>
              <a:ext cx="3992437" cy="34978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66411F-A332-7B90-EC2B-76F160BBD0FE}"/>
                </a:ext>
              </a:extLst>
            </p:cNvPr>
            <p:cNvSpPr/>
            <p:nvPr/>
          </p:nvSpPr>
          <p:spPr>
            <a:xfrm>
              <a:off x="5274069" y="4341967"/>
              <a:ext cx="1516115" cy="11659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Requirements Management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798234-35BE-2705-C4DF-B2B6BF0CE870}"/>
                </a:ext>
              </a:extLst>
            </p:cNvPr>
            <p:cNvSpPr/>
            <p:nvPr/>
          </p:nvSpPr>
          <p:spPr>
            <a:xfrm>
              <a:off x="5198263" y="5919442"/>
              <a:ext cx="1502257" cy="10686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E. Opportunities and Solutions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0B30D6-3CC5-92CF-B013-E444484BA281}"/>
                </a:ext>
              </a:extLst>
            </p:cNvPr>
            <p:cNvSpPr/>
            <p:nvPr/>
          </p:nvSpPr>
          <p:spPr>
            <a:xfrm>
              <a:off x="3794949" y="5520730"/>
              <a:ext cx="1364503" cy="10686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F. Migration Planning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47E239-E581-0508-682A-C6FA6AA26AC6}"/>
                </a:ext>
              </a:extLst>
            </p:cNvPr>
            <p:cNvSpPr/>
            <p:nvPr/>
          </p:nvSpPr>
          <p:spPr>
            <a:xfrm>
              <a:off x="5256136" y="2762280"/>
              <a:ext cx="1364503" cy="10686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A. Architecture vision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87FBB6-0C5C-0BD2-C8C3-318EE4CACF36}"/>
                </a:ext>
              </a:extLst>
            </p:cNvPr>
            <p:cNvSpPr/>
            <p:nvPr/>
          </p:nvSpPr>
          <p:spPr>
            <a:xfrm>
              <a:off x="7195297" y="4390642"/>
              <a:ext cx="1364503" cy="10686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C. Information System Architecture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D18ABB-05B0-D6D5-5EA2-2E3D429E8D31}"/>
                </a:ext>
              </a:extLst>
            </p:cNvPr>
            <p:cNvSpPr/>
            <p:nvPr/>
          </p:nvSpPr>
          <p:spPr>
            <a:xfrm>
              <a:off x="6700520" y="3224682"/>
              <a:ext cx="1364503" cy="10686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B. Business Architecture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89CD64-3E6C-CB40-2A30-1F1D94F359EE}"/>
                </a:ext>
              </a:extLst>
            </p:cNvPr>
            <p:cNvSpPr/>
            <p:nvPr/>
          </p:nvSpPr>
          <p:spPr>
            <a:xfrm>
              <a:off x="3518305" y="4385110"/>
              <a:ext cx="1364503" cy="10686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G.  Implementation Governance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8C571D6-E0C6-12C9-41DF-E658DC8100B7}"/>
                </a:ext>
              </a:extLst>
            </p:cNvPr>
            <p:cNvSpPr/>
            <p:nvPr/>
          </p:nvSpPr>
          <p:spPr>
            <a:xfrm>
              <a:off x="6752687" y="5605275"/>
              <a:ext cx="1364503" cy="10686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D. Technology Architecture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C0B8009-32ED-185D-73F8-55566B1DF896}"/>
                </a:ext>
              </a:extLst>
            </p:cNvPr>
            <p:cNvSpPr/>
            <p:nvPr/>
          </p:nvSpPr>
          <p:spPr>
            <a:xfrm>
              <a:off x="3832944" y="3205877"/>
              <a:ext cx="1445766" cy="10686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H. Architecture Change Management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575A0F-2602-A048-C66B-F62ABC257C18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5938388" y="3830892"/>
              <a:ext cx="17933" cy="5320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C7707B-3627-9A52-E35F-D87D38CC0238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6568153" y="4027246"/>
              <a:ext cx="224069" cy="485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0562AB9-6918-0AE8-DAB6-1763D00FB00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5162148" y="4059881"/>
              <a:ext cx="333951" cy="452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38DF745-797C-9AD0-82E5-BA44BB2B4388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4882808" y="4919416"/>
              <a:ext cx="391260" cy="55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893C9A3-A7C3-839A-41EE-854AC3DF291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5013228" y="5337176"/>
              <a:ext cx="482871" cy="3881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8F0BD2-CD95-4434-8132-EF8CA2A67F37}"/>
                </a:ext>
              </a:extLst>
            </p:cNvPr>
            <p:cNvCxnSpPr/>
            <p:nvPr/>
          </p:nvCxnSpPr>
          <p:spPr>
            <a:xfrm>
              <a:off x="5975067" y="5459254"/>
              <a:ext cx="17933" cy="5320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CA7E8E-2B98-7C2A-7112-6481BBBD07C4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6568153" y="5337176"/>
              <a:ext cx="367120" cy="485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64AA6AA-EB1B-B7A2-A8FA-15619896AE85}"/>
                </a:ext>
              </a:extLst>
            </p:cNvPr>
            <p:cNvCxnSpPr>
              <a:cxnSpLocks/>
              <a:stCxn id="15" idx="2"/>
              <a:endCxn id="11" idx="6"/>
            </p:cNvCxnSpPr>
            <p:nvPr/>
          </p:nvCxnSpPr>
          <p:spPr>
            <a:xfrm flipH="1" flipV="1">
              <a:off x="6790183" y="4924947"/>
              <a:ext cx="40511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FF6F6B-B35A-BE53-230C-62995CF41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388" y="2021111"/>
              <a:ext cx="17933" cy="7516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9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8 Phases of ADM – A thru H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E7EAF49-1D31-0C6C-1772-CB4539C457AC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4E72D-0867-77DF-20DA-9A9F69E9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14749EE-71E7-0909-8A40-16E7273F17BE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ADM Cycle is designed to start over once the last phase is complete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69F2983-9000-3546-393D-7AF16C91C622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F2DC1B4-551C-C497-368B-B5BFB1D8E32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2D7F65E-E7A7-61CC-E4BE-FD8B33A428A6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D027DD6-F50E-B4C0-0BB4-414EB133FBE1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0F27561-61EA-BFB6-D294-4AF99A715E43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821C185-205A-33F4-214C-D62EBD258963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2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40D0E3C-1904-6C9E-DE92-60E49C399294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Requirement Management in the center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CB38F56-D940-99DA-26EF-319D05506BB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31CF-3DE2-844E-5154-C5D39D6B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D4860D9-BB19-4727-3753-65F966D6A8C9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Phases can be paused to go back and revise a past phase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9D12C14-B923-C2F2-BAFB-FAF15445EC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0BDAC26-C96F-B28B-9230-3ED9B289344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AC16AEE-F579-3575-ADB9-6C5232B718B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BE12AF1-6086-1DCA-EA9C-2088E0AEE4B5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12C1BF9-358C-FA2C-DB4D-B081F344307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7BA4D63-4F34-46BD-953C-52F9D02AB08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8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E9900-F8BD-4D52-FE04-03D3A052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19D720C-5D22-CFF7-B392-957FD348B247}"/>
              </a:ext>
            </a:extLst>
          </p:cNvPr>
          <p:cNvSpPr txBox="1"/>
          <p:nvPr/>
        </p:nvSpPr>
        <p:spPr>
          <a:xfrm>
            <a:off x="1383193" y="2426493"/>
            <a:ext cx="112152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Iterations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DC82B00-A6E7-C04C-F5E2-D952DE7DA9E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DA0E05B-FEE2-D402-23CC-4F9F97669A12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9A520EE-671F-BD81-FA61-19CF737E8A7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87F30E-C4FB-D97C-A691-04ADB56FDFA5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9970239-7CC2-0C9A-D8AA-405246B39BE2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7D25C01-A3A7-CC18-C544-8A08F1DA7440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9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C9F9-328C-6D91-BB40-BA14A731C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0DA8F1C-F9EC-495B-D715-64020643329D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D968C76-EDF7-CDA6-0F05-CE55948CCA1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103BB96-1659-3884-22E0-6D261BAC87ED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73CFC60-1ED1-A8D0-2BC5-3AF4210E2553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CC17E7D-6AA7-836A-D4AB-F0C2E486F7F5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8398140-8F04-9D57-EED0-3E353C7A3E7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2610C9-683D-E278-0711-ED46E59A0A2D}"/>
              </a:ext>
            </a:extLst>
          </p:cNvPr>
          <p:cNvGrpSpPr/>
          <p:nvPr/>
        </p:nvGrpSpPr>
        <p:grpSpPr>
          <a:xfrm>
            <a:off x="3479448" y="904122"/>
            <a:ext cx="5041495" cy="5918199"/>
            <a:chOff x="3518305" y="152401"/>
            <a:chExt cx="5067715" cy="67055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902338-FCF7-7C42-83B5-D5D84C3E3D91}"/>
                </a:ext>
              </a:extLst>
            </p:cNvPr>
            <p:cNvSpPr/>
            <p:nvPr/>
          </p:nvSpPr>
          <p:spPr>
            <a:xfrm>
              <a:off x="3981244" y="2524433"/>
              <a:ext cx="4013201" cy="38862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7DAC9F8-0D25-8B8B-9C53-025BFD0D0C18}"/>
                </a:ext>
              </a:extLst>
            </p:cNvPr>
            <p:cNvSpPr/>
            <p:nvPr/>
          </p:nvSpPr>
          <p:spPr>
            <a:xfrm>
              <a:off x="5283200" y="3918155"/>
              <a:ext cx="1524000" cy="1295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Requirements Management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B9B5EC-0424-9074-A7CD-FC480B8A2E58}"/>
                </a:ext>
              </a:extLst>
            </p:cNvPr>
            <p:cNvSpPr/>
            <p:nvPr/>
          </p:nvSpPr>
          <p:spPr>
            <a:xfrm>
              <a:off x="5207000" y="5670755"/>
              <a:ext cx="151007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E. Opportunities and Solutions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0EB391C-5705-BB29-DE3D-5587879CBCD5}"/>
                </a:ext>
              </a:extLst>
            </p:cNvPr>
            <p:cNvSpPr/>
            <p:nvPr/>
          </p:nvSpPr>
          <p:spPr>
            <a:xfrm>
              <a:off x="3796388" y="5227779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F. Migration Planning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9CD2F3-F3AA-58A0-F7B8-623002B24AA8}"/>
                </a:ext>
              </a:extLst>
            </p:cNvPr>
            <p:cNvSpPr/>
            <p:nvPr/>
          </p:nvSpPr>
          <p:spPr>
            <a:xfrm>
              <a:off x="5265174" y="2163097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A. Architecture vision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512A92-2FF6-46E0-EB27-A2A605F850E8}"/>
                </a:ext>
              </a:extLst>
            </p:cNvPr>
            <p:cNvSpPr/>
            <p:nvPr/>
          </p:nvSpPr>
          <p:spPr>
            <a:xfrm>
              <a:off x="7214420" y="3972233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C. Information System Architecture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DA895A-9F82-2955-9F51-EF738B90C397}"/>
                </a:ext>
              </a:extLst>
            </p:cNvPr>
            <p:cNvSpPr/>
            <p:nvPr/>
          </p:nvSpPr>
          <p:spPr>
            <a:xfrm>
              <a:off x="6717070" y="2676833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B. Business Architecture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997239B-5CF5-F7B6-D8DC-C1A261373C3B}"/>
                </a:ext>
              </a:extLst>
            </p:cNvPr>
            <p:cNvSpPr/>
            <p:nvPr/>
          </p:nvSpPr>
          <p:spPr>
            <a:xfrm>
              <a:off x="3518305" y="3966087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G.  Implementation Governance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3277047-C5B7-C266-6ACA-91A23F7C052D}"/>
                </a:ext>
              </a:extLst>
            </p:cNvPr>
            <p:cNvSpPr/>
            <p:nvPr/>
          </p:nvSpPr>
          <p:spPr>
            <a:xfrm>
              <a:off x="6769509" y="5321710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D. Technology Architecture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211CCB-D7FC-07CB-73A9-1A3B948F187C}"/>
                </a:ext>
              </a:extLst>
            </p:cNvPr>
            <p:cNvSpPr/>
            <p:nvPr/>
          </p:nvSpPr>
          <p:spPr>
            <a:xfrm>
              <a:off x="3834580" y="2655940"/>
              <a:ext cx="1453285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H. Architecture Change Management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45871F-1132-FE4C-32F1-E6F04DEF3BB0}"/>
                </a:ext>
              </a:extLst>
            </p:cNvPr>
            <p:cNvSpPr/>
            <p:nvPr/>
          </p:nvSpPr>
          <p:spPr>
            <a:xfrm>
              <a:off x="5283200" y="152401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Preliminary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4902C8-D714-163C-701E-AA258687ACB3}"/>
                </a:ext>
              </a:extLst>
            </p:cNvPr>
            <p:cNvCxnSpPr>
              <a:stCxn id="33" idx="4"/>
            </p:cNvCxnSpPr>
            <p:nvPr/>
          </p:nvCxnSpPr>
          <p:spPr>
            <a:xfrm>
              <a:off x="5950974" y="3350342"/>
              <a:ext cx="18026" cy="5911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A7B06B-2565-948B-BBBF-345390D4CC7F}"/>
                </a:ext>
              </a:extLst>
            </p:cNvPr>
            <p:cNvCxnSpPr>
              <a:cxnSpLocks/>
              <a:endCxn id="30" idx="7"/>
            </p:cNvCxnSpPr>
            <p:nvPr/>
          </p:nvCxnSpPr>
          <p:spPr>
            <a:xfrm flipH="1">
              <a:off x="6584015" y="3568495"/>
              <a:ext cx="225234" cy="5393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9B10613-62A6-CBB0-87E6-ADA1BE08890B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170697" y="3604752"/>
              <a:ext cx="335688" cy="5031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8B6EB66-072F-D6BC-0A1F-795212616349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>
              <a:off x="4889905" y="4559710"/>
              <a:ext cx="393295" cy="61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47390FE-07F5-AEC1-553E-1D6B14D0D3BA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H="1">
              <a:off x="5021003" y="5023848"/>
              <a:ext cx="485382" cy="4312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B35B391-6CEC-4D62-5235-00FCD7C12F6B}"/>
                </a:ext>
              </a:extLst>
            </p:cNvPr>
            <p:cNvCxnSpPr/>
            <p:nvPr/>
          </p:nvCxnSpPr>
          <p:spPr>
            <a:xfrm>
              <a:off x="5987844" y="5159478"/>
              <a:ext cx="18026" cy="5911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F00CD1-C6D5-9DA1-C03B-1F4AE9B52BE0}"/>
                </a:ext>
              </a:extLst>
            </p:cNvPr>
            <p:cNvCxnSpPr>
              <a:cxnSpLocks/>
              <a:stCxn id="30" idx="5"/>
            </p:cNvCxnSpPr>
            <p:nvPr/>
          </p:nvCxnSpPr>
          <p:spPr>
            <a:xfrm>
              <a:off x="6584015" y="5023848"/>
              <a:ext cx="369029" cy="5393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FC5F10-B24C-0BD1-E868-32AB89C2C50F}"/>
                </a:ext>
              </a:extLst>
            </p:cNvPr>
            <p:cNvCxnSpPr>
              <a:cxnSpLocks/>
              <a:stCxn id="34" idx="2"/>
              <a:endCxn id="30" idx="6"/>
            </p:cNvCxnSpPr>
            <p:nvPr/>
          </p:nvCxnSpPr>
          <p:spPr>
            <a:xfrm flipH="1" flipV="1">
              <a:off x="6807200" y="4565855"/>
              <a:ext cx="407220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5EE4FE0-FE6A-D0B9-5A03-DBBA46CE6A28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 flipH="1">
              <a:off x="5950974" y="1339646"/>
              <a:ext cx="18026" cy="8351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26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FE0F1-367E-FA5A-7237-DDF6F432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76D4168-D157-1680-A6D6-D66140E43B7A}"/>
              </a:ext>
            </a:extLst>
          </p:cNvPr>
          <p:cNvSpPr txBox="1"/>
          <p:nvPr/>
        </p:nvSpPr>
        <p:spPr>
          <a:xfrm>
            <a:off x="1383193" y="2426493"/>
            <a:ext cx="112152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TOGAF designed to be tailored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5F8458F-87B9-1242-FABF-DFBB7C909683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28E8354-0786-47DD-E750-8E985D1FCBEB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3895A4C-24C6-917B-E5EF-09680F841E6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AA0834-1A18-DD65-A0B5-AFF888E0CDC3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BE8CFDF-0587-60DD-C94D-132FA0CE23B1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F814358-AB81-75EB-5B4D-E72F8C682EB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4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261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91</cp:revision>
  <dcterms:created xsi:type="dcterms:W3CDTF">2006-08-16T00:00:00Z</dcterms:created>
  <dcterms:modified xsi:type="dcterms:W3CDTF">2024-02-29T05:08:44Z</dcterms:modified>
  <dc:identifier>DAFomaKSJEc</dc:identifier>
</cp:coreProperties>
</file>