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71" r:id="rId5"/>
    <p:sldId id="272" r:id="rId6"/>
    <p:sldId id="279" r:id="rId7"/>
    <p:sldId id="280" r:id="rId8"/>
    <p:sldId id="281" r:id="rId9"/>
    <p:sldId id="282" r:id="rId10"/>
    <p:sldId id="273" r:id="rId11"/>
    <p:sldId id="264" r:id="rId12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Preliminary Phase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/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31CF-3DE2-844E-5154-C5D39D6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D4860D9-BB19-4727-3753-65F966D6A8C9}"/>
              </a:ext>
            </a:extLst>
          </p:cNvPr>
          <p:cNvSpPr txBox="1"/>
          <p:nvPr/>
        </p:nvSpPr>
        <p:spPr>
          <a:xfrm>
            <a:off x="1383193" y="2426493"/>
            <a:ext cx="1121520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 define and establish your architecture capability including architecture principles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9D12C14-B923-C2F2-BAFB-FAF15445EC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BDAC26-C96F-B28B-9230-3ED9B289344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AC16AEE-F579-3575-ADB9-6C5232B718B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BE12AF1-6086-1DCA-EA9C-2088E0AEE4B5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12C1BF9-358C-FA2C-DB4D-B081F344307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7BA4D63-4F34-46BD-953C-52F9D02AB08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BC4427C-2FE3-F4FD-8FB5-3EC46E551F03}"/>
              </a:ext>
            </a:extLst>
          </p:cNvPr>
          <p:cNvSpPr txBox="1"/>
          <p:nvPr/>
        </p:nvSpPr>
        <p:spPr>
          <a:xfrm>
            <a:off x="1442956" y="266700"/>
            <a:ext cx="1013112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The ADM Phase (Architecture Vision &amp; Business Architecture)</a:t>
            </a:r>
            <a:endParaRPr lang="en-US" sz="2000" spc="600" dirty="0">
              <a:solidFill>
                <a:schemeClr val="tx2">
                  <a:lumMod val="60000"/>
                  <a:lumOff val="40000"/>
                </a:schemeClr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</a:t>
            </a:r>
            <a:r>
              <a:rPr lang="en-US" sz="6000" u="sng" dirty="0">
                <a:latin typeface="+mj-lt"/>
                <a:ea typeface="+mj-ea"/>
                <a:cs typeface="+mj-cs"/>
              </a:rPr>
              <a:t>define</a:t>
            </a:r>
            <a:r>
              <a:rPr lang="en-US" sz="6000" dirty="0">
                <a:latin typeface="+mj-lt"/>
                <a:ea typeface="+mj-ea"/>
                <a:cs typeface="+mj-cs"/>
              </a:rPr>
              <a:t> the architecture capability desired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E7EAF49-1D31-0C6C-1772-CB4539C457AC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</a:t>
            </a:r>
            <a:r>
              <a:rPr lang="en-US" sz="6000" u="sng" dirty="0">
                <a:latin typeface="+mj-lt"/>
                <a:ea typeface="+mj-ea"/>
                <a:cs typeface="+mj-cs"/>
              </a:rPr>
              <a:t>establish</a:t>
            </a:r>
            <a:r>
              <a:rPr lang="en-US" sz="6000" dirty="0">
                <a:latin typeface="+mj-lt"/>
                <a:ea typeface="+mj-ea"/>
                <a:cs typeface="+mj-cs"/>
              </a:rPr>
              <a:t> the architecture capability including architecture principles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62948B2-3210-72B7-4AEA-E691EA4E8197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4E72D-0867-77DF-20DA-9A9F69E9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4749EE-71E7-0909-8A40-16E7273F17BE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“where, what, why, who, and how we do architecture”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69F2983-9000-3546-393D-7AF16C91C622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F2DC1B4-551C-C497-368B-B5BFB1D8E32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2D7F65E-E7A7-61CC-E4BE-FD8B33A428A6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D027DD6-F50E-B4C0-0BB4-414EB133FBE1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0F27561-61EA-BFB6-D294-4AF99A715E43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821C185-205A-33F4-214C-D62EBD258963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2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CB38F56-D940-99DA-26EF-319D05506BB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Preliminary Phase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TOGAF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Other architecture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Board strategies and board business plans, business strategy, IT strategy, business principles, business goals, and business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Major framework operating in the business (e.g. SCRUM)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Governance and legal frameworks, including Architecture Governance strategy</a:t>
            </a: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35BDE-4BA8-7651-1D85-2AB733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488544A-550F-82AC-F9E4-D516D3FE6FEA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D024EC9-7071-733D-05FE-871C03211034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40CC7BF-2060-933B-93DC-EDDCFD9E1BA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1904533-E4B5-A0FE-04FF-893C60F11F81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D8E18C3-F245-1145-CA80-EC707FE58EF4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908215E-EA0D-D87B-88F4-6DC29F59570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F6E8B-9DA8-8F44-F88C-6FC3F2F5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Preliminary Phase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2C1BD35-5C32-9393-D989-FD210863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Architecture capability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Partnership and contract agreement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Existing documents relating to architecture capability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Organizational Model for Enterprise Architecture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Existing Architecture Framework</a:t>
            </a:r>
          </a:p>
        </p:txBody>
      </p:sp>
    </p:spTree>
    <p:extLst>
      <p:ext uri="{BB962C8B-B14F-4D97-AF65-F5344CB8AC3E}">
        <p14:creationId xmlns:p14="http://schemas.microsoft.com/office/powerpoint/2010/main" val="361782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305C18-3FAD-7836-2BD2-3F6CD676AFF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Preliminary Phase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Scope the enterprise organizations impacted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Confirm governance and support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Define and establish architecture team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Identify and establish architecture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 TOGAF and other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Implement architecture tools</a:t>
            </a: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FEB82F7-E3EC-437A-765A-321F635CA6CF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Preliminary Phase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Organizational Model for Enterprise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Initial Architecture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Business principles, business goals, and business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Architecture Governance Framework</a:t>
            </a: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D1AA779-A6E4-6C64-EC4B-E70697EA4F7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Principles </a:t>
            </a:r>
            <a:r>
              <a:rPr lang="en-IN" sz="2400" dirty="0" err="1"/>
              <a:t>catalog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333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Inputs to Preliminary Phase</vt:lpstr>
      <vt:lpstr>Inputs to Preliminary Phase</vt:lpstr>
      <vt:lpstr>Steps to Preliminary Phase</vt:lpstr>
      <vt:lpstr>Outputs from Preliminary Phase</vt:lpstr>
      <vt:lpstr>Artifacts Produced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95</cp:revision>
  <dcterms:created xsi:type="dcterms:W3CDTF">2006-08-16T00:00:00Z</dcterms:created>
  <dcterms:modified xsi:type="dcterms:W3CDTF">2024-02-29T05:37:25Z</dcterms:modified>
  <dc:identifier>DAFomaKSJEc</dc:identifier>
</cp:coreProperties>
</file>