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72" r:id="rId5"/>
    <p:sldId id="280" r:id="rId6"/>
    <p:sldId id="283" r:id="rId7"/>
    <p:sldId id="281" r:id="rId8"/>
    <p:sldId id="284" r:id="rId9"/>
    <p:sldId id="282" r:id="rId10"/>
    <p:sldId id="273" r:id="rId11"/>
    <p:sldId id="285" r:id="rId12"/>
    <p:sldId id="264" r:id="rId13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212" autoAdjust="0"/>
  </p:normalViewPr>
  <p:slideViewPr>
    <p:cSldViewPr>
      <p:cViewPr varScale="1">
        <p:scale>
          <a:sx n="33" d="100"/>
          <a:sy n="33" d="100"/>
        </p:scale>
        <p:origin x="48" y="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A - Architecture Vision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/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31CF-3DE2-844E-5154-C5D39D6B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D4860D9-BB19-4727-3753-65F966D6A8C9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high-level vision incl emerging technologies that impact your industry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9D12C14-B923-C2F2-BAFB-FAF15445EC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BDAC26-C96F-B28B-9230-3ED9B289344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AC16AEE-F579-3575-ADB9-6C5232B718B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BE12AF1-6086-1DCA-EA9C-2088E0AEE4B5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12C1BF9-358C-FA2C-DB4D-B081F344307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7BA4D63-4F34-46BD-953C-52F9D02AB08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8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DCD73-4284-23E3-1341-AA918826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05DF86-1193-7457-04A6-5A930EC6EB79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Very high-level, rough description of what the end-state of the </a:t>
            </a:r>
            <a:r>
              <a:rPr lang="en-US" sz="6000">
                <a:latin typeface="+mj-lt"/>
                <a:ea typeface="+mj-ea"/>
                <a:cs typeface="+mj-cs"/>
              </a:rPr>
              <a:t>architecture will be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C6D1510-0F2D-5D8C-A8A5-7F200A3F9B1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860A095-7239-0846-3C6B-A0505086D32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61C09B7-F38F-B327-8237-FC7AE27F1B6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DFA5AF3-8F37-D8B6-901B-F6367B06F643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150A5B0-F823-F1EF-1737-FA3E3AF569D0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1B5901D-0234-386B-2F87-0E03CCEF6CB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8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BC4427C-2FE3-F4FD-8FB5-3EC46E551F03}"/>
              </a:ext>
            </a:extLst>
          </p:cNvPr>
          <p:cNvSpPr txBox="1"/>
          <p:nvPr/>
        </p:nvSpPr>
        <p:spPr>
          <a:xfrm>
            <a:off x="1442956" y="266700"/>
            <a:ext cx="1013112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The ADM Phase (Architecture Vision &amp; Business Architecture)</a:t>
            </a:r>
            <a:endParaRPr lang="en-US" sz="2000" spc="600" dirty="0">
              <a:solidFill>
                <a:schemeClr val="tx2">
                  <a:lumMod val="60000"/>
                  <a:lumOff val="40000"/>
                </a:schemeClr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develop a </a:t>
            </a:r>
            <a:r>
              <a:rPr lang="en-US" sz="6000" u="sng" dirty="0">
                <a:latin typeface="+mj-lt"/>
                <a:ea typeface="+mj-ea"/>
                <a:cs typeface="+mj-cs"/>
              </a:rPr>
              <a:t>high-level aspirational vision</a:t>
            </a:r>
            <a:r>
              <a:rPr lang="en-US" sz="6000" dirty="0">
                <a:latin typeface="+mj-lt"/>
                <a:ea typeface="+mj-ea"/>
                <a:cs typeface="+mj-cs"/>
              </a:rPr>
              <a:t> of the business value to be delivered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E7EAF49-1D31-0C6C-1772-CB4539C457AC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obtain approval for a </a:t>
            </a:r>
            <a:r>
              <a:rPr lang="en-US" sz="6000" u="sng" dirty="0">
                <a:latin typeface="+mj-lt"/>
                <a:ea typeface="+mj-ea"/>
                <a:cs typeface="+mj-cs"/>
              </a:rPr>
              <a:t>Statement of Architecture Work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62948B2-3210-72B7-4AEA-E691EA4E8197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CB38F56-D940-99DA-26EF-319D05506BB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Architecture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Business principles, business goals, and business drivers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Organizational Model for Enterprise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Populated Architecture Repository</a:t>
            </a: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305C18-3FAD-7836-2BD2-3F6CD676AFF0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Establish architecture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Identify stakeholders, concerns and business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Confirm business goals, drivers and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Evaluate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Assess readiness for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Define scope</a:t>
            </a: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75526-7E3B-EF3D-6283-48F8A54A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47B11CA-AD38-AFF8-003F-F6E6F20B46F0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73E29F-2593-3716-82D9-98A32DB14DBC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F66363E-3227-E23D-001F-3D0F7A2812A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222FC5B-44E5-F7E0-0FD1-9A713227BDFF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74C6ABA-48F8-98EC-BF64-93559C15BBAB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8ADF4F9-CBC8-D553-44F8-5CFAD8A9245A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EC6C73C-531D-1A5F-AF2E-E31BC32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9C7F26-D34D-8065-EF71-E7A07057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Confirm architecture principles, including business principles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Develop architecture vision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Define the target architecture value and KPIs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Identify transformation risks and mitigation activities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Develop statement of architecture work, secure approval</a:t>
            </a:r>
          </a:p>
        </p:txBody>
      </p:sp>
    </p:spTree>
    <p:extLst>
      <p:ext uri="{BB962C8B-B14F-4D97-AF65-F5344CB8AC3E}">
        <p14:creationId xmlns:p14="http://schemas.microsoft.com/office/powerpoint/2010/main" val="92953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FEB82F7-E3EC-437A-765A-321F635CA6CF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Approved statement of Architecture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Refined statements of business principles, goals and drivers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Architecture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</a:t>
            </a: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E43F7-4F7D-2999-56C6-AE2C2645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DA83779-0260-9938-D0D4-EC89D8080C11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236BF18-23FC-8A60-B268-3E519F4866CD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4033FA9-57C3-45FF-2F3E-9FC074506EC0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340C856-249B-9DD5-87A0-0D6F836ADADF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A980215-1E18-CD3C-DD0E-AA9939AAAFEC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EF7451F-8320-2495-D8CA-1D7FFAD9285A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6EEB2FE-6DE2-3D21-0595-3C4D189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468455-7CA1-73FC-2880-BC3D1413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Architecture vision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Draft architecture definition document (may include baseline and target BDAT documents)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Communications plan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Additional content in the Architecture Repository</a:t>
            </a:r>
          </a:p>
        </p:txBody>
      </p:sp>
    </p:spTree>
    <p:extLst>
      <p:ext uri="{BB962C8B-B14F-4D97-AF65-F5344CB8AC3E}">
        <p14:creationId xmlns:p14="http://schemas.microsoft.com/office/powerpoint/2010/main" val="5783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D1AA779-A6E4-6C64-EC4B-E70697EA4F70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Matrices: Stakeholder map matrix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Diagrams: Business model diagram, Business capability map, Value stream map, Value chain diagram, Solution concept diagram</a:t>
            </a: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379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Inputs to Phase A</vt:lpstr>
      <vt:lpstr>Steps to Phase A</vt:lpstr>
      <vt:lpstr>Steps to Phase A</vt:lpstr>
      <vt:lpstr>Outputs from Phase A</vt:lpstr>
      <vt:lpstr>Outputs from Phase A</vt:lpstr>
      <vt:lpstr>Artifacts Produced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102</cp:revision>
  <dcterms:created xsi:type="dcterms:W3CDTF">2006-08-16T00:00:00Z</dcterms:created>
  <dcterms:modified xsi:type="dcterms:W3CDTF">2024-02-29T05:59:14Z</dcterms:modified>
  <dc:identifier>DAFomaKSJEc</dc:identifier>
</cp:coreProperties>
</file>