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8" r:id="rId4"/>
    <p:sldId id="272" r:id="rId5"/>
    <p:sldId id="287" r:id="rId6"/>
    <p:sldId id="280" r:id="rId7"/>
    <p:sldId id="281" r:id="rId8"/>
    <p:sldId id="282" r:id="rId9"/>
    <p:sldId id="288" r:id="rId10"/>
    <p:sldId id="264" r:id="rId11"/>
  </p:sldIdLst>
  <p:sldSz cx="13004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FFFFFF"/>
    <a:srgbClr val="F79646"/>
    <a:srgbClr val="4F4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212" autoAdjust="0"/>
  </p:normalViewPr>
  <p:slideViewPr>
    <p:cSldViewPr>
      <p:cViewPr varScale="1">
        <p:scale>
          <a:sx n="33" d="100"/>
          <a:sy n="33" d="100"/>
        </p:scale>
        <p:origin x="58" y="3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3193" y="3042047"/>
            <a:ext cx="11215207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öhne"/>
              </a:rPr>
              <a:t>Phase D - Technology Architecture</a:t>
            </a:r>
            <a:endParaRPr lang="en-US" sz="8000" b="1" spc="205" dirty="0">
              <a:solidFill>
                <a:schemeClr val="tx2">
                  <a:lumMod val="40000"/>
                  <a:lumOff val="60000"/>
                </a:schemeClr>
              </a:solidFill>
              <a:latin typeface="Montserrat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/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/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/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367B0359-B2CE-2951-EE30-8348795B0516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57342" y="2497858"/>
            <a:ext cx="10076924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73"/>
              </a:lnSpc>
            </a:pPr>
            <a:r>
              <a:rPr lang="en-US" sz="8585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Classic Bold"/>
              </a:rPr>
              <a:t>THANK YOU!</a:t>
            </a:r>
          </a:p>
        </p:txBody>
      </p:sp>
      <p:sp>
        <p:nvSpPr>
          <p:cNvPr id="3" name="Freeform 3"/>
          <p:cNvSpPr/>
          <p:nvPr/>
        </p:nvSpPr>
        <p:spPr>
          <a:xfrm>
            <a:off x="-9236" y="4569019"/>
            <a:ext cx="12992719" cy="2746181"/>
          </a:xfrm>
          <a:custGeom>
            <a:avLst/>
            <a:gdLst/>
            <a:ahLst/>
            <a:cxnLst/>
            <a:rect l="l" t="t" r="r" b="b"/>
            <a:pathLst>
              <a:path w="9744539" h="2059636">
                <a:moveTo>
                  <a:pt x="0" y="0"/>
                </a:moveTo>
                <a:lnTo>
                  <a:pt x="9744539" y="0"/>
                </a:lnTo>
                <a:lnTo>
                  <a:pt x="9744539" y="2059637"/>
                </a:lnTo>
                <a:lnTo>
                  <a:pt x="0" y="205963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423294" y="717807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0" y="0"/>
                </a:lnTo>
                <a:lnTo>
                  <a:pt x="7613090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9A18BFF-957D-6E25-C2DF-42C7FD0229E1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7B441-3018-652E-F6A5-1B25FEE4E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04ABCC7-BAEF-40EF-925F-089A9A826E21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 to: develop the </a:t>
            </a:r>
            <a:r>
              <a:rPr lang="en-US" sz="6000" u="sng" dirty="0">
                <a:latin typeface="+mj-lt"/>
                <a:ea typeface="+mj-ea"/>
                <a:cs typeface="+mj-cs"/>
              </a:rPr>
              <a:t>target technology architecture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0C4CE91-F1A2-721C-8E2F-78BB9FC70D9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6A80610-8E8F-6002-06CF-ADF694AEF0C1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7F2D1FA-5696-512B-9ACE-BD648D00C2C9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CB4104C-A92C-5AEB-FB00-54BB38D157CE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76E960F-334F-BFCC-ADF4-83E61EB0E7E1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27D8A047-7BA4-358C-9412-123808A4069A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297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A2023-5A70-A18A-9BEA-50C13EF49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86A1D31-6A09-0D35-2F4D-6DFE87A11BEC}"/>
              </a:ext>
            </a:extLst>
          </p:cNvPr>
          <p:cNvSpPr txBox="1"/>
          <p:nvPr/>
        </p:nvSpPr>
        <p:spPr>
          <a:xfrm>
            <a:off x="1383193" y="2426493"/>
            <a:ext cx="11215207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 to: identify </a:t>
            </a:r>
            <a:r>
              <a:rPr lang="en-US" sz="6000" u="sng" dirty="0">
                <a:latin typeface="+mj-lt"/>
                <a:ea typeface="+mj-ea"/>
                <a:cs typeface="+mj-cs"/>
              </a:rPr>
              <a:t>candidate Architecture Roadmap </a:t>
            </a:r>
            <a:r>
              <a:rPr lang="en-US" sz="6000" dirty="0">
                <a:latin typeface="+mj-lt"/>
                <a:ea typeface="+mj-ea"/>
                <a:cs typeface="+mj-cs"/>
              </a:rPr>
              <a:t>items based on gaps</a:t>
            </a:r>
            <a:endParaRPr lang="en-US" sz="60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9CB258F-F25C-345D-2FD1-620B95266348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3BA5E66-A392-5612-39BC-3AD0319605CE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F5A4FE7-2146-5B63-D3F3-B525EECB9167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22D1F61-1C03-BDB6-2025-951373D2C82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E5D9474-5774-781C-9800-00447391646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211C164A-82DA-9FE2-9B01-B69E61D23D34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44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37F97-3F0E-188E-31D7-3736D6BBB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30F63969-6698-F9B0-D3AB-7660CCBE5BF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1EA41C8-AB59-FB7F-1E73-7EC8E60E85B5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5AC2927-2A3B-726F-5F46-59228459D7FB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6185B26-A3FD-2C94-42A6-D0DEBD2C20F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AA037E7-77B0-456E-00CC-271D626D93F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1D42644-69B1-3B83-A0E5-DDF733C6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464" y="727179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Inputs to Phase 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61EDB4A-7123-E842-049D-6F5518A0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External reference materials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Product information on candidate products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Request for Architecture Work (optional) (Prelim Phase)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Capability assessment (Phase A)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Communications plan (Phase A)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Organization Model for Enterprise Architecture (Prelim Phase)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Tailored Architecture Framework (Prelim Phase)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D17A93C7-4BB3-38B6-5B85-8C570BE72642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693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5F2D2-1DF7-78F5-7362-0491A46FA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24AD27FD-107B-31BE-DB67-5EE56C0D6415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6D7BAC9-9E31-3B8F-911E-6348EC068100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37A6236-A5B1-2549-049E-207240C3BDC2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E4BE40A-9884-1E26-3D8C-054B39FE7E4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BC3C8B6-05C3-6F70-15D6-FA700645ADF6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6ADBCAE-CF8C-A944-201B-AB732F87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781080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Inputs to Phase 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DF8E649-3508-C62A-8743-768ABAF2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Technology principles (The TOGAF Standard: ADM Techniques)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Approved Statement of Architecture Work (Phase A)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Architecture vision (Phase A)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Architecture Repository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Draft architecture documents and draft requirements (Phase B and C)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Business, data  and application related architecture roadmap (Phase B and C)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ECAD6953-635D-8A62-D543-A981F053C3BE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304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45630-1E82-4980-3550-DB1C634DA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57D0221C-BBFA-C1DC-67AB-189B90EFCB35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E5FC734-A638-2DAA-E3C9-38A567A9228F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5786792-11F8-EC19-339F-710EDA65879A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CF42AEC-6B98-7765-9391-382937CFDFB6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C613983-0E63-44CC-D591-E548662B592C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5C048E-7F44-07C1-D655-9EC45436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783735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Steps to Phase 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DE0A5AD-9A87-B4F0-198F-A83D74B79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Select reference models, viewpoints, and tools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Develop baseline technology architecture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Develop target technology architecture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Perform gap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Define candidate roadmap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Resolve impacts across the architecture landscape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Conduct formal stakeholder review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Finalize technology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Create architecture definition document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6F2767DF-9346-580D-5E49-AB86BB2C344A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331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F3BD4-A764-AB7E-76D9-EFF4D3690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E1C35300-F27F-3DBB-7372-D51C14BB03AE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941FB21-52B3-76B6-9E99-35AAC2FF30FA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FA6DAEB-A41B-C82E-B4EB-CF8B0DFFCF28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37B50AB-2292-3706-711E-30567D4A8C94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4EB44DA-2760-DD11-CFE3-CF6DB56132F4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5CAAA4E-AD1D-5B2B-1418-D46CB2A4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845186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Outputs from Phase 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D5DE563-650B-F4F8-C440-EB114B1C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Refined Phase A deliverables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Draft architecture definition document</a:t>
            </a:r>
          </a:p>
          <a:p>
            <a:pPr marL="990586" lvl="1" indent="-457200">
              <a:buFont typeface="+mj-lt"/>
              <a:buAutoNum type="arabicPeriod"/>
            </a:pPr>
            <a:r>
              <a:rPr lang="en-IN" sz="1866" dirty="0"/>
              <a:t>Baseline technology architecture, approved version</a:t>
            </a:r>
          </a:p>
          <a:p>
            <a:pPr marL="990586" lvl="1" indent="-457200">
              <a:buFont typeface="+mj-lt"/>
              <a:buAutoNum type="arabicPeriod"/>
            </a:pPr>
            <a:r>
              <a:rPr lang="en-IN" sz="1866" dirty="0"/>
              <a:t>Target technology architecture, approved version</a:t>
            </a:r>
            <a:endParaRPr lang="en-IN" sz="1333" dirty="0"/>
          </a:p>
          <a:p>
            <a:pPr marL="457200" indent="-457200">
              <a:buFont typeface="+mj-lt"/>
              <a:buAutoNum type="arabicPeriod"/>
            </a:pPr>
            <a:r>
              <a:rPr lang="en-IN" sz="1867" dirty="0"/>
              <a:t>Draft architecture requirements specification – gap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66" dirty="0"/>
              <a:t>Technology</a:t>
            </a:r>
            <a:r>
              <a:rPr lang="en-IN" sz="1867" dirty="0"/>
              <a:t> architecture components of an architecture roadmap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154F908F-8AD0-37ED-AF01-05BF115385E4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60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87613-D563-83F7-5EAE-76FB8B3F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C30B4DDE-CFC3-9CCE-37E7-4DE49BABA1FE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2C0EAB3-9834-0B9F-483F-D471A696077F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FFB2705-9CA9-852D-0C4B-B59C8367F789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BB1F3EF-5D26-B2E4-4558-C16BBB69AFA2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F8BDC35-3EA0-30BD-3668-E7D75BD7D05F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E5FC64A-81D0-F6E5-7653-5ECF6FBE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90" y="835591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Artifacts Produced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FB6477D-B72A-CE1B-8E2C-43A32F06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u="sng" dirty="0"/>
              <a:t>Catalogs:</a:t>
            </a:r>
            <a:r>
              <a:rPr lang="en-IN" sz="2400" dirty="0"/>
              <a:t>  Technology Standards catalog, Technology Portfolio catalog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u="sng" dirty="0"/>
              <a:t>Matrices: </a:t>
            </a:r>
            <a:r>
              <a:rPr lang="en-IN" sz="2400" dirty="0"/>
              <a:t>Application/Technology matrix</a:t>
            </a:r>
            <a:endParaRPr lang="en-IN" sz="2400" u="sng" dirty="0"/>
          </a:p>
          <a:p>
            <a:pPr marL="457200" indent="-457200">
              <a:buFont typeface="+mj-lt"/>
              <a:buAutoNum type="arabicPeriod"/>
            </a:pPr>
            <a:endParaRPr lang="en-IN" sz="2400" u="sng" dirty="0"/>
          </a:p>
          <a:p>
            <a:pPr marL="457200" indent="-457200">
              <a:buFont typeface="+mj-lt"/>
              <a:buAutoNum type="arabicPeriod"/>
            </a:pPr>
            <a:r>
              <a:rPr lang="en-IN" sz="2400" u="sng" dirty="0"/>
              <a:t>Diagrams: </a:t>
            </a:r>
            <a:r>
              <a:rPr lang="en-IN" sz="2400" dirty="0"/>
              <a:t>Environments and Locations diagrams, Platform Decomposition diagram, Processing diagram, Networked Computing / Hardware diagram, Communications Engineering diagram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A99871ED-162C-B71E-E32C-EEFD8C2F3894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608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FFDDF-C3E3-78BD-0ABC-A412053FE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B3BBFE5-92A8-2FCB-B5EF-58BC6B3EA99F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Look for opportunities using </a:t>
            </a:r>
            <a:r>
              <a:rPr lang="en-US" sz="6000">
                <a:latin typeface="+mj-lt"/>
                <a:ea typeface="+mj-ea"/>
                <a:cs typeface="+mj-cs"/>
              </a:rPr>
              <a:t>emerging technologies</a:t>
            </a:r>
            <a:endParaRPr lang="en-US" sz="60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55DA1CD-BE46-36E8-A702-6CC70E66DB05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575ABF4-E284-2AC6-1B18-F1CADAA30830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8E257F2-C216-AA12-20A7-9E1D44D645E3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D6505BCC-5E04-07A3-75CE-77D023F8BB39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C9C47409-68C5-31E7-6231-0B6BF01C5536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86F1F0B1-13B5-AD19-6D3E-FB2B0C73E661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81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417</Words>
  <Application>Microsoft Office PowerPoint</Application>
  <PresentationFormat>Custom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Montserrat Classic Bold</vt:lpstr>
      <vt:lpstr>Montserrat Light</vt:lpstr>
      <vt:lpstr>Söhne</vt:lpstr>
      <vt:lpstr>Office Theme</vt:lpstr>
      <vt:lpstr>PowerPoint Presentation</vt:lpstr>
      <vt:lpstr>PowerPoint Presentation</vt:lpstr>
      <vt:lpstr>PowerPoint Presentation</vt:lpstr>
      <vt:lpstr>Inputs to Phase D</vt:lpstr>
      <vt:lpstr>Inputs to Phase D</vt:lpstr>
      <vt:lpstr>Steps to Phase D</vt:lpstr>
      <vt:lpstr>Outputs from Phase D</vt:lpstr>
      <vt:lpstr>Artifacts Produced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White PPT</dc:title>
  <dc:creator>USER</dc:creator>
  <cp:lastModifiedBy>Priya Pedamkar Educba Trainer</cp:lastModifiedBy>
  <cp:revision>128</cp:revision>
  <dcterms:created xsi:type="dcterms:W3CDTF">2006-08-16T00:00:00Z</dcterms:created>
  <dcterms:modified xsi:type="dcterms:W3CDTF">2024-02-29T10:55:18Z</dcterms:modified>
  <dc:identifier>DAFomaKSJEc</dc:identifier>
</cp:coreProperties>
</file>