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8" r:id="rId4"/>
    <p:sldId id="289" r:id="rId5"/>
    <p:sldId id="272" r:id="rId6"/>
    <p:sldId id="287" r:id="rId7"/>
    <p:sldId id="280" r:id="rId8"/>
    <p:sldId id="281" r:id="rId9"/>
    <p:sldId id="282" r:id="rId10"/>
    <p:sldId id="264" r:id="rId11"/>
  </p:sldIdLst>
  <p:sldSz cx="13004800" cy="73152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ACC6"/>
    <a:srgbClr val="FFFFFF"/>
    <a:srgbClr val="F79646"/>
    <a:srgbClr val="4F46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212" autoAdjust="0"/>
  </p:normalViewPr>
  <p:slideViewPr>
    <p:cSldViewPr>
      <p:cViewPr varScale="1">
        <p:scale>
          <a:sx n="78" d="100"/>
          <a:sy n="78" d="100"/>
        </p:scale>
        <p:origin x="653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4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0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3193" y="3042047"/>
            <a:ext cx="11215207" cy="24622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8000" b="1" i="0" dirty="0"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öhne"/>
              </a:rPr>
              <a:t>Phase F - Migration Planning</a:t>
            </a:r>
            <a:endParaRPr lang="en-US" sz="8000" b="1" spc="205" dirty="0">
              <a:solidFill>
                <a:schemeClr val="tx2">
                  <a:lumMod val="40000"/>
                  <a:lumOff val="60000"/>
                </a:schemeClr>
              </a:solidFill>
              <a:latin typeface="Montserrat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/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/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/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367B0359-B2CE-2951-EE30-8348795B0516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57342" y="2497858"/>
            <a:ext cx="10076924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73"/>
              </a:lnSpc>
            </a:pPr>
            <a:r>
              <a:rPr lang="en-US" sz="8585" spc="600" dirty="0">
                <a:solidFill>
                  <a:schemeClr val="tx2">
                    <a:lumMod val="60000"/>
                    <a:lumOff val="40000"/>
                  </a:schemeClr>
                </a:solidFill>
                <a:latin typeface="Montserrat Classic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-9236" y="4569019"/>
            <a:ext cx="12992719" cy="2746181"/>
          </a:xfrm>
          <a:custGeom>
            <a:avLst/>
            <a:gdLst/>
            <a:ahLst/>
            <a:cxnLst/>
            <a:rect l="l" t="t" r="r" b="b"/>
            <a:pathLst>
              <a:path w="9744539" h="2059636">
                <a:moveTo>
                  <a:pt x="0" y="0"/>
                </a:moveTo>
                <a:lnTo>
                  <a:pt x="9744539" y="0"/>
                </a:lnTo>
                <a:lnTo>
                  <a:pt x="9744539" y="2059637"/>
                </a:lnTo>
                <a:lnTo>
                  <a:pt x="0" y="2059637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423294" y="717807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0" y="0"/>
                </a:lnTo>
                <a:lnTo>
                  <a:pt x="7613090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/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9A18BFF-957D-6E25-C2DF-42C7FD0229E1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7B441-3018-652E-F6A5-1B25FEE4E3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04ABCC7-BAEF-40EF-925F-089A9A826E21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</a:t>
            </a:r>
            <a:r>
              <a:rPr lang="en-US" sz="6000" u="sng" dirty="0">
                <a:latin typeface="+mj-lt"/>
                <a:ea typeface="+mj-ea"/>
                <a:cs typeface="+mj-cs"/>
              </a:rPr>
              <a:t>finalize the architecture roadmap</a:t>
            </a:r>
            <a:r>
              <a:rPr lang="en-US" sz="6000" dirty="0">
                <a:latin typeface="+mj-lt"/>
                <a:ea typeface="+mj-ea"/>
                <a:cs typeface="+mj-cs"/>
              </a:rPr>
              <a:t> and migration plan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E0C4CE91-F1A2-721C-8E2F-78BB9FC70D9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6A80610-8E8F-6002-06CF-ADF694AEF0C1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7F2D1FA-5696-512B-9ACE-BD648D00C2C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CB4104C-A92C-5AEB-FB00-54BB38D157CE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76E960F-334F-BFCC-ADF4-83E61EB0E7E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7D8A047-7BA4-358C-9412-123808A4069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232971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A2023-5A70-A18A-9BEA-50C13EF49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86A1D31-6A09-0D35-2F4D-6DFE87A11BEC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ensure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migration plan is aligned</a:t>
            </a:r>
            <a:r>
              <a:rPr lang="en-US" sz="6000" dirty="0">
                <a:latin typeface="+mj-lt"/>
                <a:ea typeface="+mj-ea"/>
                <a:cs typeface="+mj-cs"/>
              </a:rPr>
              <a:t> with enterprise approach to change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9CB258F-F25C-345D-2FD1-620B95266348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3BA5E66-A392-5612-39BC-3AD0319605CE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CF5A4FE7-2146-5B63-D3F3-B525EECB9167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022D1F61-1C03-BDB6-2025-951373D2C82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DE5D9474-5774-781C-9800-00447391646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211C164A-82DA-9FE2-9B01-B69E61D23D3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61445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1EFB1-5F49-1453-CDB5-559F6979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A2BCD4E-6E79-16E8-5096-95DC654FE88B}"/>
              </a:ext>
            </a:extLst>
          </p:cNvPr>
          <p:cNvSpPr txBox="1"/>
          <p:nvPr/>
        </p:nvSpPr>
        <p:spPr>
          <a:xfrm>
            <a:off x="1383193" y="2426493"/>
            <a:ext cx="11215207" cy="27699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latin typeface="+mj-lt"/>
                <a:ea typeface="+mj-ea"/>
                <a:cs typeface="+mj-cs"/>
              </a:rPr>
              <a:t>The purpose is to: ensure </a:t>
            </a:r>
            <a:r>
              <a:rPr lang="en-US" sz="6000" u="sng" dirty="0">
                <a:latin typeface="+mj-lt"/>
                <a:ea typeface="+mj-ea"/>
                <a:cs typeface="+mj-cs"/>
              </a:rPr>
              <a:t>business value and cost</a:t>
            </a:r>
            <a:r>
              <a:rPr lang="en-US" sz="6000" dirty="0">
                <a:latin typeface="+mj-lt"/>
                <a:ea typeface="+mj-ea"/>
                <a:cs typeface="+mj-cs"/>
              </a:rPr>
              <a:t> of work packages is understood</a:t>
            </a:r>
            <a:endParaRPr lang="en-US" sz="6000" u="sng" dirty="0">
              <a:latin typeface="+mj-lt"/>
              <a:ea typeface="+mj-ea"/>
              <a:cs typeface="+mj-cs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C08C1EA9-6D6D-13F2-22E5-C64EE6EB6ACB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75ED72D-FE02-0C2B-45DE-90BE74E6EB56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7A6C414-8959-D5FE-5461-603585462E34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421DF5F-E30C-3A8A-3941-CF3A1759CC8F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683B02D4-EFF2-3067-CD1B-DFF210A8E6C1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TextBox 9">
            <a:extLst>
              <a:ext uri="{FF2B5EF4-FFF2-40B4-BE49-F238E27FC236}">
                <a16:creationId xmlns:a16="http://schemas.microsoft.com/office/drawing/2014/main" id="{CE0D169F-9EF0-B472-3413-6829C5E3D5E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190278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37F97-3F0E-188E-31D7-3736D6BBB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30F63969-6698-F9B0-D3AB-7660CCBE5BF4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EA41C8-AB59-FB7F-1E73-7EC8E60E85B5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5AC2927-2A3B-726F-5F46-59228459D7FB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6185B26-A3FD-2C94-42A6-D0DEBD2C20F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5AA037E7-77B0-456E-00CC-271D626D93F8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01D42644-69B1-3B83-A0E5-DDF733C60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64" y="1230415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F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61EDB4A-7123-E842-049D-6F5518A09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34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External reference materials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 for Architecture Work (optional)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Capability assessment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Communications plan (Phase A)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Organization Model for Enterprise Architecture (Prelim Phase)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Governance models and frameworks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Tailored Architecture Framework (Prelim Phase)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D17A93C7-4BB3-38B6-5B85-8C570BE72642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096937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5F2D2-1DF7-78F5-7362-0491A46F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24AD27FD-107B-31BE-DB67-5EE56C0D641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6D7BAC9-9E31-3B8F-911E-6348EC068100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37A6236-A5B1-2549-049E-207240C3BDC2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E4BE40A-9884-1E26-3D8C-054B39FE7E47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2BC3C8B6-05C3-6F70-15D6-FA700645ADF6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36ADBCAE-CF8C-A944-201B-AB732F87F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31916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Inputs to Phase F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DF8E649-3508-C62A-8743-768ABAF2C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Approved Statement of Architecture Work (Phase A)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vision (Phase A)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Repository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Draft architecture documents and draft requirements (BDAT)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Change requests for existing business programs and projects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Architecture roadmap, draft version (Phase E)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Capability Assessment</a:t>
            </a:r>
          </a:p>
          <a:p>
            <a:pPr marL="457200" indent="-457200">
              <a:buFont typeface="+mj-lt"/>
              <a:buAutoNum type="arabicPeriod" startAt="8"/>
            </a:pPr>
            <a:r>
              <a:rPr lang="en-IN" sz="2400" dirty="0"/>
              <a:t>Implementation and migration plan, draft version (Phase E)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ECAD6953-635D-8A62-D543-A981F053C3BE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78304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45630-1E82-4980-3550-DB1C634DA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57D0221C-BBFA-C1DC-67AB-189B90EFCB35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E5FC734-A638-2DAA-E3C9-38A567A9228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786792-11F8-EC19-339F-710EDA65879A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CF42AEC-6B98-7765-9391-382937CFDFB6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C613983-0E63-44CC-D591-E548662B592C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5C048E-7F44-07C1-D655-9EC454367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34571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Steps to Phase F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DE0A5AD-9A87-B4F0-198F-A83D74B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9510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Confirm management framework interactions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Assign a business value to each work package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Estimate resource requirements, project timings, etc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Prioritize the migration projects via cost/benefit assessment and risk validation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Confirm architecture roadmap and update architecture definition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Generate implementation and migration plan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Complete the architecture development cycle, lessons learned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6F2767DF-9346-580D-5E49-AB86BB2C344A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3043317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5F3BD4-A764-AB7E-76D9-EFF4D369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E1C35300-F27F-3DBB-7372-D51C14BB03A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41FB21-52B3-76B6-9E99-35AAC2FF30FA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FA6DAEB-A41B-C82E-B4EB-CF8B0DFFCF28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237B50AB-2292-3706-711E-30567D4A8C94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4EB44DA-2760-DD11-CFE3-CF6DB56132F4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5CAAA4E-AD1D-5B2B-1418-D46CB2A4A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522" y="1119822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Outputs from Phase F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D5DE563-650B-F4F8-C440-EB114B1CA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48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400" dirty="0"/>
              <a:t>Implementation and migration plan, approved version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Finalized architecture definition document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Finalized architecture requirements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Finalized architecture roadmap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Reusable ABBs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Requests for Architecture Work for next ADM cycle (if any)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Implementation of governance model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dirty="0"/>
              <a:t>Change requests for architecture capability from lessons learned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154F908F-8AD0-37ED-AF01-05BF115385E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28960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87613-D563-83F7-5EAE-76FB8B3F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C30B4DDE-CFC3-9CCE-37E7-4DE49BABA1FE}"/>
              </a:ext>
            </a:extLst>
          </p:cNvPr>
          <p:cNvSpPr txBox="1"/>
          <p:nvPr/>
        </p:nvSpPr>
        <p:spPr>
          <a:xfrm>
            <a:off x="1448590" y="6783954"/>
            <a:ext cx="47498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2C0EAB3-9834-0B9F-483F-D471A696077F}"/>
              </a:ext>
            </a:extLst>
          </p:cNvPr>
          <p:cNvSpPr txBox="1"/>
          <p:nvPr/>
        </p:nvSpPr>
        <p:spPr>
          <a:xfrm>
            <a:off x="8073651" y="6853292"/>
            <a:ext cx="3467100" cy="313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629"/>
              </a:lnSpc>
            </a:pPr>
            <a:r>
              <a:rPr lang="en-US" sz="2000" spc="205" dirty="0">
                <a:solidFill>
                  <a:srgbClr val="FFFFFF"/>
                </a:solidFill>
                <a:latin typeface="Montserrat Light"/>
              </a:rPr>
              <a:t>TEXT</a:t>
            </a:r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FFB2705-9CA9-852D-0C4B-B59C8367F789}"/>
              </a:ext>
            </a:extLst>
          </p:cNvPr>
          <p:cNvSpPr/>
          <p:nvPr/>
        </p:nvSpPr>
        <p:spPr>
          <a:xfrm rot="5400000">
            <a:off x="599924" y="7094635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3" y="0"/>
                </a:lnTo>
                <a:lnTo>
                  <a:pt x="668883" y="108289"/>
                </a:lnTo>
                <a:lnTo>
                  <a:pt x="0" y="1082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5BB1F3EF-5D26-B2E4-4558-C16BBB69AFA2}"/>
              </a:ext>
            </a:extLst>
          </p:cNvPr>
          <p:cNvSpPr/>
          <p:nvPr/>
        </p:nvSpPr>
        <p:spPr>
          <a:xfrm rot="5400000">
            <a:off x="7216603" y="7103173"/>
            <a:ext cx="891843" cy="144384"/>
          </a:xfrm>
          <a:custGeom>
            <a:avLst/>
            <a:gdLst/>
            <a:ahLst/>
            <a:cxnLst/>
            <a:rect l="l" t="t" r="r" b="b"/>
            <a:pathLst>
              <a:path w="668882" h="108288">
                <a:moveTo>
                  <a:pt x="0" y="0"/>
                </a:moveTo>
                <a:lnTo>
                  <a:pt x="668882" y="0"/>
                </a:lnTo>
                <a:lnTo>
                  <a:pt x="668882" y="108288"/>
                </a:lnTo>
                <a:lnTo>
                  <a:pt x="0" y="1082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258842" b="-258842"/>
            </a:stretch>
          </a:blipFill>
        </p:spPr>
        <p:txBody>
          <a:bodyPr/>
          <a:lstStyle/>
          <a:p>
            <a:endParaRPr lang="en-US" sz="2400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F8BDC35-3EA0-30BD-3668-E7D75BD7D05F}"/>
              </a:ext>
            </a:extLst>
          </p:cNvPr>
          <p:cNvSpPr/>
          <p:nvPr/>
        </p:nvSpPr>
        <p:spPr>
          <a:xfrm>
            <a:off x="1383478" y="711201"/>
            <a:ext cx="10150788" cy="38100"/>
          </a:xfrm>
          <a:custGeom>
            <a:avLst/>
            <a:gdLst/>
            <a:ahLst/>
            <a:cxnLst/>
            <a:rect l="l" t="t" r="r" b="b"/>
            <a:pathLst>
              <a:path w="7613091" h="28575">
                <a:moveTo>
                  <a:pt x="0" y="0"/>
                </a:moveTo>
                <a:lnTo>
                  <a:pt x="7613091" y="0"/>
                </a:lnTo>
                <a:lnTo>
                  <a:pt x="7613091" y="28575"/>
                </a:lnTo>
                <a:lnTo>
                  <a:pt x="0" y="28575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sz="240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E5FC64A-81D0-F6E5-7653-5ECF6FBE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0" y="1110227"/>
            <a:ext cx="10972800" cy="1143000"/>
          </a:xfrm>
        </p:spPr>
        <p:txBody>
          <a:bodyPr>
            <a:normAutofit/>
          </a:bodyPr>
          <a:lstStyle/>
          <a:p>
            <a:r>
              <a:rPr lang="en-IN" sz="4000" dirty="0"/>
              <a:t>Artifacts Produced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FB6477D-B72A-CE1B-8E2C-43A32F06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74837"/>
            <a:ext cx="10972800" cy="452596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NONE</a:t>
            </a:r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A99871ED-162C-B71E-E32C-EEFD8C2F3894}"/>
              </a:ext>
            </a:extLst>
          </p:cNvPr>
          <p:cNvSpPr txBox="1"/>
          <p:nvPr/>
        </p:nvSpPr>
        <p:spPr>
          <a:xfrm>
            <a:off x="1417455" y="410811"/>
            <a:ext cx="9234007" cy="676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29"/>
              </a:lnSpc>
            </a:pPr>
            <a:r>
              <a:rPr lang="en-US" sz="2800" b="1" i="0" dirty="0">
                <a:effectLst/>
                <a:latin typeface="Söhne"/>
              </a:rPr>
              <a:t>ADM Phase (Migration planning, Implementation governance, Architecture change management)</a:t>
            </a:r>
            <a:endParaRPr lang="en-US" sz="2800" b="1" spc="205" dirty="0">
              <a:latin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1966089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415</Words>
  <Application>Microsoft Office PowerPoint</Application>
  <PresentationFormat>Custom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Montserrat Classic Bold</vt:lpstr>
      <vt:lpstr>Montserrat Light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Inputs to Phase F</vt:lpstr>
      <vt:lpstr>Inputs to Phase F</vt:lpstr>
      <vt:lpstr>Steps to Phase F</vt:lpstr>
      <vt:lpstr>Outputs from Phase F</vt:lpstr>
      <vt:lpstr>Artifacts Produced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White PPT</dc:title>
  <dc:creator>USER</dc:creator>
  <cp:lastModifiedBy>Priya Pedamkar Educba Trainer</cp:lastModifiedBy>
  <cp:revision>151</cp:revision>
  <dcterms:created xsi:type="dcterms:W3CDTF">2006-08-16T00:00:00Z</dcterms:created>
  <dcterms:modified xsi:type="dcterms:W3CDTF">2024-03-01T04:24:48Z</dcterms:modified>
  <dc:identifier>DAFomaKSJEc</dc:identifier>
</cp:coreProperties>
</file>