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8" r:id="rId4"/>
    <p:sldId id="288" r:id="rId5"/>
    <p:sldId id="291" r:id="rId6"/>
    <p:sldId id="292" r:id="rId7"/>
    <p:sldId id="293" r:id="rId8"/>
    <p:sldId id="294" r:id="rId9"/>
    <p:sldId id="295" r:id="rId10"/>
    <p:sldId id="264" r:id="rId11"/>
  </p:sldIdLst>
  <p:sldSz cx="13004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FFFFFF"/>
    <a:srgbClr val="F79646"/>
    <a:srgbClr val="4F4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212" autoAdjust="0"/>
  </p:normalViewPr>
  <p:slideViewPr>
    <p:cSldViewPr>
      <p:cViewPr varScale="1">
        <p:scale>
          <a:sx n="78" d="100"/>
          <a:sy n="78" d="100"/>
        </p:scale>
        <p:origin x="653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3193" y="3042047"/>
            <a:ext cx="11215207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"/>
              </a:rPr>
              <a:t>Requirements Management Phase</a:t>
            </a:r>
            <a:endParaRPr lang="en-US" sz="8000" b="1" spc="205" dirty="0">
              <a:solidFill>
                <a:schemeClr val="tx2">
                  <a:lumMod val="40000"/>
                  <a:lumOff val="60000"/>
                </a:schemeClr>
              </a:solidFill>
              <a:latin typeface="Montserrat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/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/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/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367B0359-B2CE-2951-EE30-8348795B0516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7342" y="2497858"/>
            <a:ext cx="10076924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73"/>
              </a:lnSpc>
            </a:pPr>
            <a:r>
              <a:rPr lang="en-US" sz="8585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Classic Bold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-9236" y="4569019"/>
            <a:ext cx="12992719" cy="2746181"/>
          </a:xfrm>
          <a:custGeom>
            <a:avLst/>
            <a:gdLst/>
            <a:ahLst/>
            <a:cxnLst/>
            <a:rect l="l" t="t" r="r" b="b"/>
            <a:pathLst>
              <a:path w="9744539" h="2059636">
                <a:moveTo>
                  <a:pt x="0" y="0"/>
                </a:moveTo>
                <a:lnTo>
                  <a:pt x="9744539" y="0"/>
                </a:lnTo>
                <a:lnTo>
                  <a:pt x="9744539" y="2059637"/>
                </a:lnTo>
                <a:lnTo>
                  <a:pt x="0" y="205963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423294" y="717807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0" y="0"/>
                </a:lnTo>
                <a:lnTo>
                  <a:pt x="7613090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9A18BFF-957D-6E25-C2DF-42C7FD0229E1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7B441-3018-652E-F6A5-1B25FEE4E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E0C4CE91-F1A2-721C-8E2F-78BB9FC70D9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6A80610-8E8F-6002-06CF-ADF694AEF0C1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7F2D1FA-5696-512B-9ACE-BD648D00C2C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CB4104C-A92C-5AEB-FB00-54BB38D157CE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76E960F-334F-BFCC-ADF4-83E61EB0E7E1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7D8A047-7BA4-358C-9412-123808A4069A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7BA2D6-E144-D8C2-AF9A-78503772D05D}"/>
              </a:ext>
            </a:extLst>
          </p:cNvPr>
          <p:cNvGrpSpPr/>
          <p:nvPr/>
        </p:nvGrpSpPr>
        <p:grpSpPr>
          <a:xfrm>
            <a:off x="3518305" y="1295400"/>
            <a:ext cx="5041495" cy="5562600"/>
            <a:chOff x="3518305" y="152401"/>
            <a:chExt cx="5067715" cy="670559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E8946B-9330-3AB8-FDEA-A82B34AA2494}"/>
                </a:ext>
              </a:extLst>
            </p:cNvPr>
            <p:cNvSpPr/>
            <p:nvPr/>
          </p:nvSpPr>
          <p:spPr>
            <a:xfrm>
              <a:off x="3981244" y="2524433"/>
              <a:ext cx="4013201" cy="38862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IN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A698F10-33F2-B99E-CC39-5DF1EF081321}"/>
                </a:ext>
              </a:extLst>
            </p:cNvPr>
            <p:cNvSpPr/>
            <p:nvPr/>
          </p:nvSpPr>
          <p:spPr>
            <a:xfrm>
              <a:off x="5283200" y="3918155"/>
              <a:ext cx="1524000" cy="12954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Requirements Management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AF604E-9D56-75BE-F8E8-409EBCDE4846}"/>
                </a:ext>
              </a:extLst>
            </p:cNvPr>
            <p:cNvSpPr/>
            <p:nvPr/>
          </p:nvSpPr>
          <p:spPr>
            <a:xfrm>
              <a:off x="5207000" y="5670755"/>
              <a:ext cx="151007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E. Opportunities and Solutions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D6372E-50E2-A987-AE23-7BE9C5CA9A22}"/>
                </a:ext>
              </a:extLst>
            </p:cNvPr>
            <p:cNvSpPr/>
            <p:nvPr/>
          </p:nvSpPr>
          <p:spPr>
            <a:xfrm>
              <a:off x="3796388" y="5227779"/>
              <a:ext cx="137160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F. Migration Planning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F96C1D-E72E-B254-44B9-71AA3E8D70BA}"/>
                </a:ext>
              </a:extLst>
            </p:cNvPr>
            <p:cNvSpPr/>
            <p:nvPr/>
          </p:nvSpPr>
          <p:spPr>
            <a:xfrm>
              <a:off x="5265174" y="2163097"/>
              <a:ext cx="137160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A. Architecture vision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238B2F-9A8A-028E-646C-C0ED0928B633}"/>
                </a:ext>
              </a:extLst>
            </p:cNvPr>
            <p:cNvSpPr/>
            <p:nvPr/>
          </p:nvSpPr>
          <p:spPr>
            <a:xfrm>
              <a:off x="7214420" y="3972233"/>
              <a:ext cx="137160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C. Information System Architecture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0E2D4E8-AAC2-83E6-50BE-8AE1D7819FB5}"/>
                </a:ext>
              </a:extLst>
            </p:cNvPr>
            <p:cNvSpPr/>
            <p:nvPr/>
          </p:nvSpPr>
          <p:spPr>
            <a:xfrm>
              <a:off x="6717070" y="2676833"/>
              <a:ext cx="137160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B. Business Architecture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8271E8-636A-7282-3079-792310447D4E}"/>
                </a:ext>
              </a:extLst>
            </p:cNvPr>
            <p:cNvSpPr/>
            <p:nvPr/>
          </p:nvSpPr>
          <p:spPr>
            <a:xfrm>
              <a:off x="3518305" y="3966087"/>
              <a:ext cx="137160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G.  Implementation Governance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8665C47-A800-8137-B428-3CAF03FDC37B}"/>
                </a:ext>
              </a:extLst>
            </p:cNvPr>
            <p:cNvSpPr/>
            <p:nvPr/>
          </p:nvSpPr>
          <p:spPr>
            <a:xfrm>
              <a:off x="6769509" y="5321710"/>
              <a:ext cx="137160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D. Technology Architecture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5ED946C-D9EE-4909-46AC-49304D4D54BB}"/>
                </a:ext>
              </a:extLst>
            </p:cNvPr>
            <p:cNvSpPr/>
            <p:nvPr/>
          </p:nvSpPr>
          <p:spPr>
            <a:xfrm>
              <a:off x="3834580" y="2655940"/>
              <a:ext cx="1453285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H. Architecture Change Management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11575A6-287B-9A89-CC7A-C2C1ED924B10}"/>
                </a:ext>
              </a:extLst>
            </p:cNvPr>
            <p:cNvSpPr/>
            <p:nvPr/>
          </p:nvSpPr>
          <p:spPr>
            <a:xfrm>
              <a:off x="5283200" y="152401"/>
              <a:ext cx="137160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Preliminary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3DBA97-E4EB-7F6E-257C-BA98EB0AEDAE}"/>
                </a:ext>
              </a:extLst>
            </p:cNvPr>
            <p:cNvCxnSpPr>
              <a:stCxn id="14" idx="4"/>
            </p:cNvCxnSpPr>
            <p:nvPr/>
          </p:nvCxnSpPr>
          <p:spPr>
            <a:xfrm>
              <a:off x="5950974" y="3350342"/>
              <a:ext cx="18026" cy="5911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CB48ADC-6287-80BC-B59C-BA06EB3245C5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6584015" y="3568495"/>
              <a:ext cx="225234" cy="53936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EE78702-5994-208C-668A-69CC7BFA873C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5170697" y="3604752"/>
              <a:ext cx="335688" cy="5031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B383A7E-057B-48D6-2E35-F6CFBFF44803}"/>
                </a:ext>
              </a:extLst>
            </p:cNvPr>
            <p:cNvCxnSpPr>
              <a:cxnSpLocks/>
              <a:stCxn id="17" idx="6"/>
              <a:endCxn id="11" idx="2"/>
            </p:cNvCxnSpPr>
            <p:nvPr/>
          </p:nvCxnSpPr>
          <p:spPr>
            <a:xfrm>
              <a:off x="4889905" y="4559710"/>
              <a:ext cx="393295" cy="61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4886347-E91E-DD1F-90D3-9A4E87B5422A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5021003" y="5023848"/>
              <a:ext cx="485382" cy="4312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9C0120D-BA5D-5A10-A2CC-BB1E387C8167}"/>
                </a:ext>
              </a:extLst>
            </p:cNvPr>
            <p:cNvCxnSpPr/>
            <p:nvPr/>
          </p:nvCxnSpPr>
          <p:spPr>
            <a:xfrm>
              <a:off x="5987844" y="5159478"/>
              <a:ext cx="18026" cy="5911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A94F7C6-6692-3584-AFD6-D120F6FD9226}"/>
                </a:ext>
              </a:extLst>
            </p:cNvPr>
            <p:cNvCxnSpPr>
              <a:cxnSpLocks/>
              <a:stCxn id="11" idx="5"/>
            </p:cNvCxnSpPr>
            <p:nvPr/>
          </p:nvCxnSpPr>
          <p:spPr>
            <a:xfrm>
              <a:off x="6584015" y="5023848"/>
              <a:ext cx="369029" cy="53936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81AC16-D45A-4A6D-DB5F-A2969642932C}"/>
                </a:ext>
              </a:extLst>
            </p:cNvPr>
            <p:cNvCxnSpPr>
              <a:cxnSpLocks/>
              <a:stCxn id="15" idx="2"/>
              <a:endCxn id="11" idx="6"/>
            </p:cNvCxnSpPr>
            <p:nvPr/>
          </p:nvCxnSpPr>
          <p:spPr>
            <a:xfrm flipH="1" flipV="1">
              <a:off x="6807200" y="4565855"/>
              <a:ext cx="407220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60F04C-D556-E999-D1AA-4AB1B6BCF1CE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 flipH="1">
              <a:off x="5950974" y="1339646"/>
              <a:ext cx="18026" cy="8351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29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A2023-5A70-A18A-9BEA-50C13EF49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86A1D31-6A09-0D35-2F4D-6DFE87A11BEC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Technically, it’s a phase. But it’s constant.</a:t>
            </a:r>
            <a:endParaRPr lang="en-US" sz="60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9CB258F-F25C-345D-2FD1-620B95266348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3BA5E66-A392-5612-39BC-3AD0319605CE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F5A4FE7-2146-5B63-D3F3-B525EECB9167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22D1F61-1C03-BDB6-2025-951373D2C82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E5D9474-5774-781C-9800-00447391646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11C164A-82DA-9FE2-9B01-B69E61D23D34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44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E8731-410B-FB02-1A24-A811B351D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4C85FF7-474B-B175-C9CE-3D0079108C94}"/>
              </a:ext>
            </a:extLst>
          </p:cNvPr>
          <p:cNvSpPr txBox="1"/>
          <p:nvPr/>
        </p:nvSpPr>
        <p:spPr>
          <a:xfrm>
            <a:off x="1383193" y="2426493"/>
            <a:ext cx="11215207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Continuous process of handling change during any phase of the ADM process</a:t>
            </a:r>
            <a:endParaRPr lang="en-US" sz="60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5C22F9C-D0D0-8F6B-2BE7-4A4D3994D0B0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F893D06-B2B5-E7E9-805E-3AF47EFAAD40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B049716-5DA7-D4F4-276D-D013A5E6934D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E6FA743-74BC-6F52-3E6B-69DC730F1B51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505A08B-4A19-60DC-FB05-B9CDCB9268E1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E666D6AF-C133-5C5D-0111-6166BDA8460E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032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2BDAD-53E2-74DB-B8FD-3812008DE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4CDADD4-3BA1-5554-538B-39DDCC5479F9}"/>
              </a:ext>
            </a:extLst>
          </p:cNvPr>
          <p:cNvSpPr txBox="1"/>
          <p:nvPr/>
        </p:nvSpPr>
        <p:spPr>
          <a:xfrm>
            <a:off x="1383193" y="2426493"/>
            <a:ext cx="11215207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Being able to handle change at any time is crucial for the ADM to succeed.</a:t>
            </a:r>
            <a:endParaRPr lang="en-US" sz="60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4BFCDA5-3C41-966E-E9E4-9E3E7F7F738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CA76242-5E09-EBC5-9199-78C4B3C9CF24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9EE3949-B2B5-BA3E-C385-EEA838958C02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C68BC73-2E19-300F-AC4B-3AAA9A5A709F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622C3E0-2B5D-48C8-02D1-C7B4EAFC48D4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BCBA8EBD-6B4E-42F8-4274-17EEC81CB8AB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82104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FA0C6-1E02-0A78-31B5-A0DBD27E9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9CE7121-F741-BCBE-27B5-15CB9868A4E2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is: ensure the </a:t>
            </a:r>
            <a:r>
              <a:rPr lang="en-US" sz="6000" u="sng" dirty="0">
                <a:latin typeface="+mj-lt"/>
                <a:ea typeface="+mj-ea"/>
                <a:cs typeface="+mj-cs"/>
              </a:rPr>
              <a:t>process is sustained</a:t>
            </a:r>
            <a:r>
              <a:rPr lang="en-US" sz="6000" dirty="0">
                <a:latin typeface="+mj-lt"/>
                <a:ea typeface="+mj-ea"/>
                <a:cs typeface="+mj-cs"/>
              </a:rPr>
              <a:t> through all phases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CD2EE74-5D47-EF06-C201-4BA49F285765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BF6035-C2DF-93C6-A353-4081A6D083EA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A88CD40-CDA5-48D7-8743-4418105C9851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E1E43C5-E675-A19F-073C-F0E254F7632F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0FC07E04-D20A-55DF-D1E3-FEF8BD2BC56B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4697375C-AACA-711C-338D-797B7A3E70F9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56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38FD3-11A3-EDF4-B951-E59DB9549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16A5369-3A99-A7DC-287E-8CE4CB365798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is: manage change while the ADM cycle is in progress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72534C0A-A43D-9EAB-8070-4E6DA66BB9F2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2778C98-BDFC-5233-CD7D-64A09A37A174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6D78821-B536-1131-0480-D69D54FCA9C6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144F63E-152C-FFD2-50C3-01213BB75911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A950F2D0-7140-1243-FBAF-A4BF9D41C096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74432F88-B5A0-24C0-6825-48909353C1DC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9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180D4-A76C-0D82-09DA-249A0D777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EC87628-B25E-ACD4-0BAF-908DA95B7A73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is: provide the requirements to each ADM phase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CC231615-A097-F61E-E0FA-59A67BCA7832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006B164-E076-6920-3BAD-923731137BFB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98587D8-9357-09E3-B40F-E733053DDB10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4AB3599-FD99-C39C-438E-77576DA258C6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6FEE2C0E-3979-2E92-3E33-AF6943DB555B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C4D80B76-2C4A-6F6D-1C6F-636AE5B9D1C7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598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B7031-BE08-AD29-F4A8-D99C211A0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C5D8D06-6D8B-497A-E36A-FA8FE9746C67}"/>
              </a:ext>
            </a:extLst>
          </p:cNvPr>
          <p:cNvSpPr txBox="1"/>
          <p:nvPr/>
        </p:nvSpPr>
        <p:spPr>
          <a:xfrm>
            <a:off x="973653" y="1364411"/>
            <a:ext cx="11215207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RM Phase manages the “flow” of requirements</a:t>
            </a:r>
          </a:p>
          <a:p>
            <a:endParaRPr lang="en-US" sz="6000" dirty="0">
              <a:latin typeface="+mj-lt"/>
              <a:ea typeface="+mj-ea"/>
              <a:cs typeface="+mj-cs"/>
            </a:endParaRPr>
          </a:p>
          <a:p>
            <a:r>
              <a:rPr lang="en-US" sz="6000" dirty="0">
                <a:latin typeface="+mj-lt"/>
                <a:ea typeface="+mj-ea"/>
                <a:cs typeface="+mj-cs"/>
              </a:rPr>
              <a:t>Requirements Management is the process that manages the repository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DD2025F-FBD7-8C18-D291-D46AA48D7612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C304913-842B-F190-5B47-4FB09EF0A734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69BF129-0DB3-C567-AA92-697F1F25A71A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40DFCAA-7E0E-FF47-E75E-F1A30F642C9A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B32EF3E-E21B-8DCE-82D0-DCADC121DCF1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D9333FB1-5A73-0848-802C-9D11B020FB5E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624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285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Montserrat Classic Bold</vt:lpstr>
      <vt:lpstr>Montserrat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White PPT</dc:title>
  <dc:creator>USER</dc:creator>
  <cp:lastModifiedBy>Priya Pedamkar Educba Trainer</cp:lastModifiedBy>
  <cp:revision>179</cp:revision>
  <dcterms:created xsi:type="dcterms:W3CDTF">2006-08-16T00:00:00Z</dcterms:created>
  <dcterms:modified xsi:type="dcterms:W3CDTF">2024-03-01T06:07:40Z</dcterms:modified>
  <dc:identifier>DAFomaKSJEc</dc:identifier>
</cp:coreProperties>
</file>