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IBM Plex Sans Medium"/>
      <p:regular r:id="rId15"/>
    </p:embeddedFont>
    <p:embeddedFont>
      <p:font typeface="IBM Plex Sans Medium"/>
      <p:regular r:id="rId16"/>
    </p:embeddedFont>
    <p:embeddedFont>
      <p:font typeface="IBM Plex Sans Medium"/>
      <p:regular r:id="rId17"/>
    </p:embeddedFont>
    <p:embeddedFont>
      <p:font typeface="IBM Plex Sans Medium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4931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Campaign Performance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07030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analysis evaluates the effectiveness of marketing campaigns across different traffic sources, mediums, and creatives by calculating key performance metrics. We'll examine click-through performance, conversion efficiency, and revenue contribution to identify top-performing channels and opportunities for optimization.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7669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analysis covers campaign dimensions, performance KPIs, top campaigns, channel efficiency, creative performance, keyword attribution, and temporal trends to provide a comprehensive view of marketing effectiveness.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67003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6707981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6683454"/>
            <a:ext cx="253007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Payal Nagaonkar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6135" y="581144"/>
            <a:ext cx="6052542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Performance Metrics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26135" y="1558528"/>
            <a:ext cx="475536" cy="475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31" y="1598176"/>
            <a:ext cx="316944" cy="3962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13007" y="163115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Traffic Volume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6913007" y="2088118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Clicks measure the total traffic volume driven by each campaign, providing insight into reach and engagement.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6226135" y="3187065"/>
            <a:ext cx="475536" cy="475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31" y="3226713"/>
            <a:ext cx="316944" cy="3962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913007" y="3259693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Goal Completions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6913007" y="3716655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Conversions indicate successful goal completions such as sales or signups, showing campaign effectiveness.</a:t>
            </a:r>
            <a:endParaRPr lang="en-US" sz="1650" dirty="0"/>
          </a:p>
        </p:txBody>
      </p:sp>
      <p:sp>
        <p:nvSpPr>
          <p:cNvPr id="12" name="Shape 7"/>
          <p:cNvSpPr/>
          <p:nvPr/>
        </p:nvSpPr>
        <p:spPr>
          <a:xfrm>
            <a:off x="6226135" y="4815602"/>
            <a:ext cx="475536" cy="475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431" y="4855250"/>
            <a:ext cx="316944" cy="39624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13007" y="4888230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Monetary Impact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6913007" y="5345192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measures the direct financial impact of each campaign, helping assess ROI.</a:t>
            </a:r>
            <a:endParaRPr lang="en-US" sz="1650" dirty="0"/>
          </a:p>
        </p:txBody>
      </p:sp>
      <p:sp>
        <p:nvSpPr>
          <p:cNvPr id="16" name="Shape 10"/>
          <p:cNvSpPr/>
          <p:nvPr/>
        </p:nvSpPr>
        <p:spPr>
          <a:xfrm>
            <a:off x="6226135" y="6444139"/>
            <a:ext cx="475536" cy="475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431" y="6483787"/>
            <a:ext cx="316944" cy="39624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913007" y="6516767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Efficiency Metrics</a:t>
            </a:r>
            <a:endParaRPr lang="en-US" sz="2050" dirty="0"/>
          </a:p>
        </p:txBody>
      </p:sp>
      <p:sp>
        <p:nvSpPr>
          <p:cNvPr id="19" name="Text 12"/>
          <p:cNvSpPr/>
          <p:nvPr/>
        </p:nvSpPr>
        <p:spPr>
          <a:xfrm>
            <a:off x="6913007" y="6973729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Conversion Rate (CVR), Revenue per Click (RPC), and Revenue per Conversion help evaluate campaign efficiency and profitability.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4939" y="365284"/>
            <a:ext cx="3816191" cy="415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6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Top Performing Channels</a:t>
            </a:r>
            <a:endParaRPr lang="en-US" sz="26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939" y="1046083"/>
            <a:ext cx="13700522" cy="767226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64939" y="8867775"/>
            <a:ext cx="13700522" cy="425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newsletter campaign generated the highest revenue per click ($2.10) and conversion rate (10.55%), indicating both high engagement and efficient conversion. Google delivered strong performance with $2.08 RPC and 10.20% CVR, making it a consistent high performer in both reach and monetization.</a:t>
            </a:r>
            <a:endParaRPr lang="en-US" sz="1000" dirty="0"/>
          </a:p>
        </p:txBody>
      </p:sp>
      <p:sp>
        <p:nvSpPr>
          <p:cNvPr id="5" name="Text 2"/>
          <p:cNvSpPr/>
          <p:nvPr/>
        </p:nvSpPr>
        <p:spPr>
          <a:xfrm>
            <a:off x="464939" y="9442252"/>
            <a:ext cx="13700522" cy="425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Instagram underperformed with lower RPC ($1.66) and CVR (9.46%), suggesting potential issues with creative targeting or intent alignment. This analysis indicates we should double down on newsletter campaigns and maintain investment in Google, while re-evaluating Instagram strategy.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007" y="494228"/>
            <a:ext cx="6291739" cy="561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Creative Performance Analysis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29007" y="1415177"/>
            <a:ext cx="3808214" cy="593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10.44%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1409700" y="2232779"/>
            <a:ext cx="2246709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Video Ad CVR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9007" y="2621280"/>
            <a:ext cx="3808214" cy="57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Highest conversion rate among all content types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4706779" y="1415177"/>
            <a:ext cx="3808214" cy="593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10.18%</a:t>
            </a:r>
            <a:endParaRPr lang="en-US" sz="4650" dirty="0"/>
          </a:p>
        </p:txBody>
      </p:sp>
      <p:sp>
        <p:nvSpPr>
          <p:cNvPr id="8" name="Text 5"/>
          <p:cNvSpPr/>
          <p:nvPr/>
        </p:nvSpPr>
        <p:spPr>
          <a:xfrm>
            <a:off x="5487472" y="2232779"/>
            <a:ext cx="2246709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Banner1 CVR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706779" y="2621280"/>
            <a:ext cx="3808214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Second highest performing creative format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2667833" y="3825478"/>
            <a:ext cx="3808214" cy="593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9.56%</a:t>
            </a:r>
            <a:endParaRPr lang="en-US" sz="4650" dirty="0"/>
          </a:p>
        </p:txBody>
      </p:sp>
      <p:sp>
        <p:nvSpPr>
          <p:cNvPr id="11" name="Text 8"/>
          <p:cNvSpPr/>
          <p:nvPr/>
        </p:nvSpPr>
        <p:spPr>
          <a:xfrm>
            <a:off x="3448526" y="4643080"/>
            <a:ext cx="2246709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Carousel/Text CVR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67833" y="5031581"/>
            <a:ext cx="3808214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performing creative formats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629007" y="5521404"/>
            <a:ext cx="7885986" cy="1150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Video ads delivered the highest conversion rate (10.44%) among all content types, slightly outperforming banner1 (10.18%) and clearly outperforming carousel ads and text links (both at 9.56%). Despite receiving 8,000 fewer clicks than banner1, video ads generated nearly as many conversions, indicating a more persuasive format.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629007" y="6874193"/>
            <a:ext cx="7885986" cy="8629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suggests we should prioritize video ad creatives for upcoming performance campaigns, particularly where cost per conversion is a key metric, while reducing reliance on carousel and text-only formats unless they support engagement at a lower cost.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374" y="621625"/>
            <a:ext cx="5147905" cy="633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Keyword Performance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374" y="1787009"/>
            <a:ext cx="6358533" cy="346829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70113" y="1761649"/>
            <a:ext cx="2533769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Keyword Insights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7570113" y="2280999"/>
            <a:ext cx="6358533" cy="1621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keyword "discount" yielded the highest revenue per click ($0.57) among all terms, suggesting that value-oriented messaging drives stronger monetization. While "bags" generated the highest total revenue ($165K), its lower RPC ($0.49) indicates that volume was the key driver rather than conversion quality.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570113" y="4084439"/>
            <a:ext cx="6358533" cy="1296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Keywords like "signup" and "shoes" were close in RPC ($0.51) and revenue ($141K-$143K), making them efficient mid-range performers. These could be strong candidates for further scaling with budget optimization.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709374" y="5791676"/>
            <a:ext cx="4268748" cy="1816179"/>
          </a:xfrm>
          <a:prstGeom prst="roundRect">
            <a:avLst>
              <a:gd name="adj" fmla="val 1674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912019" y="5994321"/>
            <a:ext cx="2533769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Discount Keywords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912019" y="6432590"/>
            <a:ext cx="3863459" cy="972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 and double down on discount-related keyword variants, as they deliver the strongest value per click.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5180767" y="5791676"/>
            <a:ext cx="4268748" cy="1816179"/>
          </a:xfrm>
          <a:prstGeom prst="roundRect">
            <a:avLst>
              <a:gd name="adj" fmla="val 1674"/>
            </a:avLst>
          </a:prstGeom>
          <a:solidFill>
            <a:srgbClr val="484B51"/>
          </a:solidFill>
          <a:ln/>
        </p:spPr>
      </p:sp>
      <p:sp>
        <p:nvSpPr>
          <p:cNvPr id="11" name="Text 8"/>
          <p:cNvSpPr/>
          <p:nvPr/>
        </p:nvSpPr>
        <p:spPr>
          <a:xfrm>
            <a:off x="5383411" y="5994321"/>
            <a:ext cx="2533769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Bags Campaign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5383411" y="6432590"/>
            <a:ext cx="3863459" cy="972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Consider optimizing bags campaigns to improve efficiency by narrowing audiences or improving landing page alignment.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9652159" y="5791676"/>
            <a:ext cx="4268748" cy="1816179"/>
          </a:xfrm>
          <a:prstGeom prst="roundRect">
            <a:avLst>
              <a:gd name="adj" fmla="val 1674"/>
            </a:avLst>
          </a:prstGeom>
          <a:solidFill>
            <a:srgbClr val="484B51"/>
          </a:solidFill>
          <a:ln/>
        </p:spPr>
      </p:sp>
      <p:sp>
        <p:nvSpPr>
          <p:cNvPr id="14" name="Text 11"/>
          <p:cNvSpPr/>
          <p:nvPr/>
        </p:nvSpPr>
        <p:spPr>
          <a:xfrm>
            <a:off x="9854803" y="5994321"/>
            <a:ext cx="2533769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Signup &amp; Shoes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9854803" y="6432590"/>
            <a:ext cx="3863459" cy="972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Continue investing in these terms and A/B test variations in ad copy or CTA to lift RPC further.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83" y="548521"/>
            <a:ext cx="6891695" cy="6234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Quarterly Performance Trends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2206347" y="2119193"/>
            <a:ext cx="2493645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Q2 (Apr-Jun)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698183" y="2550438"/>
            <a:ext cx="4001810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Highest conversion rate at 10.38%, despite second-lowest click volume</a:t>
            </a:r>
            <a:endParaRPr lang="en-US" sz="15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9196" y="1570911"/>
            <a:ext cx="4631888" cy="4631888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36" y="2373868"/>
            <a:ext cx="298490" cy="3730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0289" y="2119193"/>
            <a:ext cx="2493645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Q3 (Jul-Sep)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9930289" y="2550438"/>
            <a:ext cx="4001929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Steady performance with 9.74% CVR, led in volume with highest clicks and conversions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96" y="1570911"/>
            <a:ext cx="4631888" cy="4631888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133" y="2768084"/>
            <a:ext cx="298490" cy="37302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0289" y="4584740"/>
            <a:ext cx="2493645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Q4 (Oct-Dec)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9930289" y="5015984"/>
            <a:ext cx="4001929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Surprisingly had lowest CVR (9.64%), despite expectations for holiday peak</a:t>
            </a:r>
            <a:endParaRPr lang="en-US" sz="15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196" y="1570911"/>
            <a:ext cx="4631888" cy="4631888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917" y="5026581"/>
            <a:ext cx="298490" cy="373023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206347" y="4584740"/>
            <a:ext cx="2493645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Q1 (Jan-Mar)</a:t>
            </a:r>
            <a:endParaRPr lang="en-US" sz="1950" dirty="0"/>
          </a:p>
        </p:txBody>
      </p:sp>
      <p:sp>
        <p:nvSpPr>
          <p:cNvPr id="16" name="Text 8"/>
          <p:cNvSpPr/>
          <p:nvPr/>
        </p:nvSpPr>
        <p:spPr>
          <a:xfrm>
            <a:off x="698183" y="5015984"/>
            <a:ext cx="4001810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Delivered steady performance with 9.74% CVR</a:t>
            </a:r>
            <a:endParaRPr lang="en-US" sz="15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196" y="1570911"/>
            <a:ext cx="4631888" cy="4631888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20" y="4632365"/>
            <a:ext cx="298490" cy="373023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698183" y="6427232"/>
            <a:ext cx="13234035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Q2 showed the highest conversion rate, outperforming all other quarters despite having the second-lowest click volume. This suggests high-quality targeting or compelling mid-year campaigns. Q1 and Q3 delivered steady performance with similar CVRs, but Q3 led in volume.</a:t>
            </a:r>
            <a:endParaRPr lang="en-US" sz="1550" dirty="0"/>
          </a:p>
        </p:txBody>
      </p:sp>
      <p:sp>
        <p:nvSpPr>
          <p:cNvPr id="20" name="Text 10"/>
          <p:cNvSpPr/>
          <p:nvPr/>
        </p:nvSpPr>
        <p:spPr>
          <a:xfrm>
            <a:off x="698183" y="7290078"/>
            <a:ext cx="13234035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Surprisingly, Q4, typically expected to peak due to Black Friday or holiday promotions, had the lowest CVR, indicating a potential disconnect between increased marketing pressure and user conversion behavior.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330" y="578644"/>
            <a:ext cx="7043261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Source-Medium Performance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35330" y="1655445"/>
            <a:ext cx="2193250" cy="1210508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258" y="2076093"/>
            <a:ext cx="295394" cy="36921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38607" y="1865471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Google/CPC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3138607" y="2319695"/>
            <a:ext cx="7202686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performer with consistent high RPC across quarters ($3.14, $2.40, $2.63)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3033593" y="2856428"/>
            <a:ext cx="10756463" cy="11430"/>
          </a:xfrm>
          <a:prstGeom prst="roundRect">
            <a:avLst>
              <a:gd name="adj" fmla="val 275719"/>
            </a:avLst>
          </a:prstGeom>
          <a:solidFill>
            <a:srgbClr val="61646A"/>
          </a:solidFill>
          <a:ln/>
        </p:spPr>
      </p:sp>
      <p:sp>
        <p:nvSpPr>
          <p:cNvPr id="8" name="Shape 5"/>
          <p:cNvSpPr/>
          <p:nvPr/>
        </p:nvSpPr>
        <p:spPr>
          <a:xfrm>
            <a:off x="735330" y="2970967"/>
            <a:ext cx="4386501" cy="1210508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24" y="3391614"/>
            <a:ext cx="295394" cy="36921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31857" y="3180993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LinkedIn/Referral</a:t>
            </a:r>
            <a:endParaRPr lang="en-US" sz="2050" dirty="0"/>
          </a:p>
        </p:txBody>
      </p:sp>
      <p:sp>
        <p:nvSpPr>
          <p:cNvPr id="11" name="Text 7"/>
          <p:cNvSpPr/>
          <p:nvPr/>
        </p:nvSpPr>
        <p:spPr>
          <a:xfrm>
            <a:off x="5331857" y="3635216"/>
            <a:ext cx="5243632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Strong B2B channel with high value ($2.95, $2.51, $2.43)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5226844" y="4171950"/>
            <a:ext cx="8563213" cy="11430"/>
          </a:xfrm>
          <a:prstGeom prst="roundRect">
            <a:avLst>
              <a:gd name="adj" fmla="val 275719"/>
            </a:avLst>
          </a:prstGeom>
          <a:solidFill>
            <a:srgbClr val="61646A"/>
          </a:solidFill>
          <a:ln/>
        </p:spPr>
      </p:sp>
      <p:sp>
        <p:nvSpPr>
          <p:cNvPr id="13" name="Shape 9"/>
          <p:cNvSpPr/>
          <p:nvPr/>
        </p:nvSpPr>
        <p:spPr>
          <a:xfrm>
            <a:off x="735330" y="4286488"/>
            <a:ext cx="6579870" cy="1210508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508" y="4707136"/>
            <a:ext cx="295394" cy="369213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25226" y="4496514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Newsletter/CPC</a:t>
            </a:r>
            <a:endParaRPr lang="en-US" sz="2050" dirty="0"/>
          </a:p>
        </p:txBody>
      </p:sp>
      <p:sp>
        <p:nvSpPr>
          <p:cNvPr id="16" name="Text 11"/>
          <p:cNvSpPr/>
          <p:nvPr/>
        </p:nvSpPr>
        <p:spPr>
          <a:xfrm>
            <a:off x="7525226" y="4950738"/>
            <a:ext cx="3559373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Notable Q2 spike ($2.37, $2.97, $1.60)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735330" y="5733336"/>
            <a:ext cx="13159740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Google/CPC emerged as the most reliable and profitable source-medium combination, delivering consistently high RPCs across Q1 to Q3. LinkedIn/Referral also performed well, suggesting strength in high-intent or B2B traffic.</a:t>
            </a:r>
            <a:endParaRPr lang="en-US" sz="1650" dirty="0"/>
          </a:p>
        </p:txBody>
      </p:sp>
      <p:sp>
        <p:nvSpPr>
          <p:cNvPr id="18" name="Text 13"/>
          <p:cNvSpPr/>
          <p:nvPr/>
        </p:nvSpPr>
        <p:spPr>
          <a:xfrm>
            <a:off x="735330" y="6642140"/>
            <a:ext cx="13159740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Conversely, Facebook/Social and Instagram/CPC showed lower RPCs and signs of fatigue or saturation, particularly in Q3, warranting creative or audience adjustments. The Newsletter/CPC combination showed a significant spike in Q2 that warrants further investigation to identify replicable tactics.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8422" y="591741"/>
            <a:ext cx="7449860" cy="632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Recommendations &amp; Next Steps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422" y="1629013"/>
            <a:ext cx="1012031" cy="14901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4062" y="1831419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Scale Google/CPC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4062" y="2269093"/>
            <a:ext cx="11897916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Increase investment in Google/CPC campaigns which demonstrated best overall revenue performance with sustained ROI across all quarters.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2" y="3119199"/>
            <a:ext cx="1012031" cy="121443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4062" y="3321606"/>
            <a:ext cx="3563541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Refresh Social Media Creatives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4062" y="3759279"/>
            <a:ext cx="1189791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 Facebook/Instagram creative assets to address Q3 decline that suggests user fatigue or poor conversion targeting.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2" y="4333637"/>
            <a:ext cx="1012031" cy="121443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4062" y="4536043"/>
            <a:ext cx="3675817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Analyze Newsletter Q2 Strategy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4062" y="4973717"/>
            <a:ext cx="1189791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Investigate the sudden RPC spike in Newsletter/CPC during Q2 to identify replicable high-impact tactics.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2" y="5548074"/>
            <a:ext cx="1012031" cy="121443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4062" y="5750481"/>
            <a:ext cx="332124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A/B Test LinkedIn Expansion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4062" y="6188154"/>
            <a:ext cx="1189791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tests for LinkedIn/Social and LinkedIn/Referral channels which show promise with steady efficiency.</a:t>
            </a:r>
            <a:endParaRPr lang="en-US" sz="1550" dirty="0"/>
          </a:p>
        </p:txBody>
      </p:sp>
      <p:sp>
        <p:nvSpPr>
          <p:cNvPr id="15" name="Text 9"/>
          <p:cNvSpPr/>
          <p:nvPr/>
        </p:nvSpPr>
        <p:spPr>
          <a:xfrm>
            <a:off x="708422" y="6990159"/>
            <a:ext cx="13213556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recommendations are based on comprehensive analysis of campaign performance data across multiple dimensions. By focusing on high-performing channels while optimizing underperforming ones, we can improve overall marketing efficiency and ROI.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2025-05-08T05:31:15Z</dcterms:created>
  <dcterms:modified xsi:type="dcterms:W3CDTF">2025-05-08T05:31:15Z</dcterms:modified>
</cp:coreProperties>
</file>