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74" r:id="rId2"/>
    <p:sldId id="261" r:id="rId3"/>
    <p:sldId id="269" r:id="rId4"/>
    <p:sldId id="270" r:id="rId5"/>
    <p:sldId id="256" r:id="rId6"/>
    <p:sldId id="271" r:id="rId7"/>
    <p:sldId id="272" r:id="rId8"/>
    <p:sldId id="257" r:id="rId9"/>
    <p:sldId id="258" r:id="rId10"/>
    <p:sldId id="262" r:id="rId11"/>
    <p:sldId id="263" r:id="rId12"/>
    <p:sldId id="265" r:id="rId13"/>
    <p:sldId id="27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05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1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90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945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0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1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7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59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3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7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15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7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E604-7C09-4492-850D-B0564BF7F4B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8EE62B3-142E-435E-9C40-EED8A7550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9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DC4F-1E00-2131-5048-F4CDD78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742" y="-363794"/>
            <a:ext cx="7723239" cy="1318616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 dirty="0">
                <a:latin typeface="Arial" panose="020B0604020202020204" pitchFamily="34" charset="0"/>
                <a:cs typeface="Arial" panose="020B0604020202020204" pitchFamily="34" charset="0"/>
              </a:rPr>
              <a:t>Capstone project Machine Learning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Laptop Price Prediction for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SmartTech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Co.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By:Payal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Sahu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 descr="A computer screen with a computer and money&#10;&#10;AI-generated content may be incorrect.">
            <a:extLst>
              <a:ext uri="{FF2B5EF4-FFF2-40B4-BE49-F238E27FC236}">
                <a16:creationId xmlns:a16="http://schemas.microsoft.com/office/drawing/2014/main" id="{5DD83572-A8E5-87B6-FFD8-340A42550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" y="1710813"/>
            <a:ext cx="11021962" cy="4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4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CD06-5CEA-BB77-9C8B-088A283D2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880" y="115798"/>
            <a:ext cx="4161501" cy="79750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Building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ACD3-B658-2840-1B36-4FBE17B21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720645"/>
            <a:ext cx="9601196" cy="42240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After going through different parameters, we are building five models</a:t>
            </a:r>
          </a:p>
          <a:p>
            <a:pPr marL="0" indent="0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Random Forest Regressor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Decision Tree Regressor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KNN Model (K Nearest Neighbor)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SVR Model (Support Vector Machine)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Metrics Evaluated: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RMSE (Root Mean Squared Error)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R² Score (Goodness of fit)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MSE(Mean Squared Error)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3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699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D08F-A5BA-1BBC-76F1-5BF657CA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544" y="164798"/>
            <a:ext cx="4397475" cy="651279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F221-F99E-9681-B1B7-EDCAF873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421" y="1991994"/>
            <a:ext cx="4623618" cy="41433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1.     Random Forest Regressor:</a:t>
            </a:r>
          </a:p>
          <a:p>
            <a:pPr marL="0" indent="0">
              <a:buNone/>
            </a:pP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MSE (Mean Squared Error): 202591302.32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RMSE (Root Mean Squared Error): 14233.46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R² Score: 0.82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→ Very good accuracy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Predicted Price: ₹96,469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Actual Price: ₹93,635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Absolute Error: ₹2,834 →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Low error</a:t>
            </a: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Predicts laptop prices with high accuracy.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Has a strong R² score, meaning it explains ~82% of price variation.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Shows low prediction error on real-world data.</a:t>
            </a:r>
          </a:p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Generalizes well, even on high-end laptops.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FFE93-920C-9250-0BC2-3992ABC8FE69}"/>
              </a:ext>
            </a:extLst>
          </p:cNvPr>
          <p:cNvSpPr txBox="1"/>
          <p:nvPr/>
        </p:nvSpPr>
        <p:spPr>
          <a:xfrm>
            <a:off x="7128387" y="1863058"/>
            <a:ext cx="39451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KNN Model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MSE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Mean Squared Error)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274961935.99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RMSE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Root Mean Squared Error):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6581.97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R² Score: 0.75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Less accurate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Predicted Price: ₹2,29,586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Actual Price: ₹93,635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Absolute Error: ₹1,35,950 →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Extremely high error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Performs poorly, likely due to sensitivity to outliers or poor scaling.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 suitable for price prediction in this case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61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A37169-C368-3222-3665-C1DFCF1C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688157"/>
            <a:ext cx="11114201" cy="5467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Questions and Answers</a:t>
            </a: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Which features have the most significant impact on laptop prices?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implicitly considers all features, but high importance is typically found in: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CPU   RAM    SSD   GPU</a:t>
            </a: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 Can the model accurately predict the prices of laptops from lesser-known brands?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Partially.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Random Forest showed an R² score of 0.82, indicating good general performance.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However, accuracy may drop for lesser-known brands if the training data had fewer such examples.</a:t>
            </a:r>
          </a:p>
          <a:p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3. Does the brand of the laptop significantly influence its price?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Yes.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Company feature (brand) is included in the model and affects price prediction.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Brand typically influences perceived value and price, as learned by the model.</a:t>
            </a: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4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8F68-97AC-2351-D3E0-13E7F74F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61535"/>
            <a:ext cx="9601196" cy="4914334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lang="en-US" sz="1100" b="1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4.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well does the model perform on laptops with high-end specifications compared to budget laptops?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testing, the Random Forest model predicted a high-end laptop price with only ₹2,834 error, showing good generalization on high-end specs.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Char char="•"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What are the limitations and challenges in predicting laptop prices accurately?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 Imbalance (fewer high-end or new models)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Rapid market changes (new models released frequently)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Unseen configurations not in training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Encoding quality of categorical data like Company, CPU, GPU, etc.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does the model perform when predicting the prices of newly released laptops not present in the training dataset?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Moderately accurate with Random Forest.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test: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Predicted: ₹96,469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True Price: ₹93,635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Error: ₹2,834 (very low)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buFont typeface="Arial"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KNN performed poorly, giving a large error of ₹1.36 lakh, proving that Random Forest generalizes better to unseen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95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ote on a desk&#10;&#10;AI-generated content may be incorrect.">
            <a:extLst>
              <a:ext uri="{FF2B5EF4-FFF2-40B4-BE49-F238E27FC236}">
                <a16:creationId xmlns:a16="http://schemas.microsoft.com/office/drawing/2014/main" id="{03304A8D-B857-02A7-B746-D49650BA18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1" b="1"/>
          <a:stretch>
            <a:fillRect/>
          </a:stretch>
        </p:blipFill>
        <p:spPr>
          <a:xfrm>
            <a:off x="651620" y="818609"/>
            <a:ext cx="11227442" cy="5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6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6402-B35E-5DAB-74FC-DDBBA2F6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440" y="117864"/>
            <a:ext cx="9601196" cy="1303867"/>
          </a:xfrm>
        </p:spPr>
        <p:txBody>
          <a:bodyPr>
            <a:normAutofit/>
          </a:bodyPr>
          <a:lstStyle/>
          <a:p>
            <a:r>
              <a:rPr lang="en-IN" b="1" dirty="0"/>
              <a:t>AGENDA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07E62-6757-CDBE-AEE6-1E2F363C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Business Problem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Overview</a:t>
            </a:r>
          </a:p>
          <a:p>
            <a:r>
              <a:rPr lang="en-IN" dirty="0"/>
              <a:t>Key Challenges</a:t>
            </a:r>
          </a:p>
          <a:p>
            <a:r>
              <a:rPr lang="en-IN" dirty="0"/>
              <a:t>Project phases</a:t>
            </a:r>
          </a:p>
          <a:p>
            <a:r>
              <a:rPr lang="en-IN" dirty="0"/>
              <a:t>Data and Libraries</a:t>
            </a:r>
          </a:p>
          <a:p>
            <a:r>
              <a:rPr lang="en-IN" dirty="0"/>
              <a:t>Data Cleaning and EDA</a:t>
            </a:r>
          </a:p>
          <a:p>
            <a:r>
              <a:rPr lang="en-IN" dirty="0"/>
              <a:t>Building a Model</a:t>
            </a:r>
          </a:p>
          <a:p>
            <a:r>
              <a:rPr lang="en-IN" dirty="0"/>
              <a:t>Model Performance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2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2B4D-F145-F565-23D8-4F2C59CE9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937" y="126726"/>
            <a:ext cx="9601196" cy="1303867"/>
          </a:xfrm>
        </p:spPr>
        <p:txBody>
          <a:bodyPr>
            <a:normAutofit/>
          </a:bodyPr>
          <a:lstStyle/>
          <a:p>
            <a:r>
              <a:rPr lang="en-IN" sz="2800" b="1" dirty="0"/>
              <a:t>BUSINESS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BF079-FA01-5C4D-FEE2-7BEE7AB81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4342" y="2661046"/>
            <a:ext cx="901281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variation in laptop specifications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eads to inconsistent and unpredictable pricing across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new model launches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 a need for accurate, real-time price prediction to stay competitive.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model interpretability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educes trust among stakeholders and complicates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Unclear influence of brand on pricing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akes it difficult to craft effective market positioning and 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26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4DA1-BC93-445F-66C0-2D0E3B96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118" y="171827"/>
            <a:ext cx="6452753" cy="1280890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3200" b="1" dirty="0"/>
              <a:t>Objective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5D257-2E99-D29E-439D-0B2FA55F8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369029"/>
          </a:xfrm>
        </p:spPr>
        <p:txBody>
          <a:bodyPr/>
          <a:lstStyle/>
          <a:p>
            <a:r>
              <a:rPr lang="en-US" sz="2000" b="1" dirty="0"/>
              <a:t>Accurate Pricing</a:t>
            </a:r>
            <a:r>
              <a:rPr lang="en-US" sz="2000" dirty="0"/>
              <a:t>: Build a model to predict laptop prices based on key specification and key features.</a:t>
            </a:r>
          </a:p>
          <a:p>
            <a:r>
              <a:rPr lang="en-US" sz="2000" b="1" dirty="0"/>
              <a:t>Market Positioning</a:t>
            </a:r>
            <a:r>
              <a:rPr lang="en-US" sz="2000" dirty="0"/>
              <a:t>: Identify how features influence pricing for better product strategy.</a:t>
            </a:r>
          </a:p>
          <a:p>
            <a:r>
              <a:rPr lang="en-US" sz="2000" b="1" dirty="0"/>
              <a:t>Brand Influence</a:t>
            </a:r>
            <a:r>
              <a:rPr lang="en-US" sz="2000" dirty="0"/>
              <a:t>: Analyze brand impact on price to understand market perception.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67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537B-F4FF-ACEA-ABF6-FD0AE0C19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630" y="226414"/>
            <a:ext cx="3195552" cy="123886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78AEC-54D4-70AF-BD65-BBEDA8F7C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4" y="1917290"/>
            <a:ext cx="7875638" cy="3269225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Predict laptop prices using machine learning techniques for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SmartTech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Utilizes existing internal data provided by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SmartTech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Co. about various laptop models.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Develops and trains a machine learning model that can estimate the price of a laptop based on its specifications and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Helps in making accurate pricing decisions for new and existing laptop models in the market.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78CF-2341-87C0-B67A-7B641FB7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971" y="260316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67AD6A-1F32-6EFD-890D-93140AA21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0769" y="2397949"/>
            <a:ext cx="110295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Variety in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Laptops come with many different specifications depending on the brand and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Predictions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should be able to predict prices for newly launched laptops with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Understand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should clearly show how each feature (like RAM, brand, processor) affects the price.</a:t>
            </a:r>
          </a:p>
        </p:txBody>
      </p:sp>
    </p:spTree>
    <p:extLst>
      <p:ext uri="{BB962C8B-B14F-4D97-AF65-F5344CB8AC3E}">
        <p14:creationId xmlns:p14="http://schemas.microsoft.com/office/powerpoint/2010/main" val="185481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EDC5-1D11-769A-8C5D-AE708F6D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086" y="10300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Phases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D0896-374D-56AC-CFC3-B4D01EED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792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200" b="1" dirty="0"/>
              <a:t>Data Exploration</a:t>
            </a:r>
          </a:p>
          <a:p>
            <a:r>
              <a:rPr lang="en-US" sz="2200" b="1" dirty="0"/>
              <a:t>Data Preprocessing</a:t>
            </a:r>
          </a:p>
          <a:p>
            <a:r>
              <a:rPr lang="en-US" sz="2200" b="1" dirty="0"/>
              <a:t>Feature Engineering</a:t>
            </a:r>
          </a:p>
          <a:p>
            <a:r>
              <a:rPr lang="en-US" sz="2200" b="1" dirty="0"/>
              <a:t>Model Development</a:t>
            </a:r>
          </a:p>
          <a:p>
            <a:r>
              <a:rPr lang="en-US" sz="2200" b="1" dirty="0"/>
              <a:t>Real-time Prediction</a:t>
            </a:r>
          </a:p>
          <a:p>
            <a:r>
              <a:rPr lang="en-US" sz="2200" b="1" dirty="0"/>
              <a:t>Interpretability and Insights</a:t>
            </a:r>
          </a:p>
          <a:p>
            <a:r>
              <a:rPr lang="en-US" sz="2200" b="1" dirty="0"/>
              <a:t>Client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065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A4C65-D4FF-AD0D-AB6F-640B51C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0280" y="185248"/>
            <a:ext cx="9601196" cy="52220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Data And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242D-0173-E343-43C4-BAF12F67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342" y="1465006"/>
            <a:ext cx="9222658" cy="539299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sv-SE" sz="4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4800" b="1" dirty="0">
                <a:latin typeface="Arial" panose="020B0604020202020204" pitchFamily="34" charset="0"/>
                <a:cs typeface="Arial" panose="020B0604020202020204" pitchFamily="34" charset="0"/>
              </a:rPr>
              <a:t>Data Handling &amp; Processing</a:t>
            </a:r>
          </a:p>
          <a:p>
            <a:r>
              <a:rPr lang="sv-SE" sz="4800" b="1" dirty="0">
                <a:latin typeface="Arial" panose="020B0604020202020204" pitchFamily="34" charset="0"/>
                <a:cs typeface="Arial" panose="020B0604020202020204" pitchFamily="34" charset="0"/>
              </a:rPr>
              <a:t>Pandas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Data manipulation and preprocessing.</a:t>
            </a:r>
            <a:endParaRPr lang="sv-SE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v-SE" sz="4800" b="1" dirty="0">
                <a:latin typeface="Arial" panose="020B0604020202020204" pitchFamily="34" charset="0"/>
                <a:cs typeface="Arial" panose="020B0604020202020204" pitchFamily="34" charset="0"/>
              </a:rPr>
              <a:t>Numpy  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Numerical operations</a:t>
            </a:r>
          </a:p>
          <a:p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</a:p>
          <a:p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scikit-learn </a:t>
            </a:r>
          </a:p>
          <a:p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  <a:p>
            <a:pPr marL="0" indent="0">
              <a:buNone/>
            </a:pP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Linear Regression, Random Forest Regressor, KNN, SVM and Decision Tree Regressor</a:t>
            </a:r>
          </a:p>
          <a:p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</a:p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6EF7D-A33F-7BB6-B33A-2E88919CF9EB}"/>
              </a:ext>
            </a:extLst>
          </p:cNvPr>
          <p:cNvSpPr txBox="1"/>
          <p:nvPr/>
        </p:nvSpPr>
        <p:spPr>
          <a:xfrm>
            <a:off x="6980903" y="3126658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2B9E-843E-CD92-11C1-0470095AD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530" y="0"/>
            <a:ext cx="9601196" cy="875071"/>
          </a:xfrm>
        </p:spPr>
        <p:txBody>
          <a:bodyPr>
            <a:normAutofit fontScale="90000"/>
          </a:bodyPr>
          <a:lstStyle/>
          <a:p>
            <a:r>
              <a:rPr lang="en-IN" sz="3100" b="1" dirty="0">
                <a:latin typeface="Arial" panose="020B0604020202020204" pitchFamily="34" charset="0"/>
                <a:cs typeface="Arial" panose="020B0604020202020204" pitchFamily="34" charset="0"/>
              </a:rPr>
              <a:t>Data Cleansing and EDA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2F3D-EB3B-AD4F-E47C-30ADE5A0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534" y="1553497"/>
            <a:ext cx="8915400" cy="449537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Removed irrelevant columns(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Unnamed:0.i, Unnamed:0)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Converted memory/storage fields into uniform format(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GB, TB)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Checked for missing values, null values and duplicated values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Handled of outliers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Used different scalars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Fixed inconsistent string formatting(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CPU names, OS names)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Extracted numerical values from text(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'8GB' TO 8)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Parsed complex features like 'Screen Resolution int multiple new columns(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touchscreen resolution)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Scaled numerical data for model input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Encoded categorical variables using Label Encoding or One-Hot Encoding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Validated all types and formats before model building.</a:t>
            </a:r>
          </a:p>
        </p:txBody>
      </p:sp>
    </p:spTree>
    <p:extLst>
      <p:ext uri="{BB962C8B-B14F-4D97-AF65-F5344CB8AC3E}">
        <p14:creationId xmlns:p14="http://schemas.microsoft.com/office/powerpoint/2010/main" val="3308532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499</TotalTime>
  <Words>999</Words>
  <Application>Microsoft Office PowerPoint</Application>
  <PresentationFormat>Widescreen</PresentationFormat>
  <Paragraphs>169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Capstone project Machine Learning Laptop Price Prediction for SmartTech Co. By:Payal Sahu </vt:lpstr>
      <vt:lpstr>AGENDA </vt:lpstr>
      <vt:lpstr>BUSINESS PROBLEM</vt:lpstr>
      <vt:lpstr> Objective </vt:lpstr>
      <vt:lpstr>   Overview </vt:lpstr>
      <vt:lpstr>Key Challenges </vt:lpstr>
      <vt:lpstr>Project Phases </vt:lpstr>
      <vt:lpstr>Data And Libraries</vt:lpstr>
      <vt:lpstr>Data Cleansing and EDA </vt:lpstr>
      <vt:lpstr>Building Model</vt:lpstr>
      <vt:lpstr>Model Performance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sahu</dc:creator>
  <cp:lastModifiedBy>payal sahu</cp:lastModifiedBy>
  <cp:revision>117</cp:revision>
  <dcterms:created xsi:type="dcterms:W3CDTF">2025-06-11T08:07:14Z</dcterms:created>
  <dcterms:modified xsi:type="dcterms:W3CDTF">2025-06-25T17:57:12Z</dcterms:modified>
</cp:coreProperties>
</file>