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1" r:id="rId4"/>
    <p:sldId id="307" r:id="rId5"/>
    <p:sldId id="258" r:id="rId6"/>
    <p:sldId id="259" r:id="rId7"/>
    <p:sldId id="305" r:id="rId8"/>
    <p:sldId id="306" r:id="rId9"/>
    <p:sldId id="303" r:id="rId10"/>
    <p:sldId id="297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C2698-085C-4411-8D98-34F41B9121DA}" type="datetimeFigureOut">
              <a:rPr lang="en-IN" smtClean="0"/>
              <a:t>23-01-2016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F181-6C8F-42A3-90D8-CC8CC3C3A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6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F181-6C8F-42A3-90D8-CC8CC3C3A37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5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F181-6C8F-42A3-90D8-CC8CC3C3A37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292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08920" y="446652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5058360" y="3602160"/>
            <a:ext cx="2073600" cy="16545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5058360" y="3602160"/>
            <a:ext cx="2073600" cy="16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8920" y="446652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292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1209152" y="1320658"/>
            <a:ext cx="7182009" cy="3608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200" strike="noStrike" dirty="0" smtClean="0"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28 Days Later"/>
                <a:ea typeface="DejaVu Sans"/>
              </a:rPr>
              <a:t>TopAgro </a:t>
            </a:r>
            <a:endParaRPr lang="en-IN" sz="9200" strike="noStrike" dirty="0" smtClean="0">
              <a:solidFill>
                <a:srgbClr val="FFFF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28 Days Later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6000" dirty="0" smtClean="0">
                <a:solidFill>
                  <a:srgbClr val="FFFFFF"/>
                </a:solidFill>
                <a:latin typeface="28 Days Later"/>
              </a:rPr>
              <a:t>		</a:t>
            </a:r>
            <a:r>
              <a:rPr lang="en-IN" sz="5400" dirty="0" smtClean="0">
                <a:solidFill>
                  <a:srgbClr val="00B0F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28 Days Later"/>
              </a:rPr>
              <a:t>Improving Farmer’s Income</a:t>
            </a:r>
            <a:endParaRPr sz="5400" dirty="0" smtClean="0">
              <a:solidFill>
                <a:srgbClr val="00B0F0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153551" y="4560103"/>
            <a:ext cx="1871100" cy="73813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600" strike="noStrike" dirty="0" smtClean="0">
                <a:solidFill>
                  <a:srgbClr val="C4335C"/>
                </a:solidFill>
                <a:latin typeface="Franchise"/>
                <a:ea typeface="Franchise"/>
              </a:rPr>
              <a:t>Presented By: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6854058" y="5149840"/>
            <a:ext cx="504433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</a:t>
            </a:r>
            <a:r>
              <a:rPr lang="en-US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Shubham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Pagarwar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endParaRPr lang="en-IN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Subodh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Pawar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		            </a:t>
            </a:r>
            <a:endParaRPr lang="en-US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Payal </a:t>
            </a:r>
            <a:r>
              <a:rPr lang="en-US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Bhalerao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			            </a:t>
            </a:r>
          </a:p>
          <a:p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Ms. </a:t>
            </a:r>
            <a:r>
              <a:rPr lang="en-US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Snehal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Bhosale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endParaRPr lang="en-I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8467" y="0"/>
            <a:ext cx="91341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Walchand College of Engineering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96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4172665" y="2218817"/>
            <a:ext cx="3638160" cy="14302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800" strike="noStrike" dirty="0">
                <a:solidFill>
                  <a:srgbClr val="C4335C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Franchise"/>
                <a:ea typeface="Franchise"/>
              </a:rPr>
              <a:t>Thank </a:t>
            </a:r>
            <a:r>
              <a:rPr lang="en-IN" sz="8800" strike="noStrike" dirty="0" smtClean="0">
                <a:solidFill>
                  <a:srgbClr val="C4335C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Franchise"/>
                <a:ea typeface="Franchise"/>
              </a:rPr>
              <a:t>You !</a:t>
            </a:r>
            <a:endParaRPr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741480" y="125280"/>
            <a:ext cx="470808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  <a:ea typeface="Franchise"/>
              </a:rPr>
              <a:t>Problem Domain</a:t>
            </a:r>
            <a:r>
              <a:rPr lang="en-IN" sz="9600" strike="noStrike" dirty="0" smtClean="0">
                <a:solidFill>
                  <a:srgbClr val="C4335C"/>
                </a:solidFill>
                <a:latin typeface="Franchise"/>
                <a:ea typeface="Franchise"/>
              </a:rPr>
              <a:t> </a:t>
            </a:r>
            <a:endParaRPr dirty="0"/>
          </a:p>
        </p:txBody>
      </p:sp>
      <p:sp>
        <p:nvSpPr>
          <p:cNvPr id="43" name="CustomShape 3"/>
          <p:cNvSpPr/>
          <p:nvPr/>
        </p:nvSpPr>
        <p:spPr>
          <a:xfrm>
            <a:off x="1964515" y="1772800"/>
            <a:ext cx="10503258" cy="4241013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dirty="0" smtClean="0">
                <a:solidFill>
                  <a:srgbClr val="00B0F0"/>
                </a:solidFill>
              </a:rPr>
              <a:t>   Current Situation: 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F0"/>
                </a:solidFill>
              </a:rPr>
              <a:t> 16% GDP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F0"/>
                </a:solidFill>
              </a:rPr>
              <a:t> 24% cultivators present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F0"/>
                </a:solidFill>
              </a:rPr>
              <a:t> 76% Farmer wants to quit farming </a:t>
            </a:r>
          </a:p>
          <a:p>
            <a:pPr lvl="3">
              <a:lnSpc>
                <a:spcPct val="150000"/>
              </a:lnSpc>
            </a:pPr>
            <a:endParaRPr lang="en-US" sz="2000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  Farmer’s Dependency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F0"/>
                </a:solidFill>
              </a:rPr>
              <a:t>Bankrupt.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F0"/>
                </a:solidFill>
              </a:rPr>
              <a:t>Weather.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F0"/>
                </a:solidFill>
              </a:rPr>
              <a:t>Lack of knowledge of retail market.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rgbClr val="00B0F0"/>
                </a:solidFill>
              </a:rPr>
              <a:t>Unsatisfied returns on produce to farmers.</a:t>
            </a:r>
            <a:endParaRPr lang="en-US" sz="2000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276600" y="125280"/>
            <a:ext cx="560100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</a:rPr>
              <a:t>Current Scenario</a:t>
            </a:r>
            <a:endParaRPr dirty="0"/>
          </a:p>
        </p:txBody>
      </p:sp>
      <p:sp>
        <p:nvSpPr>
          <p:cNvPr id="51" name="CustomShape 3"/>
          <p:cNvSpPr/>
          <p:nvPr/>
        </p:nvSpPr>
        <p:spPr>
          <a:xfrm>
            <a:off x="1393372" y="2310635"/>
            <a:ext cx="8340571" cy="14302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</a:pPr>
            <a:r>
              <a:rPr lang="en-IN" sz="3600" dirty="0" smtClean="0">
                <a:solidFill>
                  <a:srgbClr val="00B0F0"/>
                </a:solidFill>
                <a:latin typeface="Lane - Narrow"/>
                <a:ea typeface="Franchise"/>
              </a:rPr>
              <a:t>Farmer</a:t>
            </a: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B0F0"/>
                </a:solidFill>
                <a:latin typeface="Lane - Narrow"/>
                <a:ea typeface="Franchise"/>
              </a:rPr>
              <a:t>		</a:t>
            </a:r>
            <a:r>
              <a:rPr lang="en-IN" sz="3600" dirty="0" smtClean="0">
                <a:solidFill>
                  <a:srgbClr val="00B0F0"/>
                </a:solidFill>
                <a:latin typeface="Lane - Narrow"/>
                <a:ea typeface="Franchise"/>
              </a:rPr>
              <a:t>Middlemen   </a:t>
            </a:r>
          </a:p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B0F0"/>
                </a:solidFill>
                <a:latin typeface="Lane - Narrow"/>
                <a:ea typeface="Franchise"/>
              </a:rPr>
              <a:t>	</a:t>
            </a:r>
            <a:r>
              <a:rPr lang="en-IN" sz="3600" dirty="0" smtClean="0">
                <a:solidFill>
                  <a:srgbClr val="00B0F0"/>
                </a:solidFill>
                <a:latin typeface="Lane - Narrow"/>
                <a:ea typeface="Franchise"/>
              </a:rPr>
              <a:t>			 	 </a:t>
            </a:r>
            <a:r>
              <a:rPr lang="en-IN" sz="3600" dirty="0" smtClean="0">
                <a:solidFill>
                  <a:srgbClr val="00B0F0"/>
                </a:solidFill>
                <a:latin typeface="Lane - Narrow"/>
                <a:ea typeface="Franchise"/>
              </a:rPr>
              <a:t>Retailor </a:t>
            </a:r>
          </a:p>
          <a:p>
            <a:pPr>
              <a:lnSpc>
                <a:spcPct val="150000"/>
              </a:lnSpc>
            </a:pPr>
            <a:r>
              <a:rPr lang="en-IN" sz="3600" dirty="0" smtClean="0">
                <a:solidFill>
                  <a:srgbClr val="00B0F0"/>
                </a:solidFill>
                <a:latin typeface="Lane - Narrow"/>
                <a:ea typeface="Franchise"/>
              </a:rPr>
              <a:t>								        </a:t>
            </a:r>
            <a:r>
              <a:rPr lang="en-IN" sz="3600" dirty="0" smtClean="0">
                <a:solidFill>
                  <a:srgbClr val="00B0F0"/>
                </a:solidFill>
                <a:latin typeface="Lane - Narrow"/>
                <a:ea typeface="Franchise"/>
              </a:rPr>
              <a:t>Consumer </a:t>
            </a:r>
            <a:endParaRPr lang="en-IN" sz="4800" dirty="0" smtClean="0">
              <a:solidFill>
                <a:srgbClr val="00B0F0"/>
              </a:solidFill>
              <a:latin typeface="Lane - Narrow"/>
              <a:ea typeface="Franchise"/>
            </a:endParaRPr>
          </a:p>
          <a:p>
            <a:pPr>
              <a:lnSpc>
                <a:spcPct val="150000"/>
              </a:lnSpc>
            </a:pPr>
            <a:endParaRPr lang="en-IN" sz="4800" dirty="0" smtClean="0">
              <a:solidFill>
                <a:srgbClr val="00B0F0"/>
              </a:solidFill>
              <a:latin typeface="Lane - Narrow"/>
              <a:ea typeface="Franchise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276600" y="2835451"/>
            <a:ext cx="537029" cy="190324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5827005" y="3561166"/>
            <a:ext cx="537029" cy="179749"/>
          </a:xfrm>
          <a:prstGeom prst="rightArrow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757406" y="3364592"/>
            <a:ext cx="822173" cy="1002748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757405" y="3865966"/>
            <a:ext cx="988269" cy="537662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794990" y="4403628"/>
            <a:ext cx="950684" cy="40643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0386" y="3084632"/>
            <a:ext cx="2783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   Local traders</a:t>
            </a:r>
          </a:p>
          <a:p>
            <a:endParaRPr lang="en-GB" sz="2000" b="1" dirty="0" smtClean="0">
              <a:solidFill>
                <a:schemeClr val="bg1"/>
              </a:solidFill>
            </a:endParaRPr>
          </a:p>
          <a:p>
            <a:r>
              <a:rPr lang="en-GB" sz="2000" b="1" dirty="0" smtClean="0">
                <a:solidFill>
                  <a:schemeClr val="bg1"/>
                </a:solidFill>
              </a:rPr>
              <a:t>     Local traders</a:t>
            </a:r>
            <a:endParaRPr lang="en-GB" sz="2000" b="1" dirty="0">
              <a:solidFill>
                <a:schemeClr val="bg1"/>
              </a:solidFill>
            </a:endParaRPr>
          </a:p>
          <a:p>
            <a:endParaRPr lang="en-GB" sz="2000" b="1" dirty="0" smtClean="0">
              <a:solidFill>
                <a:schemeClr val="bg1"/>
              </a:solidFill>
            </a:endParaRPr>
          </a:p>
          <a:p>
            <a:r>
              <a:rPr lang="en-GB" sz="2000" b="1" dirty="0" smtClean="0">
                <a:solidFill>
                  <a:schemeClr val="bg1"/>
                </a:solidFill>
              </a:rPr>
              <a:t>     Local traders</a:t>
            </a:r>
            <a:endParaRPr lang="en-GB" sz="2000" b="1" dirty="0">
              <a:solidFill>
                <a:schemeClr val="bg1"/>
              </a:solidFill>
            </a:endParaRPr>
          </a:p>
          <a:p>
            <a:endParaRPr lang="en-GB" sz="2000" b="1" dirty="0" smtClean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10196434" y="4192393"/>
            <a:ext cx="1089914" cy="437063"/>
          </a:xfrm>
          <a:prstGeom prst="bentConnector3">
            <a:avLst>
              <a:gd name="adj1" fmla="val 727"/>
            </a:avLst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36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60" y="108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1983015" y="1772208"/>
            <a:ext cx="6642000" cy="14302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 smtClean="0">
              <a:solidFill>
                <a:srgbClr val="00B0F0"/>
              </a:solidFill>
              <a:latin typeface="Lane - Narrow"/>
              <a:ea typeface="Franchise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949660" y="0"/>
            <a:ext cx="629172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</a:rPr>
              <a:t>Estimation Plan</a:t>
            </a:r>
            <a:endParaRPr dirty="0"/>
          </a:p>
        </p:txBody>
      </p:sp>
      <p:sp>
        <p:nvSpPr>
          <p:cNvPr id="2" name="Rounded Rectangle 1"/>
          <p:cNvSpPr/>
          <p:nvPr/>
        </p:nvSpPr>
        <p:spPr>
          <a:xfrm>
            <a:off x="595000" y="2350764"/>
            <a:ext cx="2119086" cy="7151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3613581" y="2381801"/>
            <a:ext cx="2119086" cy="7151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582991" y="2350764"/>
            <a:ext cx="2119086" cy="7151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9487761" y="2350764"/>
            <a:ext cx="2119086" cy="7151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911681" y="2477501"/>
            <a:ext cx="198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Farmer</a:t>
            </a:r>
            <a:endParaRPr lang="en-GB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08764" y="2527000"/>
            <a:ext cx="198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Middlemen</a:t>
            </a:r>
            <a:endParaRPr lang="en-GB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29048" y="2508538"/>
            <a:ext cx="198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Retailor</a:t>
            </a:r>
            <a:endParaRPr lang="en-GB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03275" y="2470274"/>
            <a:ext cx="198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Consumer</a:t>
            </a:r>
            <a:endParaRPr lang="en-GB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3792" y="1599821"/>
            <a:ext cx="350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Current Situation:</a:t>
            </a:r>
            <a:endParaRPr lang="en-GB" sz="2400" b="1" dirty="0"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9006" y="3632576"/>
            <a:ext cx="350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GB" sz="2400" b="1" dirty="0" smtClean="0"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 smtClean="0">
                <a:solidFill>
                  <a:schemeClr val="bg1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TopAgro :</a:t>
            </a:r>
            <a:endParaRPr lang="en-GB" sz="2400" b="1" dirty="0">
              <a:solidFill>
                <a:schemeClr val="bg1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87263" y="2746774"/>
            <a:ext cx="756308" cy="7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82789" y="2754002"/>
            <a:ext cx="756308" cy="7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737808" y="2754002"/>
            <a:ext cx="756308" cy="7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6686" y="3202488"/>
            <a:ext cx="201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Rs. 1,20,000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Profit : No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97624" y="3222173"/>
            <a:ext cx="201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Rs. 1,36,000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Profit: 16,000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98562" y="3244874"/>
            <a:ext cx="201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Rs. 1,60,000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Profit:24,000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64058" y="3237188"/>
            <a:ext cx="201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Rs. </a:t>
            </a:r>
            <a:r>
              <a:rPr lang="en-GB" dirty="0" smtClean="0">
                <a:solidFill>
                  <a:schemeClr val="bg1"/>
                </a:solidFill>
              </a:rPr>
              <a:t>1,60,000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45028" y="4916207"/>
            <a:ext cx="1904631" cy="110308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/>
          <p:cNvSpPr/>
          <p:nvPr/>
        </p:nvSpPr>
        <p:spPr>
          <a:xfrm>
            <a:off x="5373622" y="4916208"/>
            <a:ext cx="1904631" cy="110308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ounded Rectangle 49"/>
          <p:cNvSpPr/>
          <p:nvPr/>
        </p:nvSpPr>
        <p:spPr>
          <a:xfrm>
            <a:off x="9702216" y="4916208"/>
            <a:ext cx="1904631" cy="110308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231570" y="5160512"/>
            <a:ext cx="1552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n>
                  <a:solidFill>
                    <a:srgbClr val="7030A0"/>
                  </a:solidFill>
                </a:ln>
                <a:solidFill>
                  <a:srgbClr val="0070C0"/>
                </a:solidFill>
              </a:rPr>
              <a:t>Farmer</a:t>
            </a:r>
            <a:endParaRPr lang="en-GB" sz="2800" b="1" dirty="0">
              <a:ln>
                <a:solidFill>
                  <a:srgbClr val="7030A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55834" y="5208429"/>
            <a:ext cx="175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n>
                  <a:solidFill>
                    <a:srgbClr val="7030A0"/>
                  </a:solidFill>
                </a:ln>
                <a:solidFill>
                  <a:srgbClr val="0070C0"/>
                </a:solidFill>
              </a:rPr>
              <a:t>TopAgro</a:t>
            </a:r>
            <a:endParaRPr lang="en-GB" sz="2800" b="1" dirty="0">
              <a:ln>
                <a:solidFill>
                  <a:srgbClr val="7030A0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02216" y="5221457"/>
            <a:ext cx="201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n>
                  <a:solidFill>
                    <a:srgbClr val="7030A0"/>
                  </a:solidFill>
                </a:ln>
                <a:solidFill>
                  <a:srgbClr val="0070C0"/>
                </a:solidFill>
              </a:rPr>
              <a:t>Consumer</a:t>
            </a:r>
            <a:endParaRPr lang="en-GB" sz="2800" b="1" dirty="0">
              <a:ln>
                <a:solidFill>
                  <a:srgbClr val="7030A0"/>
                </a:solidFill>
              </a:ln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044709" y="5498384"/>
            <a:ext cx="2204778" cy="11766"/>
          </a:xfrm>
          <a:prstGeom prst="straightConnector1">
            <a:avLst/>
          </a:prstGeom>
          <a:ln>
            <a:headEnd type="triangle"/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374296" y="5510150"/>
            <a:ext cx="2266639" cy="4346"/>
          </a:xfrm>
          <a:prstGeom prst="straightConnector1">
            <a:avLst/>
          </a:prstGeom>
          <a:ln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14700" y="6112747"/>
            <a:ext cx="233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Rs. 1,36,000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Profit : 16,000(YES)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38057" y="6119564"/>
            <a:ext cx="2339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Rs. 1,60,000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Profit : 24,000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880870" y="6119564"/>
            <a:ext cx="201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Rs. 1,60,000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720114" y="6079609"/>
            <a:ext cx="757908" cy="524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731184" y="6407208"/>
            <a:ext cx="911350" cy="196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731184" y="6624362"/>
            <a:ext cx="911350" cy="79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402387" y="5934670"/>
            <a:ext cx="2085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Transportation</a:t>
            </a:r>
          </a:p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Employment</a:t>
            </a:r>
          </a:p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   Preservation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960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557594" y="0"/>
            <a:ext cx="629172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</a:rPr>
              <a:t>Idea</a:t>
            </a:r>
            <a:endParaRPr dirty="0"/>
          </a:p>
        </p:txBody>
      </p:sp>
      <p:sp>
        <p:nvSpPr>
          <p:cNvPr id="47" name="CustomShape 3"/>
          <p:cNvSpPr/>
          <p:nvPr/>
        </p:nvSpPr>
        <p:spPr>
          <a:xfrm>
            <a:off x="1428608" y="1901373"/>
            <a:ext cx="10762432" cy="3948714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strike="noStrike" dirty="0" smtClean="0">
                <a:solidFill>
                  <a:srgbClr val="00B0F0"/>
                </a:solidFill>
                <a:latin typeface="Lane - Narrow"/>
                <a:ea typeface="Franchise"/>
              </a:rPr>
              <a:t>  To Connect Customers and Farmers Through  Centralized  </a:t>
            </a: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P</a:t>
            </a:r>
            <a:r>
              <a:rPr lang="en-IN" sz="2400" strike="noStrike" dirty="0" smtClean="0">
                <a:solidFill>
                  <a:srgbClr val="00B0F0"/>
                </a:solidFill>
                <a:latin typeface="Lane - Narrow"/>
                <a:ea typeface="Franchise"/>
              </a:rPr>
              <a:t>latform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strike="noStrike" dirty="0" smtClean="0">
              <a:solidFill>
                <a:srgbClr val="00B0F0"/>
              </a:solidFill>
              <a:latin typeface="Lane - Narrow"/>
              <a:ea typeface="Franchis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strike="noStrike" dirty="0" smtClean="0">
                <a:solidFill>
                  <a:srgbClr val="00B0F0"/>
                </a:solidFill>
                <a:latin typeface="Lane - Narrow"/>
                <a:ea typeface="Franchise"/>
              </a:rPr>
              <a:t>  Maintaining Market Stability.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strike="noStrike" dirty="0" smtClean="0">
              <a:solidFill>
                <a:srgbClr val="00B0F0"/>
              </a:solidFill>
              <a:latin typeface="Lane - Narrow"/>
              <a:ea typeface="Franchis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strike="noStrike" dirty="0" smtClean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2400" dirty="0">
                <a:solidFill>
                  <a:srgbClr val="00B0F0"/>
                </a:solidFill>
                <a:latin typeface="Lane - Narrow"/>
                <a:ea typeface="Franchise"/>
              </a:rPr>
              <a:t> Better and Expected return on </a:t>
            </a: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Produce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 smtClean="0">
              <a:solidFill>
                <a:srgbClr val="00B0F0"/>
              </a:solidFill>
              <a:latin typeface="Lane - Narrow"/>
              <a:ea typeface="Franchise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  Break chain.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6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3"/>
          <p:cNvSpPr/>
          <p:nvPr/>
        </p:nvSpPr>
        <p:spPr>
          <a:xfrm>
            <a:off x="2360387" y="2454379"/>
            <a:ext cx="6642000" cy="14302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2400" b="1" dirty="0" smtClean="0">
                <a:solidFill>
                  <a:srgbClr val="00B0F0"/>
                </a:solidFill>
                <a:latin typeface="Lane - Narrow"/>
                <a:ea typeface="Franchise"/>
              </a:rPr>
              <a:t> Farmer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00B0F0"/>
                </a:solidFill>
                <a:latin typeface="Lane - Narrow"/>
                <a:ea typeface="Franchise"/>
              </a:rPr>
              <a:t>  Middlemen and Retailors.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00B0F0"/>
                </a:solidFill>
                <a:latin typeface="Lane - Narrow"/>
                <a:ea typeface="Franchise"/>
              </a:rPr>
              <a:t>  Consumers.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2400" b="1" dirty="0" smtClean="0">
                <a:solidFill>
                  <a:srgbClr val="00B0F0"/>
                </a:solidFill>
                <a:latin typeface="Lane - Narrow"/>
                <a:ea typeface="Franchise"/>
              </a:rPr>
              <a:t> Bring Transparency</a:t>
            </a: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</a:p>
        </p:txBody>
      </p:sp>
      <p:sp>
        <p:nvSpPr>
          <p:cNvPr id="5" name="CustomShape 2"/>
          <p:cNvSpPr/>
          <p:nvPr/>
        </p:nvSpPr>
        <p:spPr>
          <a:xfrm>
            <a:off x="2949660" y="0"/>
            <a:ext cx="629172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>
                <a:solidFill>
                  <a:srgbClr val="C4335C"/>
                </a:solidFill>
                <a:latin typeface="Franchise"/>
              </a:rPr>
              <a:t>T</a:t>
            </a:r>
            <a:r>
              <a:rPr lang="en-IN" sz="9600" dirty="0" smtClean="0">
                <a:solidFill>
                  <a:srgbClr val="C4335C"/>
                </a:solidFill>
                <a:latin typeface="Franchise"/>
              </a:rPr>
              <a:t>arget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60" y="108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276600" y="125280"/>
            <a:ext cx="560100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</a:rPr>
              <a:t>Risks &amp; Problem</a:t>
            </a:r>
            <a:endParaRPr dirty="0"/>
          </a:p>
        </p:txBody>
      </p:sp>
      <p:sp>
        <p:nvSpPr>
          <p:cNvPr id="51" name="CustomShape 3"/>
          <p:cNvSpPr/>
          <p:nvPr/>
        </p:nvSpPr>
        <p:spPr>
          <a:xfrm>
            <a:off x="2540400" y="1990431"/>
            <a:ext cx="8301771" cy="4554017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  Farmers Lack Of knowledge of Internet.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  Preservation Strategy.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  Transportation agency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  Unavailability 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  Accidental Problem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B0F0"/>
                </a:solidFill>
                <a:latin typeface="Lane - Narrow"/>
                <a:ea typeface="Franchise"/>
              </a:rPr>
              <a:t>Publicity</a:t>
            </a:r>
          </a:p>
          <a:p>
            <a:pPr>
              <a:lnSpc>
                <a:spcPct val="150000"/>
              </a:lnSpc>
            </a:pPr>
            <a:endParaRPr lang="en-IN" sz="2400" dirty="0" smtClean="0">
              <a:solidFill>
                <a:srgbClr val="00B0F0"/>
              </a:solidFill>
              <a:latin typeface="Lane - Narrow"/>
              <a:ea typeface="Franchise"/>
            </a:endParaRPr>
          </a:p>
        </p:txBody>
      </p:sp>
    </p:spTree>
    <p:extLst>
      <p:ext uri="{BB962C8B-B14F-4D97-AF65-F5344CB8AC3E}">
        <p14:creationId xmlns:p14="http://schemas.microsoft.com/office/powerpoint/2010/main" val="40971903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60" y="108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276600" y="125280"/>
            <a:ext cx="560100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</a:rPr>
              <a:t>Existing System</a:t>
            </a:r>
            <a:endParaRPr dirty="0"/>
          </a:p>
        </p:txBody>
      </p:sp>
      <p:sp>
        <p:nvSpPr>
          <p:cNvPr id="51" name="CustomShape 3"/>
          <p:cNvSpPr/>
          <p:nvPr/>
        </p:nvSpPr>
        <p:spPr>
          <a:xfrm>
            <a:off x="1227437" y="2319793"/>
            <a:ext cx="10572678" cy="4153578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200" b="1" dirty="0" smtClean="0">
                <a:solidFill>
                  <a:srgbClr val="00B0F0"/>
                </a:solidFill>
                <a:latin typeface="Lane - Narrow"/>
                <a:ea typeface="Franchise"/>
              </a:rPr>
              <a:t> NAM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APMC ( Agricultural Produce Market Committee )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NCDEX ( National Commodity and Derivatives Exchange )</a:t>
            </a:r>
          </a:p>
          <a:p>
            <a:pPr marL="2343150" lvl="4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solidFill>
                  <a:srgbClr val="00B0F0"/>
                </a:solidFill>
                <a:latin typeface="Lane - Narrow"/>
                <a:ea typeface="Franchise"/>
              </a:rPr>
              <a:t>SFAC ( Small Farmers Agribusiness Consortium )</a:t>
            </a:r>
            <a:endParaRPr lang="en-IN" sz="2400" dirty="0">
              <a:solidFill>
                <a:srgbClr val="00B0F0"/>
              </a:solidFill>
              <a:latin typeface="Lane - Narrow"/>
              <a:ea typeface="Franchise"/>
            </a:endParaRPr>
          </a:p>
        </p:txBody>
      </p:sp>
    </p:spTree>
    <p:extLst>
      <p:ext uri="{BB962C8B-B14F-4D97-AF65-F5344CB8AC3E}">
        <p14:creationId xmlns:p14="http://schemas.microsoft.com/office/powerpoint/2010/main" val="12378218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960" y="108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009900" y="239580"/>
            <a:ext cx="560100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</a:rPr>
              <a:t>Future Scope</a:t>
            </a:r>
            <a:endParaRPr dirty="0"/>
          </a:p>
        </p:txBody>
      </p:sp>
      <p:sp>
        <p:nvSpPr>
          <p:cNvPr id="51" name="CustomShape 3"/>
          <p:cNvSpPr/>
          <p:nvPr/>
        </p:nvSpPr>
        <p:spPr>
          <a:xfrm>
            <a:off x="2117938" y="2273503"/>
            <a:ext cx="7955163" cy="356124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B0F0"/>
                </a:solidFill>
                <a:latin typeface="Lane - Narrow"/>
                <a:ea typeface="Franchise"/>
              </a:rPr>
              <a:t>Target as Group of customers.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B0F0"/>
                </a:solidFill>
                <a:latin typeface="Lane - Narrow"/>
                <a:ea typeface="Franchise"/>
              </a:rPr>
              <a:t>Providing Fertilizers.</a:t>
            </a:r>
            <a:r>
              <a:rPr lang="en-IN" sz="2800" dirty="0" smtClean="0">
                <a:solidFill>
                  <a:srgbClr val="00B0F0"/>
                </a:solidFill>
                <a:latin typeface="Lane - Narrow"/>
                <a:ea typeface="Franchise"/>
              </a:rPr>
              <a:t> 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B0F0"/>
                </a:solidFill>
                <a:latin typeface="Lane - Narrow"/>
                <a:ea typeface="Franchise"/>
              </a:rPr>
              <a:t>Area wise warehouses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rgbClr val="00B0F0"/>
                </a:solidFill>
                <a:latin typeface="Lane - Narrow"/>
                <a:ea typeface="Franchise"/>
              </a:rPr>
              <a:t>Gradual integration of all vendors in country</a:t>
            </a:r>
            <a:endParaRPr lang="en-IN" sz="3200" dirty="0" smtClean="0">
              <a:solidFill>
                <a:srgbClr val="00B0F0"/>
              </a:solidFill>
              <a:latin typeface="Lane - Narrow"/>
              <a:ea typeface="Franchise"/>
            </a:endParaRPr>
          </a:p>
        </p:txBody>
      </p:sp>
    </p:spTree>
    <p:extLst>
      <p:ext uri="{BB962C8B-B14F-4D97-AF65-F5344CB8AC3E}">
        <p14:creationId xmlns:p14="http://schemas.microsoft.com/office/powerpoint/2010/main" val="162505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241</Words>
  <Application>Microsoft Office PowerPoint</Application>
  <PresentationFormat>Widescreen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28 Days Later</vt:lpstr>
      <vt:lpstr>Arial</vt:lpstr>
      <vt:lpstr>Calibri</vt:lpstr>
      <vt:lpstr>DejaVu Sans</vt:lpstr>
      <vt:lpstr>Franchise</vt:lpstr>
      <vt:lpstr>Lane - Narrow</vt:lpstr>
      <vt:lpstr>StarSymbol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Nikam</dc:creator>
  <cp:lastModifiedBy>Payal</cp:lastModifiedBy>
  <cp:revision>153</cp:revision>
  <dcterms:created xsi:type="dcterms:W3CDTF">2015-10-13T18:35:47Z</dcterms:created>
  <dcterms:modified xsi:type="dcterms:W3CDTF">2016-01-23T14:33:06Z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