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78" r:id="rId5"/>
    <p:sldId id="280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3" r:id="rId14"/>
    <p:sldId id="294" r:id="rId15"/>
    <p:sldId id="295" r:id="rId16"/>
    <p:sldId id="296" r:id="rId17"/>
    <p:sldId id="290" r:id="rId18"/>
    <p:sldId id="291" r:id="rId19"/>
    <p:sldId id="292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3486305"/>
          </a:xfrm>
        </p:spPr>
        <p:txBody>
          <a:bodyPr>
            <a:normAutofit fontScale="90000"/>
          </a:bodyPr>
          <a:lstStyle/>
          <a:p>
            <a:pPr algn="l"/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5300" dirty="0"/>
              <a:t>Budget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A92D-33B6-C1B8-BA01-7B715DE1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800" b="1" dirty="0"/>
              <a:t>Some Important Insights: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B8498A-D0A1-7C81-6B6B-A7DA794E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0" y="2225152"/>
            <a:ext cx="4881148" cy="4303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15A49-A3AB-F5F0-F7C6-BEF1A2B7AE17}"/>
              </a:ext>
            </a:extLst>
          </p:cNvPr>
          <p:cNvSpPr txBox="1"/>
          <p:nvPr/>
        </p:nvSpPr>
        <p:spPr>
          <a:xfrm>
            <a:off x="6240381" y="253233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2.Which product sold the most? why do you think it sold the most?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EC3C2-7006-86E9-F41A-BAB88A73B947}"/>
              </a:ext>
            </a:extLst>
          </p:cNvPr>
          <p:cNvSpPr txBox="1"/>
          <p:nvPr/>
        </p:nvSpPr>
        <p:spPr>
          <a:xfrm>
            <a:off x="6204287" y="3567092"/>
            <a:ext cx="56508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▪ There is a high negative correlation between Price and number of Quantity ordered </a:t>
            </a:r>
          </a:p>
          <a:p>
            <a:r>
              <a:rPr lang="en-US" sz="2000" dirty="0"/>
              <a:t>▪ we can conclude that low price product has high demand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5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086B-31FE-77AD-ACC2-5CD14A15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800" b="1" dirty="0"/>
              <a:t>Some Important Insights: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079C9-E2A2-7201-FD25-883A39C1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7" y="1866900"/>
            <a:ext cx="4833102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16C19-B64D-8BD3-B1A8-47C47D1B6B66}"/>
              </a:ext>
            </a:extLst>
          </p:cNvPr>
          <p:cNvSpPr txBox="1"/>
          <p:nvPr/>
        </p:nvSpPr>
        <p:spPr>
          <a:xfrm>
            <a:off x="6186929" y="18669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3. What time should we display advertisement to maximize likelihood of customer is buying product? 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75CC3-4286-AE24-941A-F62FEB25613D}"/>
              </a:ext>
            </a:extLst>
          </p:cNvPr>
          <p:cNvSpPr txBox="1"/>
          <p:nvPr/>
        </p:nvSpPr>
        <p:spPr>
          <a:xfrm>
            <a:off x="6158003" y="3416154"/>
            <a:ext cx="61441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&gt; High sales orders are seen on Wednesday and Saturday; therefore, we can promote our product during these workweek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137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A3B6-C16A-EA27-93CB-2A831406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400" b="1" dirty="0"/>
              <a:t>Some Important Insights: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1A41F-E49B-A1F3-5F69-3A0AC456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9" y="1779276"/>
            <a:ext cx="9433399" cy="3140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18C24-2F70-B2D1-E692-BE0B624205FD}"/>
              </a:ext>
            </a:extLst>
          </p:cNvPr>
          <p:cNvSpPr txBox="1"/>
          <p:nvPr/>
        </p:nvSpPr>
        <p:spPr>
          <a:xfrm>
            <a:off x="913794" y="5227403"/>
            <a:ext cx="85670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4. What was the best month for sales? How much was earned that month?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76422-4DFC-F2D6-FBFE-D66E06C9E5AF}"/>
              </a:ext>
            </a:extLst>
          </p:cNvPr>
          <p:cNvSpPr txBox="1"/>
          <p:nvPr/>
        </p:nvSpPr>
        <p:spPr>
          <a:xfrm>
            <a:off x="1122948" y="6042420"/>
            <a:ext cx="7988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&gt; Maximum profit earned in the months of June, November, and December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285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E90C-3DA3-3FA3-D172-1E0DF60F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1253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IN" sz="5400" b="1" dirty="0"/>
              <a:t>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CABCE-D2FF-E27C-A5B8-F513A945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82" y="1618553"/>
            <a:ext cx="9935388" cy="50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0D67-67DC-4F57-7C0E-41FAC992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Key Performance Indicator: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94F00-0BF2-4965-2132-1F927B200DD8}"/>
              </a:ext>
            </a:extLst>
          </p:cNvPr>
          <p:cNvSpPr txBox="1"/>
          <p:nvPr/>
        </p:nvSpPr>
        <p:spPr>
          <a:xfrm>
            <a:off x="641684" y="1866900"/>
            <a:ext cx="110369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▪ Sales trend line</a:t>
            </a:r>
          </a:p>
          <a:p>
            <a:r>
              <a:rPr lang="en-US" dirty="0"/>
              <a:t>▪ Cost trend line </a:t>
            </a:r>
          </a:p>
          <a:p>
            <a:r>
              <a:rPr lang="en-US" dirty="0"/>
              <a:t>▪ Average unit cost and price</a:t>
            </a:r>
          </a:p>
          <a:p>
            <a:r>
              <a:rPr lang="en-US" dirty="0"/>
              <a:t>▪ Revenue generated by Subcategory </a:t>
            </a:r>
          </a:p>
          <a:p>
            <a:r>
              <a:rPr lang="en-US" dirty="0"/>
              <a:t>▪ Sales by Product Line </a:t>
            </a:r>
          </a:p>
          <a:p>
            <a:r>
              <a:rPr lang="en-US" dirty="0"/>
              <a:t>▪ Revenue contribution by region </a:t>
            </a:r>
          </a:p>
          <a:p>
            <a:r>
              <a:rPr lang="en-US" dirty="0"/>
              <a:t>▪ Profit contribution by region </a:t>
            </a:r>
          </a:p>
          <a:p>
            <a:r>
              <a:rPr lang="en-US" dirty="0"/>
              <a:t>▪ Profit % by region </a:t>
            </a:r>
          </a:p>
          <a:p>
            <a:r>
              <a:rPr lang="en-US" dirty="0"/>
              <a:t>▪ Current year profit margin vs difference in last year’s profit margin </a:t>
            </a:r>
          </a:p>
          <a:p>
            <a:r>
              <a:rPr lang="en-US" dirty="0"/>
              <a:t>▪ Total orders ▪ Total revenue </a:t>
            </a:r>
          </a:p>
          <a:p>
            <a:r>
              <a:rPr lang="en-US" dirty="0"/>
              <a:t>▪ Variance to target comparison by category </a:t>
            </a:r>
          </a:p>
          <a:p>
            <a:r>
              <a:rPr lang="en-US" dirty="0"/>
              <a:t>▪ Variance by month line chart </a:t>
            </a:r>
          </a:p>
          <a:p>
            <a:r>
              <a:rPr lang="en-US" dirty="0"/>
              <a:t>▪ Actual sales and target sales matrix </a:t>
            </a:r>
          </a:p>
          <a:p>
            <a:r>
              <a:rPr lang="en-US" dirty="0"/>
              <a:t>▪ Cohort analysis table </a:t>
            </a:r>
          </a:p>
          <a:p>
            <a:r>
              <a:rPr lang="en-US" dirty="0"/>
              <a:t>▪ Customer retention line chart </a:t>
            </a:r>
          </a:p>
          <a:p>
            <a:r>
              <a:rPr lang="en-US" dirty="0"/>
              <a:t>▪ Monthly spending trend </a:t>
            </a:r>
          </a:p>
          <a:p>
            <a:r>
              <a:rPr lang="en-US" dirty="0"/>
              <a:t>▪ Average monthly spend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11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9F96-DE5E-D42E-3548-389C64C6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F967D-5CC3-AAC7-BEAD-5F0203C192FF}"/>
              </a:ext>
            </a:extLst>
          </p:cNvPr>
          <p:cNvSpPr txBox="1"/>
          <p:nvPr/>
        </p:nvSpPr>
        <p:spPr>
          <a:xfrm>
            <a:off x="513347" y="1866900"/>
            <a:ext cx="110209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▪ A sizable portion of the clientele is made up of people between the ages of 40 and 59</a:t>
            </a:r>
          </a:p>
          <a:p>
            <a:r>
              <a:rPr lang="en-US" sz="2400" dirty="0"/>
              <a:t>▪ The year 2016 saw an exponential surge in sales</a:t>
            </a:r>
          </a:p>
          <a:p>
            <a:r>
              <a:rPr lang="en-US" sz="2400" dirty="0"/>
              <a:t>▪ High quantity of products is ordered from Australia and United States </a:t>
            </a:r>
          </a:p>
          <a:p>
            <a:r>
              <a:rPr lang="en-US" sz="2400" dirty="0"/>
              <a:t>▪ Major Profit is contributed by the Bike Category </a:t>
            </a:r>
          </a:p>
          <a:p>
            <a:r>
              <a:rPr lang="en-US" sz="2400" dirty="0"/>
              <a:t>▪ The average order has a gap of 7 days between the day the order is ready for export from the factory and the date it was shipped </a:t>
            </a:r>
          </a:p>
          <a:p>
            <a:r>
              <a:rPr lang="en-US" sz="2400" dirty="0"/>
              <a:t>▪ Maximum profit earned in the months of June, November, and December </a:t>
            </a:r>
          </a:p>
          <a:p>
            <a:r>
              <a:rPr lang="en-US" sz="2400" dirty="0"/>
              <a:t>▪ High sales orders are seen on Wednesday and Saturday, when compared to other weekdays </a:t>
            </a:r>
          </a:p>
          <a:p>
            <a:r>
              <a:rPr lang="en-US" sz="2400" dirty="0"/>
              <a:t>▪ There is a high negative correlation between Price and number of Quantity ordered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817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DD98-26AB-488E-D088-D1BCE73A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800" b="1" dirty="0"/>
              <a:t>Conclusion: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04EF7-01C9-3488-FA81-17AD1CB3B216}"/>
              </a:ext>
            </a:extLst>
          </p:cNvPr>
          <p:cNvSpPr txBox="1"/>
          <p:nvPr/>
        </p:nvSpPr>
        <p:spPr>
          <a:xfrm>
            <a:off x="770021" y="2077374"/>
            <a:ext cx="1097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▪ The average amount spent by men without permanent addresses is low, whilst the average amount spent by women without permanent addresses is higher </a:t>
            </a:r>
          </a:p>
          <a:p>
            <a:r>
              <a:rPr lang="en-US" sz="2400" dirty="0"/>
              <a:t>▪ Age range of 40-49 and 50-59 is shows high demand compared to other age group </a:t>
            </a:r>
          </a:p>
          <a:p>
            <a:r>
              <a:rPr lang="en-US" sz="2400" dirty="0"/>
              <a:t>▪ High salary range leads to increase in revenue </a:t>
            </a:r>
          </a:p>
          <a:p>
            <a:r>
              <a:rPr lang="en-US" sz="2400" dirty="0"/>
              <a:t>▪ Customers with a high school diploma and modest annual income buy more products than people with bachelor's degrees </a:t>
            </a:r>
          </a:p>
          <a:p>
            <a:r>
              <a:rPr lang="en-US" sz="2400" dirty="0"/>
              <a:t>▪ According to the customer segmentation described above, approximately 15% of our clients are high value clients, whereas the majority of our clientele are low value and lost clients </a:t>
            </a:r>
          </a:p>
          <a:p>
            <a:r>
              <a:rPr lang="en-US" sz="2400" dirty="0"/>
              <a:t>▪ Client retention in 2014 was subpar </a:t>
            </a:r>
          </a:p>
          <a:p>
            <a:r>
              <a:rPr lang="en-US" sz="2400" dirty="0"/>
              <a:t>▪ 2016 brought about a slight improvement in retention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9441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377" y="266299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Thank You.</a:t>
            </a:r>
            <a:r>
              <a:rPr lang="en-U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6D0F-B0B2-2DED-396D-26CADB70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Problem Statement: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716AC-6092-F978-175F-16C9971FA535}"/>
              </a:ext>
            </a:extLst>
          </p:cNvPr>
          <p:cNvSpPr txBox="1"/>
          <p:nvPr/>
        </p:nvSpPr>
        <p:spPr>
          <a:xfrm>
            <a:off x="481263" y="2117558"/>
            <a:ext cx="11117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"Domain Sale" process is structured to help potential buyers purchase the domain</a:t>
            </a:r>
          </a:p>
          <a:p>
            <a:r>
              <a:rPr lang="en-US" sz="2400" dirty="0"/>
              <a:t>they want immediately without the hassle of contacting the seller directly. </a:t>
            </a:r>
          </a:p>
          <a:p>
            <a:endParaRPr lang="en-US" sz="2400" dirty="0"/>
          </a:p>
          <a:p>
            <a:r>
              <a:rPr lang="en-US" sz="2400" dirty="0"/>
              <a:t>A seller lists a domain for sale at a specific price in our Marketplace. An interested buyer sees this domain for sale and decides to buy 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45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C3B-F5DA-8964-22DB-94A2DEC1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Objectives: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DF9A4-A4A8-EF5E-A212-5EDA4D82EA1B}"/>
              </a:ext>
            </a:extLst>
          </p:cNvPr>
          <p:cNvSpPr txBox="1"/>
          <p:nvPr/>
        </p:nvSpPr>
        <p:spPr>
          <a:xfrm>
            <a:off x="465221" y="1989221"/>
            <a:ext cx="114701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•  </a:t>
            </a:r>
            <a:r>
              <a:rPr lang="en-US" sz="2800" dirty="0"/>
              <a:t>The collection includes records for sales orders, customer information, product information, and geographical data. </a:t>
            </a:r>
          </a:p>
          <a:p>
            <a:endParaRPr lang="en-US" sz="2800" dirty="0"/>
          </a:p>
          <a:p>
            <a:r>
              <a:rPr lang="en-US" sz="2800" dirty="0"/>
              <a:t>•   In order to deduce important metrics and patterns in the dataset, this     project will use the provided data to perform ETL and data analysis. </a:t>
            </a:r>
          </a:p>
          <a:p>
            <a:endParaRPr lang="en-US" sz="2800" dirty="0"/>
          </a:p>
          <a:p>
            <a:r>
              <a:rPr lang="en-US" sz="2800" dirty="0"/>
              <a:t>• Additionally, several visualizations and reports are created to represent significant linkages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602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9B69-C5F0-0EBD-56CF-8A564BF4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Benefits: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576DF-015F-655D-ECF5-09C0570DE678}"/>
              </a:ext>
            </a:extLst>
          </p:cNvPr>
          <p:cNvSpPr txBox="1"/>
          <p:nvPr/>
        </p:nvSpPr>
        <p:spPr>
          <a:xfrm>
            <a:off x="548128" y="2334126"/>
            <a:ext cx="113711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Help in making wiser business decisions. </a:t>
            </a:r>
          </a:p>
          <a:p>
            <a:endParaRPr lang="en-US" sz="2400" dirty="0"/>
          </a:p>
          <a:p>
            <a:r>
              <a:rPr lang="en-US" sz="2400" dirty="0"/>
              <a:t>• Greater client base understanding is provided. </a:t>
            </a:r>
          </a:p>
          <a:p>
            <a:endParaRPr lang="en-US" sz="2400" dirty="0"/>
          </a:p>
          <a:p>
            <a:r>
              <a:rPr lang="en-US" sz="2400" dirty="0"/>
              <a:t>• Facilitates seamless resource management flow.</a:t>
            </a:r>
          </a:p>
          <a:p>
            <a:endParaRPr lang="en-US" sz="2400" dirty="0"/>
          </a:p>
          <a:p>
            <a:r>
              <a:rPr lang="en-US" sz="2400" dirty="0"/>
              <a:t>• Aid in customer satisfaction and trend monitoring, which can serve current consumers and attract new ones.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90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156-0272-477D-6332-1BDD1DC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Details of Data: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3278F-779B-584D-AC32-FF6A81BFD388}"/>
              </a:ext>
            </a:extLst>
          </p:cNvPr>
          <p:cNvSpPr txBox="1"/>
          <p:nvPr/>
        </p:nvSpPr>
        <p:spPr>
          <a:xfrm>
            <a:off x="561474" y="1684422"/>
            <a:ext cx="111332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Customer Key:</a:t>
            </a:r>
            <a:r>
              <a:rPr lang="en-US" sz="2400" dirty="0"/>
              <a:t> Primary key for customer dataset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Birthdate: </a:t>
            </a:r>
            <a:r>
              <a:rPr lang="en-US" sz="2400" dirty="0"/>
              <a:t>Birthdate of the customer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Marital Status: </a:t>
            </a:r>
            <a:r>
              <a:rPr lang="en-US" sz="2400" dirty="0"/>
              <a:t>M- Married / S - Single </a:t>
            </a:r>
          </a:p>
          <a:p>
            <a:r>
              <a:rPr lang="en-US" sz="2400" dirty="0">
                <a:solidFill>
                  <a:srgbClr val="FFC000"/>
                </a:solidFill>
              </a:rPr>
              <a:t>Gender: </a:t>
            </a:r>
            <a:r>
              <a:rPr lang="en-US" sz="2400" dirty="0"/>
              <a:t>M – Male / F – Female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Total Children: </a:t>
            </a:r>
            <a:r>
              <a:rPr lang="en-US" sz="2400" dirty="0"/>
              <a:t>Total number of children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Number Children At Home:</a:t>
            </a:r>
            <a:r>
              <a:rPr lang="en-US" sz="2400" b="1" dirty="0"/>
              <a:t> </a:t>
            </a:r>
            <a:r>
              <a:rPr lang="en-US" sz="2400" dirty="0"/>
              <a:t>Number of children staying along with their parents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Education: </a:t>
            </a:r>
            <a:r>
              <a:rPr lang="en-US" sz="2400" dirty="0"/>
              <a:t>Education qualification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Occupation: </a:t>
            </a:r>
            <a:r>
              <a:rPr lang="en-US" sz="2400" dirty="0"/>
              <a:t>Present occupation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House Owner Flag: 1– </a:t>
            </a:r>
            <a:r>
              <a:rPr lang="en-US" sz="2400" dirty="0"/>
              <a:t>Owns house / 0- Doesn’t have a permanent address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Number Cars Owned: </a:t>
            </a:r>
            <a:r>
              <a:rPr lang="en-US" sz="2400" dirty="0"/>
              <a:t>Number of cars owned by the customer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Date First Purchase: </a:t>
            </a:r>
            <a:r>
              <a:rPr lang="en-US" sz="2400" dirty="0"/>
              <a:t>First date of order by the customer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Product Key: </a:t>
            </a:r>
            <a:r>
              <a:rPr lang="en-US" sz="2400" dirty="0"/>
              <a:t>Primary Key for the product dataset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Product Name: </a:t>
            </a:r>
            <a:r>
              <a:rPr lang="en-US" sz="2400" dirty="0"/>
              <a:t>Product name with </a:t>
            </a:r>
            <a:r>
              <a:rPr lang="en-US" sz="2400" dirty="0" err="1"/>
              <a:t>colour</a:t>
            </a:r>
            <a:r>
              <a:rPr lang="en-US" sz="2400" dirty="0"/>
              <a:t> of the product </a:t>
            </a:r>
          </a:p>
        </p:txBody>
      </p:sp>
    </p:spTree>
    <p:extLst>
      <p:ext uri="{BB962C8B-B14F-4D97-AF65-F5344CB8AC3E}">
        <p14:creationId xmlns:p14="http://schemas.microsoft.com/office/powerpoint/2010/main" val="346730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DA40-C3F2-737B-5677-1F027F36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58365"/>
            <a:ext cx="10353762" cy="1257300"/>
          </a:xfrm>
        </p:spPr>
        <p:txBody>
          <a:bodyPr/>
          <a:lstStyle/>
          <a:p>
            <a:pPr algn="l"/>
            <a:r>
              <a:rPr lang="en-IN" sz="4800" b="1" dirty="0"/>
              <a:t>Details of Data: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15105-408B-A9BB-6ED6-990CDB310DFB}"/>
              </a:ext>
            </a:extLst>
          </p:cNvPr>
          <p:cNvSpPr txBox="1"/>
          <p:nvPr/>
        </p:nvSpPr>
        <p:spPr>
          <a:xfrm>
            <a:off x="657726" y="2406316"/>
            <a:ext cx="109407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Subcategory: </a:t>
            </a:r>
            <a:r>
              <a:rPr lang="en-US" sz="2400" dirty="0"/>
              <a:t>Sub category name of the product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Category: </a:t>
            </a:r>
            <a:r>
              <a:rPr lang="en-US" sz="2400" dirty="0"/>
              <a:t>Category name of the product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List Price: </a:t>
            </a:r>
            <a:r>
              <a:rPr lang="en-US" sz="2400" dirty="0"/>
              <a:t>Sale price of the product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Days To Manufacture: </a:t>
            </a:r>
            <a:r>
              <a:rPr lang="en-US" sz="2400" dirty="0"/>
              <a:t>Days to manufacture the product after receiving the order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Product Line: </a:t>
            </a:r>
            <a:r>
              <a:rPr lang="en-US" sz="2400" dirty="0"/>
              <a:t>Product line name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Model Name: </a:t>
            </a:r>
            <a:r>
              <a:rPr lang="en-US" sz="2400" dirty="0"/>
              <a:t>Model name of the product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Product Description: </a:t>
            </a:r>
            <a:r>
              <a:rPr lang="en-US" sz="2400" dirty="0"/>
              <a:t>more details about the product </a:t>
            </a:r>
            <a:endParaRPr lang="en-IN" sz="2400" dirty="0"/>
          </a:p>
          <a:p>
            <a:r>
              <a:rPr lang="en-US" sz="2400" b="1" dirty="0">
                <a:solidFill>
                  <a:srgbClr val="FFC000"/>
                </a:solidFill>
              </a:rPr>
              <a:t>Sales Territory Key: </a:t>
            </a:r>
            <a:r>
              <a:rPr lang="en-US" sz="2400" dirty="0"/>
              <a:t>Primary Key of the Territory dataset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Region: </a:t>
            </a:r>
            <a:r>
              <a:rPr lang="en-US" sz="2400" dirty="0"/>
              <a:t>Region name of the order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Country: </a:t>
            </a:r>
            <a:r>
              <a:rPr lang="en-US" sz="2400" dirty="0"/>
              <a:t>Country name of the order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Order Date: </a:t>
            </a:r>
            <a:r>
              <a:rPr lang="en-US" sz="2400" dirty="0"/>
              <a:t>Date of the order received</a:t>
            </a:r>
          </a:p>
        </p:txBody>
      </p:sp>
    </p:spTree>
    <p:extLst>
      <p:ext uri="{BB962C8B-B14F-4D97-AF65-F5344CB8AC3E}">
        <p14:creationId xmlns:p14="http://schemas.microsoft.com/office/powerpoint/2010/main" val="222153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536B-4023-8B84-C658-F0E93992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400" b="1" dirty="0"/>
              <a:t>Details of Data: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9069B-E424-6EB6-6771-47AC6C6BB5FD}"/>
              </a:ext>
            </a:extLst>
          </p:cNvPr>
          <p:cNvSpPr txBox="1"/>
          <p:nvPr/>
        </p:nvSpPr>
        <p:spPr>
          <a:xfrm>
            <a:off x="673768" y="2261937"/>
            <a:ext cx="109407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Ship Date: </a:t>
            </a:r>
            <a:r>
              <a:rPr lang="en-US" sz="2400" dirty="0"/>
              <a:t>Date when the order left the factory for export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Sales Order Number: </a:t>
            </a:r>
            <a:r>
              <a:rPr lang="en-US" sz="2400" dirty="0"/>
              <a:t>Invoice number of the order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Order Quantity: </a:t>
            </a:r>
            <a:r>
              <a:rPr lang="en-US" sz="2400" dirty="0"/>
              <a:t>Number of quantities ordered for a product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Unit Price: </a:t>
            </a:r>
            <a:r>
              <a:rPr lang="en-US" sz="2400" dirty="0"/>
              <a:t>Per unit sale price of the product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Total Product Cost: </a:t>
            </a:r>
            <a:r>
              <a:rPr lang="en-US" sz="2400" dirty="0"/>
              <a:t>Cost of the product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Sales Amount: </a:t>
            </a:r>
            <a:r>
              <a:rPr lang="en-US" sz="2400" dirty="0"/>
              <a:t>Total sales price of the product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Tax Amt: </a:t>
            </a:r>
            <a:r>
              <a:rPr lang="en-US" sz="2400" dirty="0"/>
              <a:t>Tax collected for the product sold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29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2515-8A5E-1D7D-A3A2-ECDE2B2E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Architecture: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606F0-F842-FF40-3D11-612246841873}"/>
              </a:ext>
            </a:extLst>
          </p:cNvPr>
          <p:cNvSpPr txBox="1"/>
          <p:nvPr/>
        </p:nvSpPr>
        <p:spPr>
          <a:xfrm>
            <a:off x="529389" y="1989221"/>
            <a:ext cx="11149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Collect Raw Data </a:t>
            </a:r>
            <a:r>
              <a:rPr lang="en-IN" sz="3600" dirty="0">
                <a:sym typeface="Wingdings" panose="05000000000000000000" pitchFamily="2" charset="2"/>
              </a:rPr>
              <a:t> Importing Libraries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Load Dataset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Merging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Assessing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 Handling Missing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 Adding Columns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Exploring Data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</a:t>
            </a:r>
            <a:r>
              <a:rPr lang="en-IN" sz="3600" dirty="0" err="1">
                <a:sym typeface="Wingdings" panose="05000000000000000000" pitchFamily="2" charset="2"/>
              </a:rPr>
              <a:t>Modeling</a:t>
            </a:r>
            <a:r>
              <a:rPr lang="en-IN" sz="3600" dirty="0">
                <a:sym typeface="Wingdings" panose="05000000000000000000" pitchFamily="2" charset="2"/>
              </a:rPr>
              <a:t>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 Creating Measures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Tableau Report </a:t>
            </a:r>
            <a:r>
              <a:rPr lang="en-IN" sz="3600" dirty="0"/>
              <a:t> </a:t>
            </a:r>
            <a:r>
              <a:rPr lang="en-IN" sz="3600" dirty="0">
                <a:sym typeface="Wingdings" panose="05000000000000000000" pitchFamily="2" charset="2"/>
              </a:rPr>
              <a:t> Insights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6226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477-792B-DEA0-3B31-96DDAADB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/>
              <a:t>Some Important Insights: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73ED9-9D30-E057-86C5-E8E8C627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4" y="2075768"/>
            <a:ext cx="5369918" cy="3378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C0F7A-BFBD-0C0A-9E09-423101520123}"/>
              </a:ext>
            </a:extLst>
          </p:cNvPr>
          <p:cNvSpPr txBox="1"/>
          <p:nvPr/>
        </p:nvSpPr>
        <p:spPr>
          <a:xfrm>
            <a:off x="5873328" y="194217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1. Yearly income range and purchase correlation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471EA-7963-F913-E7E0-40699FA529D4}"/>
              </a:ext>
            </a:extLst>
          </p:cNvPr>
          <p:cNvSpPr txBox="1"/>
          <p:nvPr/>
        </p:nvSpPr>
        <p:spPr>
          <a:xfrm>
            <a:off x="5873328" y="29742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&gt;High salary range leads to increase in revenue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0497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{2F082356-CDCB-4007-8F63-C256C2851E62}tf55705232_win32</Template>
  <TotalTime>93</TotalTime>
  <Words>988</Words>
  <Application>Microsoft Office PowerPoint</Application>
  <PresentationFormat>Widescreen</PresentationFormat>
  <Paragraphs>107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Goudy Old Style</vt:lpstr>
      <vt:lpstr>Wingdings</vt:lpstr>
      <vt:lpstr>Wingdings 2</vt:lpstr>
      <vt:lpstr>SlateVTI</vt:lpstr>
      <vt:lpstr>     Budget Sales Analysis</vt:lpstr>
      <vt:lpstr>Problem Statement:</vt:lpstr>
      <vt:lpstr>Objectives:</vt:lpstr>
      <vt:lpstr>Benefits:</vt:lpstr>
      <vt:lpstr>Details of Data:</vt:lpstr>
      <vt:lpstr>Details of Data:</vt:lpstr>
      <vt:lpstr>Details of Data:</vt:lpstr>
      <vt:lpstr>Architecture:</vt:lpstr>
      <vt:lpstr>Some Important Insights:</vt:lpstr>
      <vt:lpstr>Some Important Insights:</vt:lpstr>
      <vt:lpstr>Some Important Insights:</vt:lpstr>
      <vt:lpstr>Some Important Insights:</vt:lpstr>
      <vt:lpstr>Dashboard:</vt:lpstr>
      <vt:lpstr>Key Performance Indicator:</vt:lpstr>
      <vt:lpstr>Conclusion:</vt:lpstr>
      <vt:lpstr>Conclusion: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payal chavan</dc:creator>
  <cp:lastModifiedBy>payal chavan</cp:lastModifiedBy>
  <cp:revision>17</cp:revision>
  <dcterms:created xsi:type="dcterms:W3CDTF">2024-01-24T11:20:16Z</dcterms:created>
  <dcterms:modified xsi:type="dcterms:W3CDTF">2024-01-24T17:21:36Z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