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0" r:id="rId6"/>
    <p:sldId id="282" r:id="rId7"/>
    <p:sldId id="285" r:id="rId8"/>
    <p:sldId id="297" r:id="rId9"/>
    <p:sldId id="298" r:id="rId10"/>
    <p:sldId id="288" r:id="rId11"/>
    <p:sldId id="289" r:id="rId12"/>
    <p:sldId id="293" r:id="rId13"/>
    <p:sldId id="299" r:id="rId14"/>
    <p:sldId id="296" r:id="rId15"/>
    <p:sldId id="290" r:id="rId16"/>
    <p:sldId id="291"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3"/>
            <a:ext cx="3485073" cy="3486305"/>
          </a:xfrm>
        </p:spPr>
        <p:txBody>
          <a:bodyPr>
            <a:normAutofit fontScale="90000"/>
          </a:bodyPr>
          <a:lstStyle/>
          <a:p>
            <a:pPr algn="l"/>
            <a:br>
              <a:rPr lang="en-US" sz="4000" dirty="0"/>
            </a:br>
            <a:br>
              <a:rPr lang="en-US" sz="4000" dirty="0"/>
            </a:br>
            <a:br>
              <a:rPr lang="en-US" sz="4000" dirty="0"/>
            </a:br>
            <a:br>
              <a:rPr lang="en-US" sz="4000" dirty="0"/>
            </a:br>
            <a:br>
              <a:rPr lang="en-US" sz="4000" dirty="0"/>
            </a:br>
            <a:r>
              <a:rPr lang="en-US" sz="5300" dirty="0"/>
              <a:t>FIFA World Cup Analysis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4" name="Picture 3">
            <a:extLst>
              <a:ext uri="{FF2B5EF4-FFF2-40B4-BE49-F238E27FC236}">
                <a16:creationId xmlns:a16="http://schemas.microsoft.com/office/drawing/2014/main" id="{EFF06FAE-3C30-EE0F-609D-9EB19066EAEB}"/>
              </a:ext>
            </a:extLst>
          </p:cNvPr>
          <p:cNvPicPr>
            <a:picLocks noChangeAspect="1"/>
          </p:cNvPicPr>
          <p:nvPr/>
        </p:nvPicPr>
        <p:blipFill>
          <a:blip r:embed="rId2"/>
          <a:stretch>
            <a:fillRect/>
          </a:stretch>
        </p:blipFill>
        <p:spPr>
          <a:xfrm>
            <a:off x="771772" y="1706678"/>
            <a:ext cx="5867908" cy="4663844"/>
          </a:xfrm>
          <a:prstGeom prst="rect">
            <a:avLst/>
          </a:prstGeom>
        </p:spPr>
      </p:pic>
      <p:sp>
        <p:nvSpPr>
          <p:cNvPr id="6" name="TextBox 5">
            <a:extLst>
              <a:ext uri="{FF2B5EF4-FFF2-40B4-BE49-F238E27FC236}">
                <a16:creationId xmlns:a16="http://schemas.microsoft.com/office/drawing/2014/main" id="{45C9C62F-12ED-2242-D714-D4D2A64F6D85}"/>
              </a:ext>
            </a:extLst>
          </p:cNvPr>
          <p:cNvSpPr txBox="1"/>
          <p:nvPr/>
        </p:nvSpPr>
        <p:spPr>
          <a:xfrm>
            <a:off x="6639680" y="2782669"/>
            <a:ext cx="6096000" cy="830997"/>
          </a:xfrm>
          <a:prstGeom prst="rect">
            <a:avLst/>
          </a:prstGeom>
          <a:noFill/>
        </p:spPr>
        <p:txBody>
          <a:bodyPr wrap="square">
            <a:spAutoFit/>
          </a:bodyPr>
          <a:lstStyle/>
          <a:p>
            <a:r>
              <a:rPr lang="en-US" sz="2400" dirty="0">
                <a:solidFill>
                  <a:srgbClr val="FFC000"/>
                </a:solidFill>
                <a:latin typeface="Lato" panose="020F0502020204030203" pitchFamily="34" charset="0"/>
              </a:rPr>
              <a:t>57% </a:t>
            </a:r>
            <a:r>
              <a:rPr lang="en-US" sz="2400" b="0" i="0" dirty="0">
                <a:solidFill>
                  <a:srgbClr val="FFC000"/>
                </a:solidFill>
                <a:effectLst/>
                <a:latin typeface="Lato" panose="020F0502020204030203" pitchFamily="34" charset="0"/>
              </a:rPr>
              <a:t> of winning outcome of home team and 20% away team.</a:t>
            </a:r>
            <a:endParaRPr lang="en-IN" sz="2400" dirty="0">
              <a:solidFill>
                <a:srgbClr val="FFC000"/>
              </a:solidFill>
            </a:endParaRPr>
          </a:p>
        </p:txBody>
      </p:sp>
    </p:spTree>
    <p:extLst>
      <p:ext uri="{BB962C8B-B14F-4D97-AF65-F5344CB8AC3E}">
        <p14:creationId xmlns:p14="http://schemas.microsoft.com/office/powerpoint/2010/main" val="408301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E90C-3DA3-3FA3-D172-1E0DF60F1944}"/>
              </a:ext>
            </a:extLst>
          </p:cNvPr>
          <p:cNvSpPr>
            <a:spLocks noGrp="1"/>
          </p:cNvSpPr>
          <p:nvPr>
            <p:ph type="title"/>
          </p:nvPr>
        </p:nvSpPr>
        <p:spPr>
          <a:xfrm>
            <a:off x="913795" y="361253"/>
            <a:ext cx="10353762" cy="1257300"/>
          </a:xfrm>
        </p:spPr>
        <p:txBody>
          <a:bodyPr>
            <a:normAutofit/>
          </a:bodyPr>
          <a:lstStyle/>
          <a:p>
            <a:pPr algn="l"/>
            <a:r>
              <a:rPr lang="en-IN" sz="5400" b="1" dirty="0"/>
              <a:t>Dashboard:</a:t>
            </a:r>
          </a:p>
        </p:txBody>
      </p:sp>
      <p:pic>
        <p:nvPicPr>
          <p:cNvPr id="6" name="Picture 5">
            <a:extLst>
              <a:ext uri="{FF2B5EF4-FFF2-40B4-BE49-F238E27FC236}">
                <a16:creationId xmlns:a16="http://schemas.microsoft.com/office/drawing/2014/main" id="{F0E4CDBC-7213-17DB-5475-BAAFA66DBE69}"/>
              </a:ext>
            </a:extLst>
          </p:cNvPr>
          <p:cNvPicPr>
            <a:picLocks noChangeAspect="1"/>
          </p:cNvPicPr>
          <p:nvPr/>
        </p:nvPicPr>
        <p:blipFill>
          <a:blip r:embed="rId2"/>
          <a:stretch>
            <a:fillRect/>
          </a:stretch>
        </p:blipFill>
        <p:spPr>
          <a:xfrm>
            <a:off x="2294021" y="1618553"/>
            <a:ext cx="8101263" cy="4820755"/>
          </a:xfrm>
          <a:prstGeom prst="rect">
            <a:avLst/>
          </a:prstGeom>
        </p:spPr>
      </p:pic>
    </p:spTree>
    <p:extLst>
      <p:ext uri="{BB962C8B-B14F-4D97-AF65-F5344CB8AC3E}">
        <p14:creationId xmlns:p14="http://schemas.microsoft.com/office/powerpoint/2010/main" val="9151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0D67-67DC-4F57-7C0E-41FAC9926D69}"/>
              </a:ext>
            </a:extLst>
          </p:cNvPr>
          <p:cNvSpPr>
            <a:spLocks noGrp="1"/>
          </p:cNvSpPr>
          <p:nvPr>
            <p:ph type="title"/>
          </p:nvPr>
        </p:nvSpPr>
        <p:spPr/>
        <p:txBody>
          <a:bodyPr>
            <a:normAutofit/>
          </a:bodyPr>
          <a:lstStyle/>
          <a:p>
            <a:pPr algn="l"/>
            <a:r>
              <a:rPr lang="en-IN" sz="5400" b="1" dirty="0"/>
              <a:t>Key Performance Indicator:</a:t>
            </a:r>
          </a:p>
        </p:txBody>
      </p:sp>
      <p:sp>
        <p:nvSpPr>
          <p:cNvPr id="3" name="TextBox 2">
            <a:extLst>
              <a:ext uri="{FF2B5EF4-FFF2-40B4-BE49-F238E27FC236}">
                <a16:creationId xmlns:a16="http://schemas.microsoft.com/office/drawing/2014/main" id="{54294F00-0BF2-4965-2132-1F927B200DD8}"/>
              </a:ext>
            </a:extLst>
          </p:cNvPr>
          <p:cNvSpPr txBox="1"/>
          <p:nvPr/>
        </p:nvSpPr>
        <p:spPr>
          <a:xfrm>
            <a:off x="641684" y="1866900"/>
            <a:ext cx="11036969" cy="3539430"/>
          </a:xfrm>
          <a:prstGeom prst="rect">
            <a:avLst/>
          </a:prstGeom>
          <a:noFill/>
        </p:spPr>
        <p:txBody>
          <a:bodyPr wrap="square" rtlCol="0">
            <a:spAutoFit/>
          </a:bodyPr>
          <a:lstStyle/>
          <a:p>
            <a:r>
              <a:rPr lang="en-US" sz="2800" dirty="0"/>
              <a:t>▪ Success rate by time</a:t>
            </a:r>
          </a:p>
          <a:p>
            <a:r>
              <a:rPr lang="en-US" sz="2800" dirty="0"/>
              <a:t>▪ Winning percentage by match </a:t>
            </a:r>
          </a:p>
          <a:p>
            <a:r>
              <a:rPr lang="en-US" sz="2800" dirty="0"/>
              <a:t>▪ Winning percentage by country</a:t>
            </a:r>
          </a:p>
          <a:p>
            <a:r>
              <a:rPr lang="en-US" sz="2800" dirty="0"/>
              <a:t>▪ Best players</a:t>
            </a:r>
          </a:p>
          <a:p>
            <a:r>
              <a:rPr lang="en-US" sz="2800" dirty="0"/>
              <a:t>▪ Number of games in each tournament </a:t>
            </a:r>
          </a:p>
          <a:p>
            <a:r>
              <a:rPr lang="en-US" sz="2800" dirty="0"/>
              <a:t>▪ Frequency of goals</a:t>
            </a:r>
          </a:p>
          <a:p>
            <a:r>
              <a:rPr lang="en-US" sz="2800" dirty="0"/>
              <a:t>▪ People attendance</a:t>
            </a:r>
          </a:p>
          <a:p>
            <a:r>
              <a:rPr lang="en-US" sz="2800" dirty="0"/>
              <a:t>▪ Hosted cities</a:t>
            </a:r>
          </a:p>
        </p:txBody>
      </p:sp>
    </p:spTree>
    <p:extLst>
      <p:ext uri="{BB962C8B-B14F-4D97-AF65-F5344CB8AC3E}">
        <p14:creationId xmlns:p14="http://schemas.microsoft.com/office/powerpoint/2010/main" val="4128116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9F96-DE5E-D42E-3548-389C64C6C7D6}"/>
              </a:ext>
            </a:extLst>
          </p:cNvPr>
          <p:cNvSpPr>
            <a:spLocks noGrp="1"/>
          </p:cNvSpPr>
          <p:nvPr>
            <p:ph type="title"/>
          </p:nvPr>
        </p:nvSpPr>
        <p:spPr/>
        <p:txBody>
          <a:bodyPr>
            <a:normAutofit/>
          </a:bodyPr>
          <a:lstStyle/>
          <a:p>
            <a:pPr algn="l"/>
            <a:r>
              <a:rPr lang="en-IN" sz="5400" b="1" dirty="0"/>
              <a:t>Conclusion:</a:t>
            </a:r>
          </a:p>
        </p:txBody>
      </p:sp>
      <p:sp>
        <p:nvSpPr>
          <p:cNvPr id="3" name="TextBox 2">
            <a:extLst>
              <a:ext uri="{FF2B5EF4-FFF2-40B4-BE49-F238E27FC236}">
                <a16:creationId xmlns:a16="http://schemas.microsoft.com/office/drawing/2014/main" id="{652F967D-5CC3-AAC7-BEAD-5F0203C192FF}"/>
              </a:ext>
            </a:extLst>
          </p:cNvPr>
          <p:cNvSpPr txBox="1"/>
          <p:nvPr/>
        </p:nvSpPr>
        <p:spPr>
          <a:xfrm>
            <a:off x="513347" y="1866900"/>
            <a:ext cx="11020927" cy="4524315"/>
          </a:xfrm>
          <a:prstGeom prst="rect">
            <a:avLst/>
          </a:prstGeom>
          <a:noFill/>
        </p:spPr>
        <p:txBody>
          <a:bodyPr wrap="square" rtlCol="0">
            <a:spAutoFit/>
          </a:bodyPr>
          <a:lstStyle/>
          <a:p>
            <a:r>
              <a:rPr lang="en-US" sz="2400" dirty="0"/>
              <a:t>The first think we can draw from the above analysis and visualization is that the world cup started in 1930 and the first country that hosted the FIFA world cup is Uruguay which won Argentina on final. So Uruguay became the first country to win the FIFA word cup as </a:t>
            </a:r>
            <a:r>
              <a:rPr lang="en-US" sz="2400" dirty="0" err="1"/>
              <a:t>hoster</a:t>
            </a:r>
            <a:r>
              <a:rPr lang="en-US" sz="2400" dirty="0"/>
              <a:t> of the tournament Brazil is the first country holding the maximum number of FIFA world cup with 5 cups, followed by Germany and Italy both having 4 cups. </a:t>
            </a:r>
            <a:r>
              <a:rPr lang="en-US" sz="2400" dirty="0" err="1"/>
              <a:t>Urguay</a:t>
            </a:r>
            <a:r>
              <a:rPr lang="en-US" sz="2400" dirty="0"/>
              <a:t> and Argentina have 2 cups each, then England, France and Spain have 1 cups each. An Uzbek Ravshan IRMATOV holds the record for officiating the most FIFA World Cup matches with 9 matches, followed by QUINIOU Joel, LARRIONDA Jorge, ARCHUNDIA Benito with 8 matches each. Germany is leading the list of countries where played maximum number of matches, with 102 matches, followed by Brazil with 85 countries and Mexico with 84 matches A German player Klose is the one who </a:t>
            </a:r>
            <a:r>
              <a:rPr lang="en-US" sz="2400" dirty="0" err="1"/>
              <a:t>breaked</a:t>
            </a:r>
            <a:r>
              <a:rPr lang="en-US" sz="2400" dirty="0"/>
              <a:t> the record of playing maximum number of matches</a:t>
            </a:r>
            <a:endParaRPr lang="en-IN" sz="2400" dirty="0"/>
          </a:p>
        </p:txBody>
      </p:sp>
    </p:spTree>
    <p:extLst>
      <p:ext uri="{BB962C8B-B14F-4D97-AF65-F5344CB8AC3E}">
        <p14:creationId xmlns:p14="http://schemas.microsoft.com/office/powerpoint/2010/main" val="247817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37377" y="2662990"/>
            <a:ext cx="4538124" cy="970450"/>
          </a:xfrm>
        </p:spPr>
        <p:txBody>
          <a:bodyPr anchor="b">
            <a:normAutofit/>
          </a:bodyPr>
          <a:lstStyle/>
          <a:p>
            <a:pPr algn="l"/>
            <a:r>
              <a:rPr lang="en-US" sz="5400" b="1" dirty="0"/>
              <a:t>Thank You.</a:t>
            </a:r>
            <a:r>
              <a:rPr lang="en-US" sz="4000" dirty="0"/>
              <a:t>	</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6D0F-B0B2-2DED-396D-26CADB70026F}"/>
              </a:ext>
            </a:extLst>
          </p:cNvPr>
          <p:cNvSpPr>
            <a:spLocks noGrp="1"/>
          </p:cNvSpPr>
          <p:nvPr>
            <p:ph type="title"/>
          </p:nvPr>
        </p:nvSpPr>
        <p:spPr/>
        <p:txBody>
          <a:bodyPr>
            <a:normAutofit/>
          </a:bodyPr>
          <a:lstStyle/>
          <a:p>
            <a:pPr algn="l"/>
            <a:r>
              <a:rPr lang="en-IN" sz="5400" b="1" dirty="0"/>
              <a:t>Problem Statement:</a:t>
            </a:r>
          </a:p>
        </p:txBody>
      </p:sp>
      <p:sp>
        <p:nvSpPr>
          <p:cNvPr id="7" name="TextBox 6">
            <a:extLst>
              <a:ext uri="{FF2B5EF4-FFF2-40B4-BE49-F238E27FC236}">
                <a16:creationId xmlns:a16="http://schemas.microsoft.com/office/drawing/2014/main" id="{B29716AC-6092-F978-175F-16C9971FA535}"/>
              </a:ext>
            </a:extLst>
          </p:cNvPr>
          <p:cNvSpPr txBox="1"/>
          <p:nvPr/>
        </p:nvSpPr>
        <p:spPr>
          <a:xfrm>
            <a:off x="481263" y="2117558"/>
            <a:ext cx="11117179" cy="2677656"/>
          </a:xfrm>
          <a:prstGeom prst="rect">
            <a:avLst/>
          </a:prstGeom>
          <a:noFill/>
        </p:spPr>
        <p:txBody>
          <a:bodyPr wrap="square" rtlCol="0">
            <a:spAutoFit/>
          </a:bodyPr>
          <a:lstStyle/>
          <a:p>
            <a:r>
              <a:rPr lang="en-US" sz="2400" dirty="0"/>
              <a:t>With FIFA is in the blood of many people of the world. You are tasked to tell the story of</a:t>
            </a:r>
          </a:p>
          <a:p>
            <a:r>
              <a:rPr lang="en-US" sz="2400" dirty="0"/>
              <a:t>unsung analysts who put great efforts to provide accurate data to answer every question of</a:t>
            </a:r>
          </a:p>
          <a:p>
            <a:r>
              <a:rPr lang="en-US" sz="2400" dirty="0"/>
              <a:t>fans.</a:t>
            </a:r>
          </a:p>
          <a:p>
            <a:r>
              <a:rPr lang="en-US" sz="2400" dirty="0"/>
              <a:t>The FIFA World Cup is a global football competition contested by the various football- playing nations of the world.</a:t>
            </a:r>
          </a:p>
          <a:p>
            <a:r>
              <a:rPr lang="en-US" sz="2400" dirty="0"/>
              <a:t>It is contested every four years and is the most prestigious and important trophy in the sport of football</a:t>
            </a:r>
            <a:endParaRPr lang="en-IN" sz="2400" dirty="0"/>
          </a:p>
        </p:txBody>
      </p:sp>
    </p:spTree>
    <p:extLst>
      <p:ext uri="{BB962C8B-B14F-4D97-AF65-F5344CB8AC3E}">
        <p14:creationId xmlns:p14="http://schemas.microsoft.com/office/powerpoint/2010/main" val="21845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5C3B-F5DA-8964-22DB-94A2DEC19C95}"/>
              </a:ext>
            </a:extLst>
          </p:cNvPr>
          <p:cNvSpPr>
            <a:spLocks noGrp="1"/>
          </p:cNvSpPr>
          <p:nvPr>
            <p:ph type="title"/>
          </p:nvPr>
        </p:nvSpPr>
        <p:spPr/>
        <p:txBody>
          <a:bodyPr>
            <a:normAutofit/>
          </a:bodyPr>
          <a:lstStyle/>
          <a:p>
            <a:pPr algn="l"/>
            <a:r>
              <a:rPr lang="en-IN" sz="5400" b="1" dirty="0"/>
              <a:t>Objectives:</a:t>
            </a:r>
          </a:p>
        </p:txBody>
      </p:sp>
      <p:sp>
        <p:nvSpPr>
          <p:cNvPr id="3" name="TextBox 2">
            <a:extLst>
              <a:ext uri="{FF2B5EF4-FFF2-40B4-BE49-F238E27FC236}">
                <a16:creationId xmlns:a16="http://schemas.microsoft.com/office/drawing/2014/main" id="{C5BDF9A4-A4A8-EF5E-A212-5EDA4D82EA1B}"/>
              </a:ext>
            </a:extLst>
          </p:cNvPr>
          <p:cNvSpPr txBox="1"/>
          <p:nvPr/>
        </p:nvSpPr>
        <p:spPr>
          <a:xfrm>
            <a:off x="721895" y="1866900"/>
            <a:ext cx="11470105" cy="3046988"/>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Lato" panose="020F0502020204030203" pitchFamily="34" charset="0"/>
              </a:rPr>
              <a:t> To check frequency of goals in match.</a:t>
            </a:r>
          </a:p>
          <a:p>
            <a:pPr algn="l">
              <a:buFont typeface="Arial" panose="020B0604020202020204" pitchFamily="34" charset="0"/>
              <a:buChar char="•"/>
            </a:pPr>
            <a:r>
              <a:rPr lang="en-US" sz="2400" b="0" i="0" dirty="0">
                <a:effectLst/>
                <a:latin typeface="Lato" panose="020F0502020204030203" pitchFamily="34" charset="0"/>
              </a:rPr>
              <a:t>To check winning possibility of team if they dominated on first half of a game.</a:t>
            </a:r>
          </a:p>
          <a:p>
            <a:pPr algn="l">
              <a:buFont typeface="Arial" panose="020B0604020202020204" pitchFamily="34" charset="0"/>
              <a:buChar char="•"/>
            </a:pPr>
            <a:r>
              <a:rPr lang="en-US" sz="2400" b="0" i="0" dirty="0">
                <a:effectLst/>
                <a:latin typeface="Lato" panose="020F0502020204030203" pitchFamily="34" charset="0"/>
              </a:rPr>
              <a:t> To check top 5 players who played maximum matches in world cup.</a:t>
            </a:r>
          </a:p>
          <a:p>
            <a:pPr algn="l">
              <a:buFont typeface="Arial" panose="020B0604020202020204" pitchFamily="34" charset="0"/>
              <a:buChar char="•"/>
            </a:pPr>
            <a:r>
              <a:rPr lang="en-US" sz="2400" b="0" i="0" dirty="0">
                <a:effectLst/>
                <a:latin typeface="Lato" panose="020F0502020204030203" pitchFamily="34" charset="0"/>
              </a:rPr>
              <a:t>To analyze public attendance in world cup matches.</a:t>
            </a:r>
          </a:p>
          <a:p>
            <a:pPr algn="l">
              <a:buFont typeface="Arial" panose="020B0604020202020204" pitchFamily="34" charset="0"/>
              <a:buChar char="•"/>
            </a:pPr>
            <a:r>
              <a:rPr lang="en-US" sz="2400" b="0" i="0" dirty="0">
                <a:effectLst/>
                <a:latin typeface="Lato" panose="020F0502020204030203" pitchFamily="34" charset="0"/>
              </a:rPr>
              <a:t> Which city has hosted most number of matches?</a:t>
            </a:r>
          </a:p>
          <a:p>
            <a:pPr algn="l">
              <a:buFont typeface="Arial" panose="020B0604020202020204" pitchFamily="34" charset="0"/>
              <a:buChar char="•"/>
            </a:pPr>
            <a:r>
              <a:rPr lang="en-US" sz="2400" b="0" i="0" dirty="0">
                <a:effectLst/>
                <a:latin typeface="Lato" panose="020F0502020204030203" pitchFamily="34" charset="0"/>
              </a:rPr>
              <a:t>Find probability of winning outcome of home team and away team.</a:t>
            </a:r>
          </a:p>
          <a:p>
            <a:pPr>
              <a:buFont typeface="Arial" panose="020B0604020202020204" pitchFamily="34" charset="0"/>
              <a:buChar char="•"/>
            </a:pPr>
            <a:r>
              <a:rPr lang="en-US" sz="2400" b="1" dirty="0"/>
              <a:t> Which country has the highest percentage of FIFA world cup?</a:t>
            </a:r>
          </a:p>
          <a:p>
            <a:pPr>
              <a:buFont typeface="Arial" panose="020B0604020202020204" pitchFamily="34" charset="0"/>
              <a:buChar char="•"/>
            </a:pPr>
            <a:r>
              <a:rPr lang="en-US" sz="2400" b="0" i="0" dirty="0">
                <a:effectLst/>
                <a:latin typeface="Lato" panose="020F0502020204030203" pitchFamily="34" charset="0"/>
              </a:rPr>
              <a:t> </a:t>
            </a:r>
            <a:r>
              <a:rPr lang="en-US" sz="2400" b="1" dirty="0"/>
              <a:t>What are the countries which managed to win a cup as a </a:t>
            </a:r>
            <a:r>
              <a:rPr lang="en-US" sz="2400" b="1" dirty="0" err="1"/>
              <a:t>hoster</a:t>
            </a:r>
            <a:r>
              <a:rPr lang="en-US" sz="2400" b="1" dirty="0"/>
              <a:t> of the tournament?</a:t>
            </a:r>
          </a:p>
        </p:txBody>
      </p:sp>
    </p:spTree>
    <p:extLst>
      <p:ext uri="{BB962C8B-B14F-4D97-AF65-F5344CB8AC3E}">
        <p14:creationId xmlns:p14="http://schemas.microsoft.com/office/powerpoint/2010/main" val="296028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561474" y="1684422"/>
            <a:ext cx="11133222" cy="4893647"/>
          </a:xfrm>
          <a:prstGeom prst="rect">
            <a:avLst/>
          </a:prstGeom>
          <a:noFill/>
        </p:spPr>
        <p:txBody>
          <a:bodyPr wrap="square" rtlCol="0">
            <a:spAutoFit/>
          </a:bodyPr>
          <a:lstStyle/>
          <a:p>
            <a:r>
              <a:rPr lang="en-US" sz="2400" dirty="0"/>
              <a:t>Year</a:t>
            </a:r>
          </a:p>
          <a:p>
            <a:r>
              <a:rPr lang="en-US" sz="2400" dirty="0"/>
              <a:t>Date Time</a:t>
            </a:r>
          </a:p>
          <a:p>
            <a:r>
              <a:rPr lang="en-US" sz="2400" dirty="0"/>
              <a:t>Stage</a:t>
            </a:r>
          </a:p>
          <a:p>
            <a:r>
              <a:rPr lang="en-US" sz="2400" dirty="0"/>
              <a:t>Stadium</a:t>
            </a:r>
          </a:p>
          <a:p>
            <a:r>
              <a:rPr lang="en-US" sz="2400" dirty="0"/>
              <a:t>City</a:t>
            </a:r>
          </a:p>
          <a:p>
            <a:r>
              <a:rPr lang="en-US" sz="2400" dirty="0"/>
              <a:t>Home Team Name</a:t>
            </a:r>
          </a:p>
          <a:p>
            <a:r>
              <a:rPr lang="en-US" sz="2400" dirty="0"/>
              <a:t>Home Team Goals</a:t>
            </a:r>
          </a:p>
          <a:p>
            <a:r>
              <a:rPr lang="en-US" sz="2400" dirty="0"/>
              <a:t>Away Team Name</a:t>
            </a:r>
          </a:p>
          <a:p>
            <a:r>
              <a:rPr lang="en-US" sz="2400" dirty="0"/>
              <a:t>Away Team Goals</a:t>
            </a:r>
          </a:p>
          <a:p>
            <a:r>
              <a:rPr lang="en-US" sz="2400" dirty="0"/>
              <a:t>Win conditions</a:t>
            </a:r>
          </a:p>
          <a:p>
            <a:r>
              <a:rPr lang="en-US" sz="2400" dirty="0"/>
              <a:t>Attendance</a:t>
            </a:r>
          </a:p>
          <a:p>
            <a:r>
              <a:rPr lang="en-US" sz="2400" dirty="0"/>
              <a:t>Half time home goals</a:t>
            </a:r>
          </a:p>
          <a:p>
            <a:r>
              <a:rPr lang="en-US" sz="2400" dirty="0"/>
              <a:t>Half time away goals</a:t>
            </a:r>
          </a:p>
        </p:txBody>
      </p:sp>
    </p:spTree>
    <p:extLst>
      <p:ext uri="{BB962C8B-B14F-4D97-AF65-F5344CB8AC3E}">
        <p14:creationId xmlns:p14="http://schemas.microsoft.com/office/powerpoint/2010/main" val="346730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561474" y="1684422"/>
            <a:ext cx="9817768" cy="7478970"/>
          </a:xfrm>
          <a:prstGeom prst="rect">
            <a:avLst/>
          </a:prstGeom>
          <a:noFill/>
        </p:spPr>
        <p:txBody>
          <a:bodyPr wrap="square" rtlCol="0">
            <a:spAutoFit/>
          </a:bodyPr>
          <a:lstStyle/>
          <a:p>
            <a:r>
              <a:rPr lang="en-US" sz="2400" dirty="0"/>
              <a:t>Referee</a:t>
            </a:r>
          </a:p>
          <a:p>
            <a:r>
              <a:rPr lang="en-US" sz="2400" dirty="0"/>
              <a:t>Assistant 1</a:t>
            </a:r>
          </a:p>
          <a:p>
            <a:r>
              <a:rPr lang="en-US" sz="2400" dirty="0"/>
              <a:t>Assistant 2</a:t>
            </a:r>
          </a:p>
          <a:p>
            <a:r>
              <a:rPr lang="en-US" sz="2400" dirty="0"/>
              <a:t>Round ID</a:t>
            </a:r>
          </a:p>
          <a:p>
            <a:r>
              <a:rPr lang="en-US" sz="2400" dirty="0"/>
              <a:t>Match ID</a:t>
            </a:r>
          </a:p>
          <a:p>
            <a:r>
              <a:rPr lang="en-IN" sz="2400" dirty="0"/>
              <a:t>Team Initials</a:t>
            </a:r>
          </a:p>
          <a:p>
            <a:r>
              <a:rPr lang="en-IN" sz="2400" dirty="0"/>
              <a:t>Coach Name</a:t>
            </a:r>
          </a:p>
          <a:p>
            <a:r>
              <a:rPr lang="en-IN" sz="2400" dirty="0"/>
              <a:t>Line-up</a:t>
            </a:r>
          </a:p>
          <a:p>
            <a:r>
              <a:rPr lang="en-IN" sz="2400" dirty="0"/>
              <a:t>Shirt Number</a:t>
            </a:r>
          </a:p>
          <a:p>
            <a:r>
              <a:rPr lang="en-IN" sz="2400" dirty="0"/>
              <a:t>Player Name</a:t>
            </a:r>
          </a:p>
          <a:p>
            <a:r>
              <a:rPr lang="en-IN" sz="2400" dirty="0"/>
              <a:t>Position</a:t>
            </a:r>
          </a:p>
          <a:p>
            <a:r>
              <a:rPr lang="en-IN" sz="2400" dirty="0"/>
              <a:t>Event</a:t>
            </a:r>
          </a:p>
          <a:p>
            <a:endParaRPr lang="en-IN" sz="2400" dirty="0"/>
          </a:p>
          <a:p>
            <a:endParaRPr lang="en-IN" sz="2400" dirty="0"/>
          </a:p>
          <a:p>
            <a:endParaRPr lang="en-IN" sz="2400" dirty="0"/>
          </a:p>
          <a:p>
            <a:endParaRPr lang="en-IN" sz="2400" dirty="0"/>
          </a:p>
          <a:p>
            <a:endParaRPr lang="en-IN" sz="2400" dirty="0"/>
          </a:p>
          <a:p>
            <a:endParaRPr lang="en-IN" sz="2400" dirty="0"/>
          </a:p>
          <a:p>
            <a:endParaRPr lang="en-US" sz="2400" dirty="0"/>
          </a:p>
          <a:p>
            <a:endParaRPr lang="en-US" sz="2400" dirty="0"/>
          </a:p>
        </p:txBody>
      </p:sp>
    </p:spTree>
    <p:extLst>
      <p:ext uri="{BB962C8B-B14F-4D97-AF65-F5344CB8AC3E}">
        <p14:creationId xmlns:p14="http://schemas.microsoft.com/office/powerpoint/2010/main" val="235477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561474" y="1684422"/>
            <a:ext cx="9817768" cy="4154984"/>
          </a:xfrm>
          <a:prstGeom prst="rect">
            <a:avLst/>
          </a:prstGeom>
          <a:noFill/>
        </p:spPr>
        <p:txBody>
          <a:bodyPr wrap="square" rtlCol="0">
            <a:spAutoFit/>
          </a:bodyPr>
          <a:lstStyle/>
          <a:p>
            <a:r>
              <a:rPr lang="en-IN" sz="2400" dirty="0"/>
              <a:t>Year</a:t>
            </a:r>
          </a:p>
          <a:p>
            <a:r>
              <a:rPr lang="en-IN" sz="2400" dirty="0"/>
              <a:t>Country</a:t>
            </a:r>
          </a:p>
          <a:p>
            <a:r>
              <a:rPr lang="en-IN" sz="2400" dirty="0"/>
              <a:t>Winner</a:t>
            </a:r>
          </a:p>
          <a:p>
            <a:r>
              <a:rPr lang="en-IN" sz="2400" dirty="0"/>
              <a:t>Runners-Up</a:t>
            </a:r>
          </a:p>
          <a:p>
            <a:r>
              <a:rPr lang="en-IN" sz="2400" dirty="0"/>
              <a:t>Third</a:t>
            </a:r>
          </a:p>
          <a:p>
            <a:r>
              <a:rPr lang="en-IN" sz="2400" dirty="0"/>
              <a:t>Fourth</a:t>
            </a:r>
          </a:p>
          <a:p>
            <a:r>
              <a:rPr lang="en-IN" sz="2400" dirty="0"/>
              <a:t>Goals Scored</a:t>
            </a:r>
          </a:p>
          <a:p>
            <a:r>
              <a:rPr lang="en-IN" sz="2400" dirty="0"/>
              <a:t>Qualified Teams</a:t>
            </a:r>
          </a:p>
          <a:p>
            <a:r>
              <a:rPr lang="en-IN" sz="2400" dirty="0"/>
              <a:t>Matches Played</a:t>
            </a:r>
          </a:p>
          <a:p>
            <a:r>
              <a:rPr lang="en-IN" sz="2400" dirty="0"/>
              <a:t>Attendance</a:t>
            </a:r>
          </a:p>
          <a:p>
            <a:endParaRPr lang="en-IN" sz="2400" dirty="0"/>
          </a:p>
        </p:txBody>
      </p:sp>
    </p:spTree>
    <p:extLst>
      <p:ext uri="{BB962C8B-B14F-4D97-AF65-F5344CB8AC3E}">
        <p14:creationId xmlns:p14="http://schemas.microsoft.com/office/powerpoint/2010/main" val="91751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2515-8A5E-1D7D-A3A2-ECDE2B2E836D}"/>
              </a:ext>
            </a:extLst>
          </p:cNvPr>
          <p:cNvSpPr>
            <a:spLocks noGrp="1"/>
          </p:cNvSpPr>
          <p:nvPr>
            <p:ph type="title"/>
          </p:nvPr>
        </p:nvSpPr>
        <p:spPr/>
        <p:txBody>
          <a:bodyPr>
            <a:normAutofit/>
          </a:bodyPr>
          <a:lstStyle/>
          <a:p>
            <a:pPr algn="l"/>
            <a:r>
              <a:rPr lang="en-IN" sz="5400" b="1" dirty="0"/>
              <a:t>Architecture:</a:t>
            </a:r>
          </a:p>
        </p:txBody>
      </p:sp>
      <p:sp>
        <p:nvSpPr>
          <p:cNvPr id="3" name="TextBox 2">
            <a:extLst>
              <a:ext uri="{FF2B5EF4-FFF2-40B4-BE49-F238E27FC236}">
                <a16:creationId xmlns:a16="http://schemas.microsoft.com/office/drawing/2014/main" id="{57D606F0-F842-FF40-3D11-612246841873}"/>
              </a:ext>
            </a:extLst>
          </p:cNvPr>
          <p:cNvSpPr txBox="1"/>
          <p:nvPr/>
        </p:nvSpPr>
        <p:spPr>
          <a:xfrm>
            <a:off x="529389" y="1989221"/>
            <a:ext cx="11149264" cy="2862322"/>
          </a:xfrm>
          <a:prstGeom prst="rect">
            <a:avLst/>
          </a:prstGeom>
          <a:noFill/>
        </p:spPr>
        <p:txBody>
          <a:bodyPr wrap="square" rtlCol="0">
            <a:spAutoFit/>
          </a:bodyPr>
          <a:lstStyle/>
          <a:p>
            <a:r>
              <a:rPr lang="en-IN" sz="3600" dirty="0"/>
              <a:t>Collect Raw Data </a:t>
            </a:r>
            <a:r>
              <a:rPr lang="en-IN" sz="3600" dirty="0">
                <a:sym typeface="Wingdings" panose="05000000000000000000" pitchFamily="2" charset="2"/>
              </a:rPr>
              <a:t> Importing Libraries </a:t>
            </a:r>
            <a:r>
              <a:rPr lang="en-IN" sz="3600" dirty="0"/>
              <a:t> </a:t>
            </a:r>
            <a:r>
              <a:rPr lang="en-IN" sz="3600" dirty="0">
                <a:sym typeface="Wingdings" panose="05000000000000000000" pitchFamily="2" charset="2"/>
              </a:rPr>
              <a:t> Load Dataset </a:t>
            </a:r>
            <a:r>
              <a:rPr lang="en-IN" sz="3600" dirty="0"/>
              <a:t> </a:t>
            </a:r>
            <a:r>
              <a:rPr lang="en-IN" sz="3600" dirty="0">
                <a:sym typeface="Wingdings" panose="05000000000000000000" pitchFamily="2" charset="2"/>
              </a:rPr>
              <a:t> Merging Data </a:t>
            </a:r>
            <a:r>
              <a:rPr lang="en-IN" sz="3600" dirty="0"/>
              <a:t> </a:t>
            </a:r>
            <a:r>
              <a:rPr lang="en-IN" sz="3600" dirty="0">
                <a:sym typeface="Wingdings" panose="05000000000000000000" pitchFamily="2" charset="2"/>
              </a:rPr>
              <a:t> Assessing Data </a:t>
            </a:r>
            <a:r>
              <a:rPr lang="en-IN" sz="3600" dirty="0"/>
              <a:t> </a:t>
            </a:r>
            <a:r>
              <a:rPr lang="en-IN" sz="3600" dirty="0">
                <a:sym typeface="Wingdings" panose="05000000000000000000" pitchFamily="2" charset="2"/>
              </a:rPr>
              <a:t>  Handling Missing Data </a:t>
            </a:r>
            <a:r>
              <a:rPr lang="en-IN" sz="3600" dirty="0"/>
              <a:t> </a:t>
            </a:r>
            <a:r>
              <a:rPr lang="en-IN" sz="3600" dirty="0">
                <a:sym typeface="Wingdings" panose="05000000000000000000" pitchFamily="2" charset="2"/>
              </a:rPr>
              <a:t>  Adding Columns </a:t>
            </a:r>
            <a:r>
              <a:rPr lang="en-IN" sz="3600" dirty="0"/>
              <a:t> </a:t>
            </a:r>
            <a:r>
              <a:rPr lang="en-IN" sz="3600" dirty="0">
                <a:sym typeface="Wingdings" panose="05000000000000000000" pitchFamily="2" charset="2"/>
              </a:rPr>
              <a:t> Exploring Data </a:t>
            </a:r>
            <a:r>
              <a:rPr lang="en-IN" sz="3600" dirty="0"/>
              <a:t> </a:t>
            </a:r>
            <a:r>
              <a:rPr lang="en-IN" sz="3600" dirty="0">
                <a:sym typeface="Wingdings" panose="05000000000000000000" pitchFamily="2" charset="2"/>
              </a:rPr>
              <a:t> </a:t>
            </a:r>
            <a:r>
              <a:rPr lang="en-IN" sz="3600" dirty="0" err="1">
                <a:sym typeface="Wingdings" panose="05000000000000000000" pitchFamily="2" charset="2"/>
              </a:rPr>
              <a:t>Modeling</a:t>
            </a:r>
            <a:r>
              <a:rPr lang="en-IN" sz="3600" dirty="0">
                <a:sym typeface="Wingdings" panose="05000000000000000000" pitchFamily="2" charset="2"/>
              </a:rPr>
              <a:t> </a:t>
            </a:r>
            <a:r>
              <a:rPr lang="en-IN" sz="3600" dirty="0"/>
              <a:t> </a:t>
            </a:r>
            <a:r>
              <a:rPr lang="en-IN" sz="3600" dirty="0">
                <a:sym typeface="Wingdings" panose="05000000000000000000" pitchFamily="2" charset="2"/>
              </a:rPr>
              <a:t>  Creating Measures </a:t>
            </a:r>
            <a:r>
              <a:rPr lang="en-IN" sz="3600" dirty="0"/>
              <a:t> </a:t>
            </a:r>
            <a:r>
              <a:rPr lang="en-IN" sz="3600" dirty="0">
                <a:sym typeface="Wingdings" panose="05000000000000000000" pitchFamily="2" charset="2"/>
              </a:rPr>
              <a:t> Tableau Report </a:t>
            </a:r>
            <a:r>
              <a:rPr lang="en-IN" sz="3600" dirty="0"/>
              <a:t> </a:t>
            </a:r>
            <a:r>
              <a:rPr lang="en-IN" sz="3600" dirty="0">
                <a:sym typeface="Wingdings" panose="05000000000000000000" pitchFamily="2" charset="2"/>
              </a:rPr>
              <a:t> Insights </a:t>
            </a:r>
            <a:endParaRPr lang="en-IN" sz="3600" dirty="0"/>
          </a:p>
        </p:txBody>
      </p:sp>
    </p:spTree>
    <p:extLst>
      <p:ext uri="{BB962C8B-B14F-4D97-AF65-F5344CB8AC3E}">
        <p14:creationId xmlns:p14="http://schemas.microsoft.com/office/powerpoint/2010/main" val="366226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D477-792B-DEA0-3B31-96DDAADBEC3C}"/>
              </a:ext>
            </a:extLst>
          </p:cNvPr>
          <p:cNvSpPr>
            <a:spLocks noGrp="1"/>
          </p:cNvSpPr>
          <p:nvPr>
            <p:ph type="title"/>
          </p:nvPr>
        </p:nvSpPr>
        <p:spPr/>
        <p:txBody>
          <a:bodyPr>
            <a:normAutofit/>
          </a:bodyPr>
          <a:lstStyle/>
          <a:p>
            <a:pPr algn="l"/>
            <a:r>
              <a:rPr lang="en-IN" sz="5400" b="1" dirty="0"/>
              <a:t>Some Important Insights:</a:t>
            </a:r>
          </a:p>
        </p:txBody>
      </p:sp>
      <p:pic>
        <p:nvPicPr>
          <p:cNvPr id="18" name="Picture 17">
            <a:extLst>
              <a:ext uri="{FF2B5EF4-FFF2-40B4-BE49-F238E27FC236}">
                <a16:creationId xmlns:a16="http://schemas.microsoft.com/office/drawing/2014/main" id="{79D16B50-DB92-0644-7D36-9D59C625A956}"/>
              </a:ext>
            </a:extLst>
          </p:cNvPr>
          <p:cNvPicPr>
            <a:picLocks noChangeAspect="1"/>
          </p:cNvPicPr>
          <p:nvPr/>
        </p:nvPicPr>
        <p:blipFill>
          <a:blip r:embed="rId2"/>
          <a:stretch>
            <a:fillRect/>
          </a:stretch>
        </p:blipFill>
        <p:spPr>
          <a:xfrm>
            <a:off x="913795" y="1866900"/>
            <a:ext cx="8580864" cy="3939881"/>
          </a:xfrm>
          <a:prstGeom prst="rect">
            <a:avLst/>
          </a:prstGeom>
        </p:spPr>
      </p:pic>
      <p:sp>
        <p:nvSpPr>
          <p:cNvPr id="20" name="TextBox 19">
            <a:extLst>
              <a:ext uri="{FF2B5EF4-FFF2-40B4-BE49-F238E27FC236}">
                <a16:creationId xmlns:a16="http://schemas.microsoft.com/office/drawing/2014/main" id="{D9BBF550-8AD7-C91F-B56D-5288C0644A85}"/>
              </a:ext>
            </a:extLst>
          </p:cNvPr>
          <p:cNvSpPr txBox="1"/>
          <p:nvPr/>
        </p:nvSpPr>
        <p:spPr>
          <a:xfrm>
            <a:off x="1026695" y="6063734"/>
            <a:ext cx="7892716" cy="461665"/>
          </a:xfrm>
          <a:prstGeom prst="rect">
            <a:avLst/>
          </a:prstGeom>
          <a:noFill/>
        </p:spPr>
        <p:txBody>
          <a:bodyPr wrap="square">
            <a:spAutoFit/>
          </a:bodyPr>
          <a:lstStyle/>
          <a:p>
            <a:pPr rtl="0"/>
            <a:r>
              <a:rPr lang="en-US" sz="2400" b="1" dirty="0">
                <a:solidFill>
                  <a:srgbClr val="FFC000"/>
                </a:solidFill>
              </a:rPr>
              <a:t>Germany  hosted maximum of number of matches.</a:t>
            </a:r>
          </a:p>
        </p:txBody>
      </p:sp>
    </p:spTree>
    <p:extLst>
      <p:ext uri="{BB962C8B-B14F-4D97-AF65-F5344CB8AC3E}">
        <p14:creationId xmlns:p14="http://schemas.microsoft.com/office/powerpoint/2010/main" val="53049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15" name="Picture 14">
            <a:extLst>
              <a:ext uri="{FF2B5EF4-FFF2-40B4-BE49-F238E27FC236}">
                <a16:creationId xmlns:a16="http://schemas.microsoft.com/office/drawing/2014/main" id="{1C5D0BBC-2B2B-B67F-8138-1334481F9A05}"/>
              </a:ext>
            </a:extLst>
          </p:cNvPr>
          <p:cNvPicPr>
            <a:picLocks noChangeAspect="1"/>
          </p:cNvPicPr>
          <p:nvPr/>
        </p:nvPicPr>
        <p:blipFill>
          <a:blip r:embed="rId2"/>
          <a:stretch>
            <a:fillRect/>
          </a:stretch>
        </p:blipFill>
        <p:spPr>
          <a:xfrm>
            <a:off x="1172982" y="1866900"/>
            <a:ext cx="5022274" cy="4381500"/>
          </a:xfrm>
          <a:prstGeom prst="rect">
            <a:avLst/>
          </a:prstGeom>
        </p:spPr>
      </p:pic>
      <p:sp>
        <p:nvSpPr>
          <p:cNvPr id="17" name="TextBox 16">
            <a:extLst>
              <a:ext uri="{FF2B5EF4-FFF2-40B4-BE49-F238E27FC236}">
                <a16:creationId xmlns:a16="http://schemas.microsoft.com/office/drawing/2014/main" id="{D76016DB-E4BA-7AA8-4733-BD291E5227D7}"/>
              </a:ext>
            </a:extLst>
          </p:cNvPr>
          <p:cNvSpPr txBox="1"/>
          <p:nvPr/>
        </p:nvSpPr>
        <p:spPr>
          <a:xfrm>
            <a:off x="6454443" y="1866900"/>
            <a:ext cx="6096000" cy="830997"/>
          </a:xfrm>
          <a:prstGeom prst="rect">
            <a:avLst/>
          </a:prstGeom>
          <a:noFill/>
        </p:spPr>
        <p:txBody>
          <a:bodyPr wrap="square">
            <a:spAutoFit/>
          </a:bodyPr>
          <a:lstStyle/>
          <a:p>
            <a:r>
              <a:rPr lang="en-US" sz="2400" b="1" dirty="0">
                <a:solidFill>
                  <a:srgbClr val="FFC000"/>
                </a:solidFill>
              </a:rPr>
              <a:t>Brazil has the highest time of FIFA world </a:t>
            </a:r>
          </a:p>
          <a:p>
            <a:r>
              <a:rPr lang="en-US" sz="2400" b="1" dirty="0">
                <a:solidFill>
                  <a:srgbClr val="FFC000"/>
                </a:solidFill>
              </a:rPr>
              <a:t>cup wins</a:t>
            </a:r>
            <a:r>
              <a:rPr lang="en-US" b="1" dirty="0"/>
              <a:t>.</a:t>
            </a:r>
          </a:p>
        </p:txBody>
      </p:sp>
    </p:spTree>
    <p:extLst>
      <p:ext uri="{BB962C8B-B14F-4D97-AF65-F5344CB8AC3E}">
        <p14:creationId xmlns:p14="http://schemas.microsoft.com/office/powerpoint/2010/main" val="36256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{2F082356-CDCB-4007-8F63-C256C2851E62}tf55705232_win32</Template>
  <TotalTime>197</TotalTime>
  <Words>576</Words>
  <Application>Microsoft Office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Goudy Old Style</vt:lpstr>
      <vt:lpstr>Lato</vt:lpstr>
      <vt:lpstr>Wingdings</vt:lpstr>
      <vt:lpstr>Wingdings 2</vt:lpstr>
      <vt:lpstr>SlateVTI</vt:lpstr>
      <vt:lpstr>     FIFA World Cup Analysis</vt:lpstr>
      <vt:lpstr>Problem Statement:</vt:lpstr>
      <vt:lpstr>Objectives:</vt:lpstr>
      <vt:lpstr>Details of Data:</vt:lpstr>
      <vt:lpstr>Details of Data:</vt:lpstr>
      <vt:lpstr>Details of Data:</vt:lpstr>
      <vt:lpstr>Architecture:</vt:lpstr>
      <vt:lpstr>Some Important Insights:</vt:lpstr>
      <vt:lpstr>Some Important Insights:</vt:lpstr>
      <vt:lpstr>Some Important Insights:</vt:lpstr>
      <vt:lpstr>Dashboard:</vt:lpstr>
      <vt:lpstr>Key Performance Indicator: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payal chavan</dc:creator>
  <cp:lastModifiedBy>payal chavan</cp:lastModifiedBy>
  <cp:revision>30</cp:revision>
  <dcterms:created xsi:type="dcterms:W3CDTF">2024-01-24T11:20:16Z</dcterms:created>
  <dcterms:modified xsi:type="dcterms:W3CDTF">2024-01-24T14:37:35Z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