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5EAAA-181F-4AFB-B72B-821A9BCBBFC5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F38E3-D49E-4F02-855F-9898C7273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3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F38E3-D49E-4F02-855F-9898C72734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5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3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4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9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B823C8-D5EF-4D4F-AF5A-FB1C10E5A57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47F6F5-59D6-4EA5-80D7-CE99A26695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internetmarketinghelp.com/how-blog-commenting-can-increase-your-web-traff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accurate-forecast-improvement-approach-short-term-load-forecasting-using-hybrid-filter-wrap-feature-selection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nodbidwaik.com/2021/06/problem-solving-solutions-that-creat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327-7CD8-0262-144A-5DD09D86A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" y="990597"/>
            <a:ext cx="7264400" cy="1168402"/>
          </a:xfr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Internet  traffic  prediction</a:t>
            </a:r>
            <a:endParaRPr lang="en-IN" sz="2800" b="1" dirty="0">
              <a:solidFill>
                <a:schemeClr val="tx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25DCE-97AC-722B-1B0E-34B44C7A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7920" y="0"/>
            <a:ext cx="47040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17DEA-A5F4-F4A6-3558-E63AB5B7FC4F}"/>
              </a:ext>
            </a:extLst>
          </p:cNvPr>
          <p:cNvSpPr/>
          <p:nvPr/>
        </p:nvSpPr>
        <p:spPr>
          <a:xfrm>
            <a:off x="1869440" y="2717800"/>
            <a:ext cx="3423920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PROJECT  P-284</a:t>
            </a:r>
            <a:endParaRPr lang="en-IN" sz="24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50431-C2F4-7724-BD68-2D069B31F9C3}"/>
              </a:ext>
            </a:extLst>
          </p:cNvPr>
          <p:cNvSpPr/>
          <p:nvPr/>
        </p:nvSpPr>
        <p:spPr>
          <a:xfrm>
            <a:off x="1574800" y="3987801"/>
            <a:ext cx="4297680" cy="1483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</a:rPr>
              <a:t>BY  - PAYAL GHOSALKAR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4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911860" y="453071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Model  Building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6ED89-432D-DB9D-6C37-AF6F49049867}"/>
              </a:ext>
            </a:extLst>
          </p:cNvPr>
          <p:cNvSpPr txBox="1"/>
          <p:nvPr/>
        </p:nvSpPr>
        <p:spPr>
          <a:xfrm>
            <a:off x="802640" y="1380203"/>
            <a:ext cx="59131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In our project we have built the model using below   algorithms :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   1. AR Model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   2. ARIMA Model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   3. SARIMA Model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   4. LSTM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   5.  Exponential Smoothing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               </a:t>
            </a:r>
            <a:endParaRPr lang="en-IN" sz="2000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9ADAF5-D344-94A9-66DE-6ED97EC15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6420" y="0"/>
            <a:ext cx="527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2923540" y="239711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Model 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Evaluation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DB1D0-FEB1-6F95-9D2E-A8610BDD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757904"/>
            <a:ext cx="10901680" cy="4738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1875E-A70F-A9A4-8087-9F772CFC540E}"/>
              </a:ext>
            </a:extLst>
          </p:cNvPr>
          <p:cNvSpPr txBox="1"/>
          <p:nvPr/>
        </p:nvSpPr>
        <p:spPr>
          <a:xfrm>
            <a:off x="899160" y="1003894"/>
            <a:ext cx="1039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We have got the final model “ARIMA“ from the below plot with the least RMSE value of  2.09.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7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2829560" y="422591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Model 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Deployment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1875E-A70F-A9A4-8087-9F772CFC540E}"/>
              </a:ext>
            </a:extLst>
          </p:cNvPr>
          <p:cNvSpPr txBox="1"/>
          <p:nvPr/>
        </p:nvSpPr>
        <p:spPr>
          <a:xfrm>
            <a:off x="1767840" y="1127395"/>
            <a:ext cx="103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Below is the interface for the model deployment.</a:t>
            </a:r>
            <a:endParaRPr lang="en-IN" sz="2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8EA4-72AA-D747-0C78-1C337823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3" y="2092960"/>
            <a:ext cx="5337387" cy="441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79D0-7521-4F7F-34EC-8E31F4F5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0" y="2092959"/>
            <a:ext cx="5151120" cy="44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127000" y="392111"/>
            <a:ext cx="11938000" cy="491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Challenges Faced   &amp;  Strategies to Overcome Challenges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CCCDD-DC39-8FAB-C183-8C79D9D46DAE}"/>
              </a:ext>
            </a:extLst>
          </p:cNvPr>
          <p:cNvSpPr txBox="1"/>
          <p:nvPr/>
        </p:nvSpPr>
        <p:spPr>
          <a:xfrm>
            <a:off x="477520" y="1469098"/>
            <a:ext cx="5415280" cy="4801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Data patterns that repeat over time require transformation.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Identify and address unusual data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Choose the right ARIMA model order using criteria like AIC/BIC.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Clean, smooth, and fill in missing data for accuracy.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 Evaluate model performance using time-based validation.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 Adapt the model as network patterns change.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 Optimize computation for efficiency.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A3DDE-A14C-86AE-C19A-AEBE3078DA72}"/>
              </a:ext>
            </a:extLst>
          </p:cNvPr>
          <p:cNvSpPr txBox="1"/>
          <p:nvPr/>
        </p:nvSpPr>
        <p:spPr>
          <a:xfrm>
            <a:off x="6299200" y="1469098"/>
            <a:ext cx="5415280" cy="45243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Use parallel processing, specialized software, and hardware upgrades.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Require rigorous data prep, model selection, and adaptability for accurate internet traffic forecasting.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Implement robust time-based cross-validation to ensure model accuracy and reliability.</a:t>
            </a:r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Continuously update the model to address evolving internet traffic patterns and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Engage domain experts to provide insights and domain-specific knowledge for more accurate forecasts.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094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9FCDDB-CBB8-4B76-DB6B-E7B64761C892}"/>
              </a:ext>
            </a:extLst>
          </p:cNvPr>
          <p:cNvSpPr txBox="1"/>
          <p:nvPr/>
        </p:nvSpPr>
        <p:spPr>
          <a:xfrm>
            <a:off x="1425303" y="441475"/>
            <a:ext cx="6299200" cy="699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Poppins" pitchFamily="34" charset="-122"/>
                <a:cs typeface="Poppins" pitchFamily="34" charset="-120"/>
              </a:rPr>
              <a:t>Business Problem &amp; Objectives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10700832-713E-183F-595E-53297045825C}"/>
              </a:ext>
            </a:extLst>
          </p:cNvPr>
          <p:cNvSpPr/>
          <p:nvPr/>
        </p:nvSpPr>
        <p:spPr>
          <a:xfrm>
            <a:off x="831668" y="1971034"/>
            <a:ext cx="499943" cy="457199"/>
          </a:xfrm>
          <a:prstGeom prst="roundRect">
            <a:avLst>
              <a:gd name="adj" fmla="val 10974"/>
            </a:avLst>
          </a:prstGeom>
          <a:solidFill>
            <a:schemeClr val="tx2">
              <a:lumMod val="75000"/>
            </a:schemeClr>
          </a:solidFill>
          <a:ln w="7620">
            <a:solidFill>
              <a:srgbClr val="D7A1F7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C2276-2775-98F1-79D3-0AADF42ADCAE}"/>
              </a:ext>
            </a:extLst>
          </p:cNvPr>
          <p:cNvSpPr txBox="1"/>
          <p:nvPr/>
        </p:nvSpPr>
        <p:spPr>
          <a:xfrm>
            <a:off x="1425303" y="2030439"/>
            <a:ext cx="1925320" cy="410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The problem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6EB6C-3DB2-A2BB-4DC2-7F46687758BB}"/>
              </a:ext>
            </a:extLst>
          </p:cNvPr>
          <p:cNvSpPr txBox="1"/>
          <p:nvPr/>
        </p:nvSpPr>
        <p:spPr>
          <a:xfrm>
            <a:off x="824776" y="2609040"/>
            <a:ext cx="7310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Internet traffic using a time-series forecasting technique to optimize resource allocation.</a:t>
            </a:r>
            <a:endParaRPr lang="en-IN" sz="2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85EA36ED-B315-9B6C-662B-5F239B88B0B4}"/>
              </a:ext>
            </a:extLst>
          </p:cNvPr>
          <p:cNvSpPr/>
          <p:nvPr/>
        </p:nvSpPr>
        <p:spPr>
          <a:xfrm>
            <a:off x="831668" y="3744117"/>
            <a:ext cx="499943" cy="457199"/>
          </a:xfrm>
          <a:prstGeom prst="roundRect">
            <a:avLst>
              <a:gd name="adj" fmla="val 10974"/>
            </a:avLst>
          </a:prstGeom>
          <a:solidFill>
            <a:schemeClr val="tx2">
              <a:lumMod val="75000"/>
            </a:schemeClr>
          </a:solidFill>
          <a:ln w="7620">
            <a:solidFill>
              <a:srgbClr val="D7A1F7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3A885-EFD0-ED99-83EB-370C22622362}"/>
              </a:ext>
            </a:extLst>
          </p:cNvPr>
          <p:cNvSpPr txBox="1"/>
          <p:nvPr/>
        </p:nvSpPr>
        <p:spPr>
          <a:xfrm>
            <a:off x="1425303" y="3744117"/>
            <a:ext cx="2127793" cy="410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Poppins" pitchFamily="34" charset="-122"/>
                <a:cs typeface="Arial" panose="020B0604020202020204" pitchFamily="34" charset="0"/>
              </a:rPr>
              <a:t>Objectives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705B6-8B0F-1757-7A83-F8AF040A7898}"/>
              </a:ext>
            </a:extLst>
          </p:cNvPr>
          <p:cNvSpPr txBox="1"/>
          <p:nvPr/>
        </p:nvSpPr>
        <p:spPr>
          <a:xfrm>
            <a:off x="831668" y="4395238"/>
            <a:ext cx="7124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</a:rPr>
              <a:t>Many real-world organizations, such as e-commerce retailers like Amazon, Ebay and others,  use  such applications to  predict and  monitor internet traffic.  This project involves comparing the performance of the time -  series prediction models designed of different approaches.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0BB761-B9C3-0633-70E9-54FD9301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56010" y="1104900"/>
            <a:ext cx="3931189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F49C4F-49F6-F82A-A610-BEA2ADF3797D}"/>
              </a:ext>
            </a:extLst>
          </p:cNvPr>
          <p:cNvSpPr txBox="1"/>
          <p:nvPr/>
        </p:nvSpPr>
        <p:spPr>
          <a:xfrm>
            <a:off x="2466189" y="270483"/>
            <a:ext cx="7990114" cy="671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75"/>
              </a:lnSpc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ea typeface="Poppins" pitchFamily="34" charset="-122"/>
                <a:cs typeface="Poppins" pitchFamily="34" charset="-120"/>
              </a:rPr>
              <a:t>Dataset Details &amp; Libraries Required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024E-D3B8-9579-8B9C-6E0CC352FFF3}"/>
              </a:ext>
            </a:extLst>
          </p:cNvPr>
          <p:cNvSpPr/>
          <p:nvPr/>
        </p:nvSpPr>
        <p:spPr>
          <a:xfrm>
            <a:off x="3904535" y="1209252"/>
            <a:ext cx="3287486" cy="735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tka Small" pitchFamily="2" charset="0"/>
                <a:ea typeface="Source Sans Pro" panose="020B0503030403020204" pitchFamily="34" charset="0"/>
              </a:rPr>
              <a:t>Libraries</a:t>
            </a:r>
            <a:endParaRPr lang="en-IN" sz="28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tka Small" pitchFamily="2" charset="0"/>
              <a:ea typeface="Source Sans Pro" panose="020B05030304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911B3-001C-C37E-F4AD-DEE415A403EE}"/>
              </a:ext>
            </a:extLst>
          </p:cNvPr>
          <p:cNvSpPr/>
          <p:nvPr/>
        </p:nvSpPr>
        <p:spPr>
          <a:xfrm>
            <a:off x="1828799" y="2163941"/>
            <a:ext cx="7913915" cy="12753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Aptos" panose="020B0004020202020204" pitchFamily="34" charset="0"/>
                <a:ea typeface="Roboto" pitchFamily="34" charset="-122"/>
                <a:cs typeface="Roboto" pitchFamily="34" charset="-120"/>
              </a:rPr>
              <a:t>We use python libraries such as Seaborn, Matplotlib, Pandas, Numpy, </a:t>
            </a: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  <a:ea typeface="Roboto" pitchFamily="34" charset="-122"/>
                <a:cs typeface="Roboto" pitchFamily="34" charset="-120"/>
              </a:rPr>
              <a:t>S</a:t>
            </a:r>
            <a:r>
              <a:rPr lang="en-US" sz="1800" dirty="0">
                <a:solidFill>
                  <a:sysClr val="windowText" lastClr="000000"/>
                </a:solidFill>
                <a:latin typeface="Aptos" panose="020B0004020202020204" pitchFamily="34" charset="0"/>
                <a:ea typeface="Roboto" pitchFamily="34" charset="-122"/>
                <a:cs typeface="Roboto" pitchFamily="34" charset="-120"/>
              </a:rPr>
              <a:t>tats models  and P</a:t>
            </a: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  <a:ea typeface="Roboto" pitchFamily="34" charset="-122"/>
                <a:cs typeface="Roboto" pitchFamily="34" charset="-120"/>
              </a:rPr>
              <a:t>ickle</a:t>
            </a:r>
            <a:r>
              <a:rPr lang="en-US" sz="1800" dirty="0">
                <a:solidFill>
                  <a:sysClr val="windowText" lastClr="000000"/>
                </a:solidFill>
                <a:latin typeface="Aptos" panose="020B0004020202020204" pitchFamily="34" charset="0"/>
                <a:ea typeface="Roboto" pitchFamily="34" charset="-122"/>
                <a:cs typeface="Roboto" pitchFamily="34" charset="-120"/>
              </a:rPr>
              <a:t> to preprocess the dataset and train the model .</a:t>
            </a:r>
            <a:endParaRPr lang="en-IN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95986-D78D-302B-8F23-37E145784986}"/>
              </a:ext>
            </a:extLst>
          </p:cNvPr>
          <p:cNvCxnSpPr>
            <a:cxnSpLocks/>
          </p:cNvCxnSpPr>
          <p:nvPr/>
        </p:nvCxnSpPr>
        <p:spPr>
          <a:xfrm flipV="1">
            <a:off x="1507068" y="3977183"/>
            <a:ext cx="9177864" cy="5870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A7EE63-2511-EA6F-C996-03577BB31EBF}"/>
              </a:ext>
            </a:extLst>
          </p:cNvPr>
          <p:cNvSpPr/>
          <p:nvPr/>
        </p:nvSpPr>
        <p:spPr>
          <a:xfrm>
            <a:off x="2243607" y="4043035"/>
            <a:ext cx="445164" cy="481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" panose="020B0004020202020204" pitchFamily="34" charset="0"/>
              </a:rPr>
              <a:t>1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62141-78F6-8AA0-ECF9-7C38585612FB}"/>
              </a:ext>
            </a:extLst>
          </p:cNvPr>
          <p:cNvSpPr/>
          <p:nvPr/>
        </p:nvSpPr>
        <p:spPr>
          <a:xfrm>
            <a:off x="5311374" y="4006535"/>
            <a:ext cx="445164" cy="481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" panose="020B0004020202020204" pitchFamily="34" charset="0"/>
              </a:rPr>
              <a:t>2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F49B2-F822-C0F5-1564-00F25426528E}"/>
              </a:ext>
            </a:extLst>
          </p:cNvPr>
          <p:cNvSpPr/>
          <p:nvPr/>
        </p:nvSpPr>
        <p:spPr>
          <a:xfrm>
            <a:off x="8724613" y="3963232"/>
            <a:ext cx="445164" cy="481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ptos" panose="020B0004020202020204" pitchFamily="34" charset="0"/>
              </a:rPr>
              <a:t>3</a:t>
            </a:r>
            <a:endParaRPr lang="en-IN" sz="2800" dirty="0">
              <a:latin typeface="Aptos" panose="020B00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95415-E135-D906-C74B-28D5F512BAE9}"/>
              </a:ext>
            </a:extLst>
          </p:cNvPr>
          <p:cNvCxnSpPr>
            <a:cxnSpLocks/>
          </p:cNvCxnSpPr>
          <p:nvPr/>
        </p:nvCxnSpPr>
        <p:spPr>
          <a:xfrm>
            <a:off x="5533956" y="3459888"/>
            <a:ext cx="0" cy="5760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7ACB17-88F5-669D-E7B7-48B4256E4477}"/>
              </a:ext>
            </a:extLst>
          </p:cNvPr>
          <p:cNvCxnSpPr/>
          <p:nvPr/>
        </p:nvCxnSpPr>
        <p:spPr>
          <a:xfrm>
            <a:off x="2466189" y="4488494"/>
            <a:ext cx="0" cy="55345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0D13E8-FE77-FBC3-08F1-7389582A7972}"/>
              </a:ext>
            </a:extLst>
          </p:cNvPr>
          <p:cNvCxnSpPr/>
          <p:nvPr/>
        </p:nvCxnSpPr>
        <p:spPr>
          <a:xfrm>
            <a:off x="8947195" y="4445191"/>
            <a:ext cx="0" cy="55345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2E7C7AF-8253-4401-08AD-F3B3388D6DF7}"/>
              </a:ext>
            </a:extLst>
          </p:cNvPr>
          <p:cNvSpPr/>
          <p:nvPr/>
        </p:nvSpPr>
        <p:spPr>
          <a:xfrm>
            <a:off x="1369427" y="4908553"/>
            <a:ext cx="2193524" cy="481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itka Small" pitchFamily="2" charset="0"/>
                <a:ea typeface="Source Sans Pro" panose="020B0503030403020204" pitchFamily="34" charset="0"/>
              </a:rPr>
              <a:t>Source</a:t>
            </a:r>
            <a:endParaRPr lang="en-IN" sz="2400" dirty="0">
              <a:latin typeface="Sitka Small" pitchFamily="2" charset="0"/>
              <a:ea typeface="Source Sans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A1324-06DC-4B3A-403F-734A2128EB08}"/>
              </a:ext>
            </a:extLst>
          </p:cNvPr>
          <p:cNvSpPr/>
          <p:nvPr/>
        </p:nvSpPr>
        <p:spPr>
          <a:xfrm>
            <a:off x="7850434" y="4908553"/>
            <a:ext cx="2193522" cy="481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itka Small" pitchFamily="2" charset="0"/>
                <a:ea typeface="Source Sans Pro" panose="020B0503030403020204" pitchFamily="34" charset="0"/>
              </a:rPr>
              <a:t>Features</a:t>
            </a:r>
            <a:endParaRPr lang="en-IN" sz="2400" dirty="0">
              <a:latin typeface="Sitka Small" pitchFamily="2" charset="0"/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0C225-C301-B4D2-6833-42368AA38C21}"/>
              </a:ext>
            </a:extLst>
          </p:cNvPr>
          <p:cNvSpPr/>
          <p:nvPr/>
        </p:nvSpPr>
        <p:spPr>
          <a:xfrm>
            <a:off x="314961" y="5617368"/>
            <a:ext cx="4996413" cy="8919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We are going to use a</a:t>
            </a:r>
            <a:r>
              <a:rPr lang="en-US" sz="18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dataset comprises of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173</a:t>
            </a:r>
            <a:r>
              <a:rPr lang="en-US" sz="18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articles</a:t>
            </a:r>
            <a:r>
              <a:rPr lang="en-US" sz="18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en-IN" dirty="0">
              <a:solidFill>
                <a:schemeClr val="tx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DB0055-B48F-19F4-4900-578DE9A65F4C}"/>
              </a:ext>
            </a:extLst>
          </p:cNvPr>
          <p:cNvSpPr/>
          <p:nvPr/>
        </p:nvSpPr>
        <p:spPr>
          <a:xfrm>
            <a:off x="6096001" y="5617368"/>
            <a:ext cx="5557520" cy="891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272525"/>
                </a:solidFill>
                <a:effectLst/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The dataset </a:t>
            </a:r>
            <a:r>
              <a:rPr lang="en-US" dirty="0">
                <a:solidFill>
                  <a:srgbClr val="272525"/>
                </a:solidFill>
                <a:latin typeface="Aptos" panose="020B00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has two columns, one contains time series dates and other has number of visitors access internet on that date.</a:t>
            </a:r>
            <a:endParaRPr lang="en-IN" dirty="0">
              <a:latin typeface="Aptos" panose="020B0004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3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4CFEC-7993-B918-95DF-CFAE1A1BB4DF}"/>
              </a:ext>
            </a:extLst>
          </p:cNvPr>
          <p:cNvSpPr txBox="1"/>
          <p:nvPr/>
        </p:nvSpPr>
        <p:spPr>
          <a:xfrm>
            <a:off x="1960880" y="197370"/>
            <a:ext cx="783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Poppins" panose="00000500000000000000" pitchFamily="2" charset="0"/>
              </a:rPr>
              <a:t>Exploratory Data Analysis &amp; Visualization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457200" y="813041"/>
            <a:ext cx="55981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Box plot to detect outliers 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076ED-8CC2-4EFF-9F33-93D1F57F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702560"/>
            <a:ext cx="10231120" cy="3901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9494B-C3F4-83E7-F7AC-8CA1EC767430}"/>
              </a:ext>
            </a:extLst>
          </p:cNvPr>
          <p:cNvSpPr txBox="1"/>
          <p:nvPr/>
        </p:nvSpPr>
        <p:spPr>
          <a:xfrm>
            <a:off x="2164080" y="1377658"/>
            <a:ext cx="783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Dataset is slightly positively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kewed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 and has few outliers in it.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The most likely number of daily visitors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Times New Roman"/>
                <a:cs typeface="Times New Roman"/>
                <a:sym typeface="Times New Roman"/>
              </a:rPr>
              <a:t>is approximately 2,751.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2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91440" y="454109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Internet traffic over time 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D7320-639B-A897-B840-97699190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448560"/>
            <a:ext cx="11196320" cy="402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868F9-3F5C-3229-40BD-8E6662E7BBB9}"/>
              </a:ext>
            </a:extLst>
          </p:cNvPr>
          <p:cNvSpPr txBox="1"/>
          <p:nvPr/>
        </p:nvSpPr>
        <p:spPr>
          <a:xfrm>
            <a:off x="1574800" y="1195789"/>
            <a:ext cx="972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The data shows trend of daily visitors from October 2021 to March 2022.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In march 2022, visitor counts were higher than in other months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304800" y="403309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Average visitors by day 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868F9-3F5C-3229-40BD-8E6662E7BBB9}"/>
              </a:ext>
            </a:extLst>
          </p:cNvPr>
          <p:cNvSpPr txBox="1"/>
          <p:nvPr/>
        </p:nvSpPr>
        <p:spPr>
          <a:xfrm>
            <a:off x="1757680" y="1094189"/>
            <a:ext cx="972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Consistent visitors count observed across all weekdays.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Visitors count notably lower on weekends, indicating reduced activity compared to weekdays.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6AE30-72D2-121E-7657-BFEDF7F9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204721"/>
            <a:ext cx="10789920" cy="43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304800" y="403309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Lag plot for daily visitors: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868F9-3F5C-3229-40BD-8E6662E7BBB9}"/>
              </a:ext>
            </a:extLst>
          </p:cNvPr>
          <p:cNvSpPr txBox="1"/>
          <p:nvPr/>
        </p:nvSpPr>
        <p:spPr>
          <a:xfrm>
            <a:off x="1696720" y="1195789"/>
            <a:ext cx="9723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correlation in a lag plot up to lag 4 indicates that recent values strongly influence current data points.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0CA75-C0B6-5934-E97F-8F8DE799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981200"/>
            <a:ext cx="10861040" cy="44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469900" y="311869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Seasonal Decomposition: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936A1-5CE0-230F-1E99-AD8FE401ACC9}"/>
              </a:ext>
            </a:extLst>
          </p:cNvPr>
          <p:cNvSpPr txBox="1"/>
          <p:nvPr/>
        </p:nvSpPr>
        <p:spPr>
          <a:xfrm>
            <a:off x="1035050" y="1013553"/>
            <a:ext cx="10878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decomposition highlights a change in the trend component specifically in March 2022, suggesting a significant event or shift in that period.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Residual components are present, indicating unexplained variation, also seasonality is evident in the decomposition.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8D4B7-7C0A-A78F-F1F6-0CD7DF65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2627948"/>
            <a:ext cx="10952479" cy="39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D875C3-038E-3067-7295-9002C703BDC4}"/>
              </a:ext>
            </a:extLst>
          </p:cNvPr>
          <p:cNvSpPr/>
          <p:nvPr/>
        </p:nvSpPr>
        <p:spPr>
          <a:xfrm>
            <a:off x="403860" y="233223"/>
            <a:ext cx="6004560" cy="564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Sitka Small" pitchFamily="2" charset="0"/>
              </a:rPr>
              <a:t>Autocorrelation Plot :</a:t>
            </a:r>
            <a:endParaRPr lang="en-IN" sz="2400" b="1" dirty="0">
              <a:solidFill>
                <a:schemeClr val="tx2">
                  <a:lumMod val="10000"/>
                </a:schemeClr>
              </a:solidFill>
              <a:latin typeface="Sitka Small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E0D06-F118-617B-6977-73823FF13267}"/>
              </a:ext>
            </a:extLst>
          </p:cNvPr>
          <p:cNvSpPr txBox="1"/>
          <p:nvPr/>
        </p:nvSpPr>
        <p:spPr>
          <a:xfrm>
            <a:off x="403860" y="834808"/>
            <a:ext cx="11384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autocorrelation function (ACF) plot revealing 5 points outside the confidence interval suggests that there are likely 5 significant lag values where the time series is correlated with its past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partial autocorrelation function (PACF) plot showing 7 points outside the confidence interval indicates the presence of 7 significant lag values where the correlation with past values is not explained by intermediate lags.</a:t>
            </a:r>
            <a:endParaRPr lang="en-IN" dirty="0">
              <a:solidFill>
                <a:schemeClr val="tx2">
                  <a:lumMod val="10000"/>
                </a:schemeClr>
              </a:solidFill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99C1CD-237D-0AF7-C5DF-A1A75138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2438857"/>
            <a:ext cx="11501120" cy="418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155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345</TotalTime>
  <Words>598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Arial Rounded MT Bold</vt:lpstr>
      <vt:lpstr>Calibri</vt:lpstr>
      <vt:lpstr>Gill Sans MT</vt:lpstr>
      <vt:lpstr>Roboto</vt:lpstr>
      <vt:lpstr>Sitka Small</vt:lpstr>
      <vt:lpstr>Wingdings</vt:lpstr>
      <vt:lpstr>Parcel</vt:lpstr>
      <vt:lpstr>Internet  traffic 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 traffic  prediction</dc:title>
  <dc:creator>Ameya Gujar</dc:creator>
  <cp:lastModifiedBy>Ameya Gujar</cp:lastModifiedBy>
  <cp:revision>144</cp:revision>
  <dcterms:created xsi:type="dcterms:W3CDTF">2023-09-13T14:37:05Z</dcterms:created>
  <dcterms:modified xsi:type="dcterms:W3CDTF">2023-09-21T15:07:02Z</dcterms:modified>
</cp:coreProperties>
</file>