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71" r:id="rId12"/>
    <p:sldId id="272" r:id="rId13"/>
    <p:sldId id="265" r:id="rId14"/>
    <p:sldId id="273" r:id="rId15"/>
    <p:sldId id="267" r:id="rId16"/>
    <p:sldId id="270" r:id="rId17"/>
    <p:sldId id="278" r:id="rId18"/>
    <p:sldId id="279" r:id="rId19"/>
    <p:sldId id="277"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D4EA6F-04F9-595B-ACC2-1B0E55A68EF1}" name="Devi Venkata Sai Sriram Chandra Gurazada" initials="DG" userId="S::gurazada@usc.edu::a2aac5af-19ba-4f9f-b4a6-b32ed796d48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A75B29-9A7E-1DD0-EC32-6F1B52F5FCD1}" v="242" dt="2024-02-24T07:33:36.329"/>
    <p1510:client id="{2F411E4E-E9C4-C390-2B45-736D1CDCB311}" v="7" dt="2024-02-26T00:29:23.337"/>
    <p1510:client id="{50B8E6BE-1DAC-3C72-F030-90C2BF646388}" v="27" dt="2024-02-25T23:33:20.948"/>
    <p1510:client id="{54C55E43-6C4F-4C69-9DB8-F0B6199FED5A}" v="74" dt="2024-02-25T23:40:18.471"/>
    <p1510:client id="{6F2E634C-CBC8-BA36-85FD-732ECD0175AB}" v="214" dt="2024-02-25T02:34:51.607"/>
    <p1510:client id="{7629C6E3-3426-D2FA-6AA0-00952B79B211}" v="43" dt="2024-02-26T04:22:26.635"/>
    <p1510:client id="{8F4A6E68-E731-5800-FB4B-B3B8240C95C2}" v="201" dt="2024-02-25T23:36:48.762"/>
    <p1510:client id="{ABC294C6-8393-1C6F-15EA-770D167745EC}" v="34" dt="2024-02-24T07:16:10.284"/>
    <p1510:client id="{C8C08E8F-FA49-5456-2F4F-9431675DA0C5}" v="4" dt="2024-02-25T02:26:46.316"/>
    <p1510:client id="{CC97F2A9-A9ED-D7ED-E922-BFC79C2B390C}" v="314" dt="2024-02-25T00:55:39.985"/>
    <p1510:client id="{EB9975FA-9397-9CAE-B9AA-9B5C363CE311}" v="6" dt="2024-02-25T23:34:17.891"/>
    <p1510:client id="{F52B6CD3-E1D3-F1EF-91FB-F16C38E52615}" v="134" dt="2024-02-25T00:53:40.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03" d="100"/>
          <a:sy n="103"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F2A0C4-FFFD-4F4C-B4F3-E848479728EF}"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26EAD99D-3C0B-48A8-A4F4-D1D8416249B9}">
      <dgm:prSet/>
      <dgm:spPr/>
      <dgm:t>
        <a:bodyPr/>
        <a:lstStyle/>
        <a:p>
          <a:pPr rtl="0"/>
          <a:r>
            <a:rPr lang="en-US" dirty="0">
              <a:solidFill>
                <a:schemeClr val="tx1"/>
              </a:solidFill>
            </a:rPr>
            <a:t>By retrieving reference demonstrations to augment text generation, </a:t>
          </a:r>
          <a:r>
            <a:rPr lang="en-US" dirty="0">
              <a:solidFill>
                <a:schemeClr val="tx1"/>
              </a:solidFill>
              <a:latin typeface="Calibri Light" panose="020F0302020204030204"/>
            </a:rPr>
            <a:t>this </a:t>
          </a:r>
          <a:r>
            <a:rPr lang="en-US" dirty="0">
              <a:solidFill>
                <a:schemeClr val="tx1"/>
              </a:solidFill>
            </a:rPr>
            <a:t>retrieval-augmented models can significantly outperform </a:t>
          </a:r>
          <a:r>
            <a:rPr lang="en-US" dirty="0" err="1">
              <a:solidFill>
                <a:schemeClr val="tx1"/>
              </a:solidFill>
            </a:rPr>
            <a:t>generationbased</a:t>
          </a:r>
          <a:r>
            <a:rPr lang="en-US" dirty="0">
              <a:solidFill>
                <a:schemeClr val="tx1"/>
              </a:solidFill>
            </a:rPr>
            <a:t> models.</a:t>
          </a:r>
          <a:endParaRPr lang="en-US" dirty="0">
            <a:solidFill>
              <a:schemeClr val="tx1"/>
            </a:solidFill>
            <a:latin typeface="Calibri Light" panose="020F0302020204030204"/>
          </a:endParaRPr>
        </a:p>
      </dgm:t>
    </dgm:pt>
    <dgm:pt modelId="{9309BF45-B3B6-4D9C-B126-5129A41B0BB1}" type="parTrans" cxnId="{18200586-7686-426A-832B-EBFF27867AC9}">
      <dgm:prSet/>
      <dgm:spPr/>
      <dgm:t>
        <a:bodyPr/>
        <a:lstStyle/>
        <a:p>
          <a:endParaRPr lang="en-US"/>
        </a:p>
      </dgm:t>
    </dgm:pt>
    <dgm:pt modelId="{ECA878D8-57B7-45E4-99A1-A65579FEF038}" type="sibTrans" cxnId="{18200586-7686-426A-832B-EBFF27867AC9}">
      <dgm:prSet/>
      <dgm:spPr/>
      <dgm:t>
        <a:bodyPr/>
        <a:lstStyle/>
        <a:p>
          <a:endParaRPr lang="en-US"/>
        </a:p>
      </dgm:t>
    </dgm:pt>
    <dgm:pt modelId="{082C8E73-3DB9-490F-9E0C-0DF80F65CE8E}">
      <dgm:prSet/>
      <dgm:spPr/>
      <dgm:t>
        <a:bodyPr/>
        <a:lstStyle/>
        <a:p>
          <a:r>
            <a:rPr lang="en-US" dirty="0">
              <a:solidFill>
                <a:schemeClr val="tx1"/>
              </a:solidFill>
            </a:rPr>
            <a:t>Adaptive Hybrid Retrieval (Setting 3) achieves state-of-the-art performance and improves Arg-C F1 by 1.6%~10.6% and 17.9%~54.6% over the SOTA generation baseline BART-Gen and vanilla T5 on both datasets. </a:t>
          </a:r>
        </a:p>
      </dgm:t>
    </dgm:pt>
    <dgm:pt modelId="{A7BA6895-ED90-4C2D-A8B0-0D34772F5C62}" type="parTrans" cxnId="{57EBF789-FB64-4DFC-AA40-AE5A1B19EAF3}">
      <dgm:prSet/>
      <dgm:spPr/>
      <dgm:t>
        <a:bodyPr/>
        <a:lstStyle/>
        <a:p>
          <a:endParaRPr lang="en-US"/>
        </a:p>
      </dgm:t>
    </dgm:pt>
    <dgm:pt modelId="{19799A24-EC2F-4863-9DDC-C62122C2D28E}" type="sibTrans" cxnId="{57EBF789-FB64-4DFC-AA40-AE5A1B19EAF3}">
      <dgm:prSet/>
      <dgm:spPr/>
      <dgm:t>
        <a:bodyPr/>
        <a:lstStyle/>
        <a:p>
          <a:endParaRPr lang="en-US"/>
        </a:p>
      </dgm:t>
    </dgm:pt>
    <dgm:pt modelId="{7801ACE6-C51D-4F96-BEFB-E6620BCEE9B3}">
      <dgm:prSet phldr="0"/>
      <dgm:spPr/>
      <dgm:t>
        <a:bodyPr/>
        <a:lstStyle/>
        <a:p>
          <a:pPr rtl="0"/>
          <a:r>
            <a:rPr lang="en-US" dirty="0">
              <a:solidFill>
                <a:schemeClr val="tx1"/>
              </a:solidFill>
            </a:rPr>
            <a:t>Compared with sequence generation </a:t>
          </a:r>
          <a:r>
            <a:rPr lang="en-US" dirty="0">
              <a:solidFill>
                <a:schemeClr val="tx1"/>
              </a:solidFill>
              <a:latin typeface="Calibri Light" panose="020F0302020204030204"/>
            </a:rPr>
            <a:t>BART-Gen, Our</a:t>
          </a:r>
          <a:r>
            <a:rPr lang="en-US" dirty="0">
              <a:solidFill>
                <a:schemeClr val="tx1"/>
              </a:solidFill>
            </a:rPr>
            <a:t> models do not require manually constructing the event template and can directly generate informative role records rather than irrelevant information. </a:t>
          </a:r>
        </a:p>
      </dgm:t>
    </dgm:pt>
    <dgm:pt modelId="{F0779EE5-DC40-4A96-92CE-2D773C3C81B2}" type="parTrans" cxnId="{2569FE8F-B4EB-49CA-AA3F-7B57E5D3BFA8}">
      <dgm:prSet/>
      <dgm:spPr/>
    </dgm:pt>
    <dgm:pt modelId="{4C807D83-A372-4B78-9444-483B8C015614}" type="sibTrans" cxnId="{2569FE8F-B4EB-49CA-AA3F-7B57E5D3BFA8}">
      <dgm:prSet/>
      <dgm:spPr/>
    </dgm:pt>
    <dgm:pt modelId="{21DD2130-E51D-44CB-B9C6-237432D580A5}" type="pres">
      <dgm:prSet presAssocID="{D6F2A0C4-FFFD-4F4C-B4F3-E848479728EF}" presName="vert0" presStyleCnt="0">
        <dgm:presLayoutVars>
          <dgm:dir/>
          <dgm:animOne val="branch"/>
          <dgm:animLvl val="lvl"/>
        </dgm:presLayoutVars>
      </dgm:prSet>
      <dgm:spPr/>
    </dgm:pt>
    <dgm:pt modelId="{04D4901E-8BE5-408F-9408-F6979A0AB1A1}" type="pres">
      <dgm:prSet presAssocID="{26EAD99D-3C0B-48A8-A4F4-D1D8416249B9}" presName="thickLine" presStyleLbl="alignNode1" presStyleIdx="0" presStyleCnt="3"/>
      <dgm:spPr/>
    </dgm:pt>
    <dgm:pt modelId="{C0FBB40F-D808-42C7-B489-F7D8FF0F5280}" type="pres">
      <dgm:prSet presAssocID="{26EAD99D-3C0B-48A8-A4F4-D1D8416249B9}" presName="horz1" presStyleCnt="0"/>
      <dgm:spPr/>
    </dgm:pt>
    <dgm:pt modelId="{8E846373-83D4-41EB-A645-93075D9F5D44}" type="pres">
      <dgm:prSet presAssocID="{26EAD99D-3C0B-48A8-A4F4-D1D8416249B9}" presName="tx1" presStyleLbl="revTx" presStyleIdx="0" presStyleCnt="3"/>
      <dgm:spPr/>
    </dgm:pt>
    <dgm:pt modelId="{B071ACAD-E272-4CAA-9877-206059525C64}" type="pres">
      <dgm:prSet presAssocID="{26EAD99D-3C0B-48A8-A4F4-D1D8416249B9}" presName="vert1" presStyleCnt="0"/>
      <dgm:spPr/>
    </dgm:pt>
    <dgm:pt modelId="{9BD1354D-6C7B-47B0-B446-756811057FB7}" type="pres">
      <dgm:prSet presAssocID="{082C8E73-3DB9-490F-9E0C-0DF80F65CE8E}" presName="thickLine" presStyleLbl="alignNode1" presStyleIdx="1" presStyleCnt="3"/>
      <dgm:spPr/>
    </dgm:pt>
    <dgm:pt modelId="{63995802-1D7D-4287-89F5-0D0715B8BB33}" type="pres">
      <dgm:prSet presAssocID="{082C8E73-3DB9-490F-9E0C-0DF80F65CE8E}" presName="horz1" presStyleCnt="0"/>
      <dgm:spPr/>
    </dgm:pt>
    <dgm:pt modelId="{3DDF13B7-3ADD-444F-B5F3-E4A9900A7AC3}" type="pres">
      <dgm:prSet presAssocID="{082C8E73-3DB9-490F-9E0C-0DF80F65CE8E}" presName="tx1" presStyleLbl="revTx" presStyleIdx="1" presStyleCnt="3"/>
      <dgm:spPr/>
    </dgm:pt>
    <dgm:pt modelId="{70032121-3C52-4834-A175-EB7013172DD3}" type="pres">
      <dgm:prSet presAssocID="{082C8E73-3DB9-490F-9E0C-0DF80F65CE8E}" presName="vert1" presStyleCnt="0"/>
      <dgm:spPr/>
    </dgm:pt>
    <dgm:pt modelId="{36FFD065-FDB7-4BAC-927E-37C869EBCA2C}" type="pres">
      <dgm:prSet presAssocID="{7801ACE6-C51D-4F96-BEFB-E6620BCEE9B3}" presName="thickLine" presStyleLbl="alignNode1" presStyleIdx="2" presStyleCnt="3"/>
      <dgm:spPr/>
    </dgm:pt>
    <dgm:pt modelId="{B9BDA816-29AE-47EF-A83B-7546FFF086C3}" type="pres">
      <dgm:prSet presAssocID="{7801ACE6-C51D-4F96-BEFB-E6620BCEE9B3}" presName="horz1" presStyleCnt="0"/>
      <dgm:spPr/>
    </dgm:pt>
    <dgm:pt modelId="{7A364F11-5518-45FB-90A9-2806C0DBF4EB}" type="pres">
      <dgm:prSet presAssocID="{7801ACE6-C51D-4F96-BEFB-E6620BCEE9B3}" presName="tx1" presStyleLbl="revTx" presStyleIdx="2" presStyleCnt="3"/>
      <dgm:spPr/>
    </dgm:pt>
    <dgm:pt modelId="{A0325B2A-631C-40E1-B088-F3F6FF87997C}" type="pres">
      <dgm:prSet presAssocID="{7801ACE6-C51D-4F96-BEFB-E6620BCEE9B3}" presName="vert1" presStyleCnt="0"/>
      <dgm:spPr/>
    </dgm:pt>
  </dgm:ptLst>
  <dgm:cxnLst>
    <dgm:cxn modelId="{F5107C0A-1C43-4233-AC67-854598362C32}" type="presOf" srcId="{D6F2A0C4-FFFD-4F4C-B4F3-E848479728EF}" destId="{21DD2130-E51D-44CB-B9C6-237432D580A5}" srcOrd="0" destOrd="0" presId="urn:microsoft.com/office/officeart/2008/layout/LinedList"/>
    <dgm:cxn modelId="{C2F9AD14-871D-4076-B57F-09A380954CFD}" type="presOf" srcId="{082C8E73-3DB9-490F-9E0C-0DF80F65CE8E}" destId="{3DDF13B7-3ADD-444F-B5F3-E4A9900A7AC3}" srcOrd="0" destOrd="0" presId="urn:microsoft.com/office/officeart/2008/layout/LinedList"/>
    <dgm:cxn modelId="{18200586-7686-426A-832B-EBFF27867AC9}" srcId="{D6F2A0C4-FFFD-4F4C-B4F3-E848479728EF}" destId="{26EAD99D-3C0B-48A8-A4F4-D1D8416249B9}" srcOrd="0" destOrd="0" parTransId="{9309BF45-B3B6-4D9C-B126-5129A41B0BB1}" sibTransId="{ECA878D8-57B7-45E4-99A1-A65579FEF038}"/>
    <dgm:cxn modelId="{57EBF789-FB64-4DFC-AA40-AE5A1B19EAF3}" srcId="{D6F2A0C4-FFFD-4F4C-B4F3-E848479728EF}" destId="{082C8E73-3DB9-490F-9E0C-0DF80F65CE8E}" srcOrd="1" destOrd="0" parTransId="{A7BA6895-ED90-4C2D-A8B0-0D34772F5C62}" sibTransId="{19799A24-EC2F-4863-9DDC-C62122C2D28E}"/>
    <dgm:cxn modelId="{2569FE8F-B4EB-49CA-AA3F-7B57E5D3BFA8}" srcId="{D6F2A0C4-FFFD-4F4C-B4F3-E848479728EF}" destId="{7801ACE6-C51D-4F96-BEFB-E6620BCEE9B3}" srcOrd="2" destOrd="0" parTransId="{F0779EE5-DC40-4A96-92CE-2D773C3C81B2}" sibTransId="{4C807D83-A372-4B78-9444-483B8C015614}"/>
    <dgm:cxn modelId="{B7D45BA5-2E84-4011-AD19-FD8B59966EBC}" type="presOf" srcId="{26EAD99D-3C0B-48A8-A4F4-D1D8416249B9}" destId="{8E846373-83D4-41EB-A645-93075D9F5D44}" srcOrd="0" destOrd="0" presId="urn:microsoft.com/office/officeart/2008/layout/LinedList"/>
    <dgm:cxn modelId="{5D5EC9AA-D8CF-40DD-809C-3D6CFD890413}" type="presOf" srcId="{7801ACE6-C51D-4F96-BEFB-E6620BCEE9B3}" destId="{7A364F11-5518-45FB-90A9-2806C0DBF4EB}" srcOrd="0" destOrd="0" presId="urn:microsoft.com/office/officeart/2008/layout/LinedList"/>
    <dgm:cxn modelId="{B54E2F28-1AE9-4BEF-8558-D01030920FAE}" type="presParOf" srcId="{21DD2130-E51D-44CB-B9C6-237432D580A5}" destId="{04D4901E-8BE5-408F-9408-F6979A0AB1A1}" srcOrd="0" destOrd="0" presId="urn:microsoft.com/office/officeart/2008/layout/LinedList"/>
    <dgm:cxn modelId="{A55B15CB-ADF9-4307-BEEA-AE16D9079C5C}" type="presParOf" srcId="{21DD2130-E51D-44CB-B9C6-237432D580A5}" destId="{C0FBB40F-D808-42C7-B489-F7D8FF0F5280}" srcOrd="1" destOrd="0" presId="urn:microsoft.com/office/officeart/2008/layout/LinedList"/>
    <dgm:cxn modelId="{B4811F4A-BB58-4800-9B40-CDA38F8FD436}" type="presParOf" srcId="{C0FBB40F-D808-42C7-B489-F7D8FF0F5280}" destId="{8E846373-83D4-41EB-A645-93075D9F5D44}" srcOrd="0" destOrd="0" presId="urn:microsoft.com/office/officeart/2008/layout/LinedList"/>
    <dgm:cxn modelId="{948D6452-8A17-49C9-8A3A-754A89A9C63C}" type="presParOf" srcId="{C0FBB40F-D808-42C7-B489-F7D8FF0F5280}" destId="{B071ACAD-E272-4CAA-9877-206059525C64}" srcOrd="1" destOrd="0" presId="urn:microsoft.com/office/officeart/2008/layout/LinedList"/>
    <dgm:cxn modelId="{44030721-7236-431C-B76F-BE1A8F56276B}" type="presParOf" srcId="{21DD2130-E51D-44CB-B9C6-237432D580A5}" destId="{9BD1354D-6C7B-47B0-B446-756811057FB7}" srcOrd="2" destOrd="0" presId="urn:microsoft.com/office/officeart/2008/layout/LinedList"/>
    <dgm:cxn modelId="{D8DB9FE2-6FDB-4B53-B3F6-D8BBF172C7AC}" type="presParOf" srcId="{21DD2130-E51D-44CB-B9C6-237432D580A5}" destId="{63995802-1D7D-4287-89F5-0D0715B8BB33}" srcOrd="3" destOrd="0" presId="urn:microsoft.com/office/officeart/2008/layout/LinedList"/>
    <dgm:cxn modelId="{5462281D-901A-4474-BF84-372EDBD925EB}" type="presParOf" srcId="{63995802-1D7D-4287-89F5-0D0715B8BB33}" destId="{3DDF13B7-3ADD-444F-B5F3-E4A9900A7AC3}" srcOrd="0" destOrd="0" presId="urn:microsoft.com/office/officeart/2008/layout/LinedList"/>
    <dgm:cxn modelId="{A5D8AEB1-E52A-4C22-8D4B-BE2C6E05A395}" type="presParOf" srcId="{63995802-1D7D-4287-89F5-0D0715B8BB33}" destId="{70032121-3C52-4834-A175-EB7013172DD3}" srcOrd="1" destOrd="0" presId="urn:microsoft.com/office/officeart/2008/layout/LinedList"/>
    <dgm:cxn modelId="{4F9C0EE2-8DFE-4C27-A5B0-53199ED84C66}" type="presParOf" srcId="{21DD2130-E51D-44CB-B9C6-237432D580A5}" destId="{36FFD065-FDB7-4BAC-927E-37C869EBCA2C}" srcOrd="4" destOrd="0" presId="urn:microsoft.com/office/officeart/2008/layout/LinedList"/>
    <dgm:cxn modelId="{23C7C16C-1C95-4C29-9EA9-06E98908D607}" type="presParOf" srcId="{21DD2130-E51D-44CB-B9C6-237432D580A5}" destId="{B9BDA816-29AE-47EF-A83B-7546FFF086C3}" srcOrd="5" destOrd="0" presId="urn:microsoft.com/office/officeart/2008/layout/LinedList"/>
    <dgm:cxn modelId="{882E4C38-06C8-40A7-91D3-652D02486B08}" type="presParOf" srcId="{B9BDA816-29AE-47EF-A83B-7546FFF086C3}" destId="{7A364F11-5518-45FB-90A9-2806C0DBF4EB}" srcOrd="0" destOrd="0" presId="urn:microsoft.com/office/officeart/2008/layout/LinedList"/>
    <dgm:cxn modelId="{05B11B7C-949B-4EA0-89E8-B81CB057BA68}" type="presParOf" srcId="{B9BDA816-29AE-47EF-A83B-7546FFF086C3}" destId="{A0325B2A-631C-40E1-B088-F3F6FF87997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6233DC-FF0F-40F6-9420-732229D9F11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41FF0852-EDAF-4393-8CAB-6471DEA5D969}">
      <dgm:prSet/>
      <dgm:spPr/>
      <dgm:t>
        <a:bodyPr/>
        <a:lstStyle/>
        <a:p>
          <a:r>
            <a:rPr lang="en-US"/>
            <a:t>By reformulating document-level EAE as retrieval-augmented generation, our models can achieve competitive performance without manually designing specific questions.</a:t>
          </a:r>
        </a:p>
      </dgm:t>
    </dgm:pt>
    <dgm:pt modelId="{B963EAED-5438-4B08-99F6-4C3320C2D5DC}" type="parTrans" cxnId="{5305D58D-B925-4C15-90F7-C8AE1FD84D7C}">
      <dgm:prSet/>
      <dgm:spPr/>
      <dgm:t>
        <a:bodyPr/>
        <a:lstStyle/>
        <a:p>
          <a:endParaRPr lang="en-US"/>
        </a:p>
      </dgm:t>
    </dgm:pt>
    <dgm:pt modelId="{13F32D52-4B2F-4B85-B695-9851DE8FBF19}" type="sibTrans" cxnId="{5305D58D-B925-4C15-90F7-C8AE1FD84D7C}">
      <dgm:prSet/>
      <dgm:spPr/>
      <dgm:t>
        <a:bodyPr/>
        <a:lstStyle/>
        <a:p>
          <a:endParaRPr lang="en-US"/>
        </a:p>
      </dgm:t>
    </dgm:pt>
    <dgm:pt modelId="{462741A2-6844-4062-B05A-3486E6FDBB7E}">
      <dgm:prSet/>
      <dgm:spPr/>
      <dgm:t>
        <a:bodyPr/>
        <a:lstStyle/>
        <a:p>
          <a:r>
            <a:rPr lang="en-US"/>
            <a:t>By generating pseudo-demonstrations in continuous space as depth cues to guide the model, our Setting 3 inspires the analogical capability of the model more than Setting 1 and 2. </a:t>
          </a:r>
        </a:p>
      </dgm:t>
    </dgm:pt>
    <dgm:pt modelId="{C9BB6F17-F435-4610-951A-6F400A10A871}" type="parTrans" cxnId="{C861BF66-9CED-48DC-AD4C-0988CD9BB5E0}">
      <dgm:prSet/>
      <dgm:spPr/>
      <dgm:t>
        <a:bodyPr/>
        <a:lstStyle/>
        <a:p>
          <a:endParaRPr lang="en-US"/>
        </a:p>
      </dgm:t>
    </dgm:pt>
    <dgm:pt modelId="{515EBFE1-EB42-48E4-883F-49618E42173F}" type="sibTrans" cxnId="{C861BF66-9CED-48DC-AD4C-0988CD9BB5E0}">
      <dgm:prSet/>
      <dgm:spPr/>
      <dgm:t>
        <a:bodyPr/>
        <a:lstStyle/>
        <a:p>
          <a:endParaRPr lang="en-US"/>
        </a:p>
      </dgm:t>
    </dgm:pt>
    <dgm:pt modelId="{4EF4AB21-5F10-4655-9743-A68FBE49FB05}" type="pres">
      <dgm:prSet presAssocID="{A36233DC-FF0F-40F6-9420-732229D9F11A}" presName="vert0" presStyleCnt="0">
        <dgm:presLayoutVars>
          <dgm:dir/>
          <dgm:animOne val="branch"/>
          <dgm:animLvl val="lvl"/>
        </dgm:presLayoutVars>
      </dgm:prSet>
      <dgm:spPr/>
    </dgm:pt>
    <dgm:pt modelId="{2F5A9CA3-7822-472C-AE3C-7B58D7BA086D}" type="pres">
      <dgm:prSet presAssocID="{41FF0852-EDAF-4393-8CAB-6471DEA5D969}" presName="thickLine" presStyleLbl="alignNode1" presStyleIdx="0" presStyleCnt="2"/>
      <dgm:spPr/>
    </dgm:pt>
    <dgm:pt modelId="{0AFE0AE9-AF78-4E57-9DA2-BDCEDA714CDF}" type="pres">
      <dgm:prSet presAssocID="{41FF0852-EDAF-4393-8CAB-6471DEA5D969}" presName="horz1" presStyleCnt="0"/>
      <dgm:spPr/>
    </dgm:pt>
    <dgm:pt modelId="{924C6BDE-7023-4C39-96FE-1B3C20A632C4}" type="pres">
      <dgm:prSet presAssocID="{41FF0852-EDAF-4393-8CAB-6471DEA5D969}" presName="tx1" presStyleLbl="revTx" presStyleIdx="0" presStyleCnt="2"/>
      <dgm:spPr/>
    </dgm:pt>
    <dgm:pt modelId="{10C5E676-E1C6-40B2-8738-295E8EBB02A1}" type="pres">
      <dgm:prSet presAssocID="{41FF0852-EDAF-4393-8CAB-6471DEA5D969}" presName="vert1" presStyleCnt="0"/>
      <dgm:spPr/>
    </dgm:pt>
    <dgm:pt modelId="{05C37295-6B72-46AB-BA49-8445388575F1}" type="pres">
      <dgm:prSet presAssocID="{462741A2-6844-4062-B05A-3486E6FDBB7E}" presName="thickLine" presStyleLbl="alignNode1" presStyleIdx="1" presStyleCnt="2"/>
      <dgm:spPr/>
    </dgm:pt>
    <dgm:pt modelId="{C42C37C6-CA16-4C7B-9795-D206D6C8BDFC}" type="pres">
      <dgm:prSet presAssocID="{462741A2-6844-4062-B05A-3486E6FDBB7E}" presName="horz1" presStyleCnt="0"/>
      <dgm:spPr/>
    </dgm:pt>
    <dgm:pt modelId="{72225CF4-F62E-4A93-B6CD-CACBE9971505}" type="pres">
      <dgm:prSet presAssocID="{462741A2-6844-4062-B05A-3486E6FDBB7E}" presName="tx1" presStyleLbl="revTx" presStyleIdx="1" presStyleCnt="2"/>
      <dgm:spPr/>
    </dgm:pt>
    <dgm:pt modelId="{64886F47-9A38-4490-ABA9-01D488DC7B35}" type="pres">
      <dgm:prSet presAssocID="{462741A2-6844-4062-B05A-3486E6FDBB7E}" presName="vert1" presStyleCnt="0"/>
      <dgm:spPr/>
    </dgm:pt>
  </dgm:ptLst>
  <dgm:cxnLst>
    <dgm:cxn modelId="{51580C37-0931-4256-8B76-7D5E5ADE8300}" type="presOf" srcId="{41FF0852-EDAF-4393-8CAB-6471DEA5D969}" destId="{924C6BDE-7023-4C39-96FE-1B3C20A632C4}" srcOrd="0" destOrd="0" presId="urn:microsoft.com/office/officeart/2008/layout/LinedList"/>
    <dgm:cxn modelId="{98963E51-222F-491A-BABD-3426EA46F599}" type="presOf" srcId="{A36233DC-FF0F-40F6-9420-732229D9F11A}" destId="{4EF4AB21-5F10-4655-9743-A68FBE49FB05}" srcOrd="0" destOrd="0" presId="urn:microsoft.com/office/officeart/2008/layout/LinedList"/>
    <dgm:cxn modelId="{C861BF66-9CED-48DC-AD4C-0988CD9BB5E0}" srcId="{A36233DC-FF0F-40F6-9420-732229D9F11A}" destId="{462741A2-6844-4062-B05A-3486E6FDBB7E}" srcOrd="1" destOrd="0" parTransId="{C9BB6F17-F435-4610-951A-6F400A10A871}" sibTransId="{515EBFE1-EB42-48E4-883F-49618E42173F}"/>
    <dgm:cxn modelId="{9C5B266F-9FC5-45C9-A835-95B5B87D5F53}" type="presOf" srcId="{462741A2-6844-4062-B05A-3486E6FDBB7E}" destId="{72225CF4-F62E-4A93-B6CD-CACBE9971505}" srcOrd="0" destOrd="0" presId="urn:microsoft.com/office/officeart/2008/layout/LinedList"/>
    <dgm:cxn modelId="{5305D58D-B925-4C15-90F7-C8AE1FD84D7C}" srcId="{A36233DC-FF0F-40F6-9420-732229D9F11A}" destId="{41FF0852-EDAF-4393-8CAB-6471DEA5D969}" srcOrd="0" destOrd="0" parTransId="{B963EAED-5438-4B08-99F6-4C3320C2D5DC}" sibTransId="{13F32D52-4B2F-4B85-B695-9851DE8FBF19}"/>
    <dgm:cxn modelId="{AE51975A-0217-483F-9196-3942A479ACAF}" type="presParOf" srcId="{4EF4AB21-5F10-4655-9743-A68FBE49FB05}" destId="{2F5A9CA3-7822-472C-AE3C-7B58D7BA086D}" srcOrd="0" destOrd="0" presId="urn:microsoft.com/office/officeart/2008/layout/LinedList"/>
    <dgm:cxn modelId="{0217100D-1C70-4B41-8648-547B7B9860C0}" type="presParOf" srcId="{4EF4AB21-5F10-4655-9743-A68FBE49FB05}" destId="{0AFE0AE9-AF78-4E57-9DA2-BDCEDA714CDF}" srcOrd="1" destOrd="0" presId="urn:microsoft.com/office/officeart/2008/layout/LinedList"/>
    <dgm:cxn modelId="{F6170BB3-3AFC-49C3-881F-A50B704E474D}" type="presParOf" srcId="{0AFE0AE9-AF78-4E57-9DA2-BDCEDA714CDF}" destId="{924C6BDE-7023-4C39-96FE-1B3C20A632C4}" srcOrd="0" destOrd="0" presId="urn:microsoft.com/office/officeart/2008/layout/LinedList"/>
    <dgm:cxn modelId="{23193167-A6F1-4F05-894A-DBFD38E29CC7}" type="presParOf" srcId="{0AFE0AE9-AF78-4E57-9DA2-BDCEDA714CDF}" destId="{10C5E676-E1C6-40B2-8738-295E8EBB02A1}" srcOrd="1" destOrd="0" presId="urn:microsoft.com/office/officeart/2008/layout/LinedList"/>
    <dgm:cxn modelId="{5CBA1E40-FBB9-4EB2-9DB8-301C5D5EEEE4}" type="presParOf" srcId="{4EF4AB21-5F10-4655-9743-A68FBE49FB05}" destId="{05C37295-6B72-46AB-BA49-8445388575F1}" srcOrd="2" destOrd="0" presId="urn:microsoft.com/office/officeart/2008/layout/LinedList"/>
    <dgm:cxn modelId="{94ECC590-6511-4639-A8BF-6DDC064A6FC0}" type="presParOf" srcId="{4EF4AB21-5F10-4655-9743-A68FBE49FB05}" destId="{C42C37C6-CA16-4C7B-9795-D206D6C8BDFC}" srcOrd="3" destOrd="0" presId="urn:microsoft.com/office/officeart/2008/layout/LinedList"/>
    <dgm:cxn modelId="{6FB6BEDC-C06E-4D56-ADC7-609918C0335F}" type="presParOf" srcId="{C42C37C6-CA16-4C7B-9795-D206D6C8BDFC}" destId="{72225CF4-F62E-4A93-B6CD-CACBE9971505}" srcOrd="0" destOrd="0" presId="urn:microsoft.com/office/officeart/2008/layout/LinedList"/>
    <dgm:cxn modelId="{6AD80DB0-C4C5-4186-8604-55FB4D868875}" type="presParOf" srcId="{C42C37C6-CA16-4C7B-9795-D206D6C8BDFC}" destId="{64886F47-9A38-4490-ABA9-01D488DC7B3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DF3B0F-A3DA-49A0-8AA9-888F1EACCC8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4F39124-7F0E-44B9-A457-91BE7B1006B2}">
      <dgm:prSet/>
      <dgm:spPr/>
      <dgm:t>
        <a:bodyPr/>
        <a:lstStyle/>
        <a:p>
          <a:r>
            <a:rPr lang="en-US"/>
            <a:t>Retrieval-augmented models, especially with adaptive hybrid retrieval, significantly enhance document-level EAE.</a:t>
          </a:r>
        </a:p>
      </dgm:t>
    </dgm:pt>
    <dgm:pt modelId="{B345C876-BCF2-4A1C-8CEE-B8FDE37D3857}" type="parTrans" cxnId="{078AC1D9-41D9-4EBF-AC17-7AD398B33C4E}">
      <dgm:prSet/>
      <dgm:spPr/>
      <dgm:t>
        <a:bodyPr/>
        <a:lstStyle/>
        <a:p>
          <a:endParaRPr lang="en-US"/>
        </a:p>
      </dgm:t>
    </dgm:pt>
    <dgm:pt modelId="{C0487A5F-15D8-4CA3-B3B4-113C1695F149}" type="sibTrans" cxnId="{078AC1D9-41D9-4EBF-AC17-7AD398B33C4E}">
      <dgm:prSet/>
      <dgm:spPr/>
      <dgm:t>
        <a:bodyPr/>
        <a:lstStyle/>
        <a:p>
          <a:endParaRPr lang="en-US"/>
        </a:p>
      </dgm:t>
    </dgm:pt>
    <dgm:pt modelId="{6DBAEDCA-D883-4A14-80E6-7EC0B84C2F1F}">
      <dgm:prSet/>
      <dgm:spPr/>
      <dgm:t>
        <a:bodyPr/>
        <a:lstStyle/>
        <a:p>
          <a:r>
            <a:rPr lang="en-US"/>
            <a:t>The approach outperforms traditional generation-based and QA-based models.</a:t>
          </a:r>
        </a:p>
      </dgm:t>
    </dgm:pt>
    <dgm:pt modelId="{1C395005-EDC1-4622-86B5-C459A9762F8D}" type="parTrans" cxnId="{D7AE2A09-C86F-4B16-B0C2-69B3CC64D555}">
      <dgm:prSet/>
      <dgm:spPr/>
      <dgm:t>
        <a:bodyPr/>
        <a:lstStyle/>
        <a:p>
          <a:endParaRPr lang="en-US"/>
        </a:p>
      </dgm:t>
    </dgm:pt>
    <dgm:pt modelId="{F9E0263B-4A04-42BB-8DBA-846FE6B073B1}" type="sibTrans" cxnId="{D7AE2A09-C86F-4B16-B0C2-69B3CC64D555}">
      <dgm:prSet/>
      <dgm:spPr/>
      <dgm:t>
        <a:bodyPr/>
        <a:lstStyle/>
        <a:p>
          <a:endParaRPr lang="en-US"/>
        </a:p>
      </dgm:t>
    </dgm:pt>
    <dgm:pt modelId="{AB34819A-61EB-4703-A355-99CB82DA519B}">
      <dgm:prSet/>
      <dgm:spPr/>
      <dgm:t>
        <a:bodyPr/>
        <a:lstStyle/>
        <a:p>
          <a:r>
            <a:rPr lang="en-US"/>
            <a:t>Demonstrates the benefit of leveraging external knowledge through retrieval augmentation.</a:t>
          </a:r>
        </a:p>
      </dgm:t>
    </dgm:pt>
    <dgm:pt modelId="{640FC957-6CF0-460C-B0E7-C867783E3900}" type="parTrans" cxnId="{4E86799F-36E0-4E8A-B475-BC7ADE2041E0}">
      <dgm:prSet/>
      <dgm:spPr/>
      <dgm:t>
        <a:bodyPr/>
        <a:lstStyle/>
        <a:p>
          <a:endParaRPr lang="en-US"/>
        </a:p>
      </dgm:t>
    </dgm:pt>
    <dgm:pt modelId="{E2F9AFEB-B864-4BFD-A85B-6597F71501CC}" type="sibTrans" cxnId="{4E86799F-36E0-4E8A-B475-BC7ADE2041E0}">
      <dgm:prSet/>
      <dgm:spPr/>
      <dgm:t>
        <a:bodyPr/>
        <a:lstStyle/>
        <a:p>
          <a:endParaRPr lang="en-US"/>
        </a:p>
      </dgm:t>
    </dgm:pt>
    <dgm:pt modelId="{C8D71065-1A24-429F-95BF-892ABA10FCEE}" type="pres">
      <dgm:prSet presAssocID="{29DF3B0F-A3DA-49A0-8AA9-888F1EACCC85}" presName="vert0" presStyleCnt="0">
        <dgm:presLayoutVars>
          <dgm:dir/>
          <dgm:animOne val="branch"/>
          <dgm:animLvl val="lvl"/>
        </dgm:presLayoutVars>
      </dgm:prSet>
      <dgm:spPr/>
    </dgm:pt>
    <dgm:pt modelId="{B26F763D-72C4-4505-BB20-4BD4F63B3D3F}" type="pres">
      <dgm:prSet presAssocID="{14F39124-7F0E-44B9-A457-91BE7B1006B2}" presName="thickLine" presStyleLbl="alignNode1" presStyleIdx="0" presStyleCnt="3"/>
      <dgm:spPr/>
    </dgm:pt>
    <dgm:pt modelId="{55A6B6A2-95FE-4D45-94C3-9BD7F3089687}" type="pres">
      <dgm:prSet presAssocID="{14F39124-7F0E-44B9-A457-91BE7B1006B2}" presName="horz1" presStyleCnt="0"/>
      <dgm:spPr/>
    </dgm:pt>
    <dgm:pt modelId="{8B11F973-FD0D-4D02-83A3-E48D4BD8AD28}" type="pres">
      <dgm:prSet presAssocID="{14F39124-7F0E-44B9-A457-91BE7B1006B2}" presName="tx1" presStyleLbl="revTx" presStyleIdx="0" presStyleCnt="3"/>
      <dgm:spPr/>
    </dgm:pt>
    <dgm:pt modelId="{0CAFA7BB-2FCA-4924-8F6B-41B0DCF675BB}" type="pres">
      <dgm:prSet presAssocID="{14F39124-7F0E-44B9-A457-91BE7B1006B2}" presName="vert1" presStyleCnt="0"/>
      <dgm:spPr/>
    </dgm:pt>
    <dgm:pt modelId="{C7A63604-A229-404A-8869-C13D3BEC1346}" type="pres">
      <dgm:prSet presAssocID="{6DBAEDCA-D883-4A14-80E6-7EC0B84C2F1F}" presName="thickLine" presStyleLbl="alignNode1" presStyleIdx="1" presStyleCnt="3"/>
      <dgm:spPr/>
    </dgm:pt>
    <dgm:pt modelId="{C594D62F-2F01-47B4-B507-471C67E7F746}" type="pres">
      <dgm:prSet presAssocID="{6DBAEDCA-D883-4A14-80E6-7EC0B84C2F1F}" presName="horz1" presStyleCnt="0"/>
      <dgm:spPr/>
    </dgm:pt>
    <dgm:pt modelId="{FBD5900E-2DB9-41B0-BB0B-03B465EB1686}" type="pres">
      <dgm:prSet presAssocID="{6DBAEDCA-D883-4A14-80E6-7EC0B84C2F1F}" presName="tx1" presStyleLbl="revTx" presStyleIdx="1" presStyleCnt="3"/>
      <dgm:spPr/>
    </dgm:pt>
    <dgm:pt modelId="{12C34E12-D6F2-4008-89B9-8915C613DB24}" type="pres">
      <dgm:prSet presAssocID="{6DBAEDCA-D883-4A14-80E6-7EC0B84C2F1F}" presName="vert1" presStyleCnt="0"/>
      <dgm:spPr/>
    </dgm:pt>
    <dgm:pt modelId="{8FC02415-A988-4027-9C22-832803B0350A}" type="pres">
      <dgm:prSet presAssocID="{AB34819A-61EB-4703-A355-99CB82DA519B}" presName="thickLine" presStyleLbl="alignNode1" presStyleIdx="2" presStyleCnt="3"/>
      <dgm:spPr/>
    </dgm:pt>
    <dgm:pt modelId="{9D1C1166-C357-4155-8FEB-6170C7C94CEF}" type="pres">
      <dgm:prSet presAssocID="{AB34819A-61EB-4703-A355-99CB82DA519B}" presName="horz1" presStyleCnt="0"/>
      <dgm:spPr/>
    </dgm:pt>
    <dgm:pt modelId="{87512DA2-77CE-415B-8EC1-FC163016BA27}" type="pres">
      <dgm:prSet presAssocID="{AB34819A-61EB-4703-A355-99CB82DA519B}" presName="tx1" presStyleLbl="revTx" presStyleIdx="2" presStyleCnt="3"/>
      <dgm:spPr/>
    </dgm:pt>
    <dgm:pt modelId="{B743C04E-06A8-4C4F-82BC-510D1EA9E8FE}" type="pres">
      <dgm:prSet presAssocID="{AB34819A-61EB-4703-A355-99CB82DA519B}" presName="vert1" presStyleCnt="0"/>
      <dgm:spPr/>
    </dgm:pt>
  </dgm:ptLst>
  <dgm:cxnLst>
    <dgm:cxn modelId="{D7AE2A09-C86F-4B16-B0C2-69B3CC64D555}" srcId="{29DF3B0F-A3DA-49A0-8AA9-888F1EACCC85}" destId="{6DBAEDCA-D883-4A14-80E6-7EC0B84C2F1F}" srcOrd="1" destOrd="0" parTransId="{1C395005-EDC1-4622-86B5-C459A9762F8D}" sibTransId="{F9E0263B-4A04-42BB-8DBA-846FE6B073B1}"/>
    <dgm:cxn modelId="{41D3603D-26E0-4D56-BE85-E7561587E73F}" type="presOf" srcId="{14F39124-7F0E-44B9-A457-91BE7B1006B2}" destId="{8B11F973-FD0D-4D02-83A3-E48D4BD8AD28}" srcOrd="0" destOrd="0" presId="urn:microsoft.com/office/officeart/2008/layout/LinedList"/>
    <dgm:cxn modelId="{4E86799F-36E0-4E8A-B475-BC7ADE2041E0}" srcId="{29DF3B0F-A3DA-49A0-8AA9-888F1EACCC85}" destId="{AB34819A-61EB-4703-A355-99CB82DA519B}" srcOrd="2" destOrd="0" parTransId="{640FC957-6CF0-460C-B0E7-C867783E3900}" sibTransId="{E2F9AFEB-B864-4BFD-A85B-6597F71501CC}"/>
    <dgm:cxn modelId="{6B2B18A6-3452-402D-ACAF-71A252A9AD42}" type="presOf" srcId="{29DF3B0F-A3DA-49A0-8AA9-888F1EACCC85}" destId="{C8D71065-1A24-429F-95BF-892ABA10FCEE}" srcOrd="0" destOrd="0" presId="urn:microsoft.com/office/officeart/2008/layout/LinedList"/>
    <dgm:cxn modelId="{B48417B6-16B9-4053-B7A7-DB48F4A994D0}" type="presOf" srcId="{6DBAEDCA-D883-4A14-80E6-7EC0B84C2F1F}" destId="{FBD5900E-2DB9-41B0-BB0B-03B465EB1686}" srcOrd="0" destOrd="0" presId="urn:microsoft.com/office/officeart/2008/layout/LinedList"/>
    <dgm:cxn modelId="{078AC1D9-41D9-4EBF-AC17-7AD398B33C4E}" srcId="{29DF3B0F-A3DA-49A0-8AA9-888F1EACCC85}" destId="{14F39124-7F0E-44B9-A457-91BE7B1006B2}" srcOrd="0" destOrd="0" parTransId="{B345C876-BCF2-4A1C-8CEE-B8FDE37D3857}" sibTransId="{C0487A5F-15D8-4CA3-B3B4-113C1695F149}"/>
    <dgm:cxn modelId="{27BB12ED-B4C7-40AF-8C7E-C9533BB86C96}" type="presOf" srcId="{AB34819A-61EB-4703-A355-99CB82DA519B}" destId="{87512DA2-77CE-415B-8EC1-FC163016BA27}" srcOrd="0" destOrd="0" presId="urn:microsoft.com/office/officeart/2008/layout/LinedList"/>
    <dgm:cxn modelId="{9E73A385-83DC-487B-8A26-B1FDDB73FD76}" type="presParOf" srcId="{C8D71065-1A24-429F-95BF-892ABA10FCEE}" destId="{B26F763D-72C4-4505-BB20-4BD4F63B3D3F}" srcOrd="0" destOrd="0" presId="urn:microsoft.com/office/officeart/2008/layout/LinedList"/>
    <dgm:cxn modelId="{B1FA4C19-ECB3-4C63-8AC1-33D4BFD0279D}" type="presParOf" srcId="{C8D71065-1A24-429F-95BF-892ABA10FCEE}" destId="{55A6B6A2-95FE-4D45-94C3-9BD7F3089687}" srcOrd="1" destOrd="0" presId="urn:microsoft.com/office/officeart/2008/layout/LinedList"/>
    <dgm:cxn modelId="{C3643727-E481-4B47-8F2C-894E75409BFA}" type="presParOf" srcId="{55A6B6A2-95FE-4D45-94C3-9BD7F3089687}" destId="{8B11F973-FD0D-4D02-83A3-E48D4BD8AD28}" srcOrd="0" destOrd="0" presId="urn:microsoft.com/office/officeart/2008/layout/LinedList"/>
    <dgm:cxn modelId="{0DFFED6E-E3D9-482D-844C-21E4D99A46AF}" type="presParOf" srcId="{55A6B6A2-95FE-4D45-94C3-9BD7F3089687}" destId="{0CAFA7BB-2FCA-4924-8F6B-41B0DCF675BB}" srcOrd="1" destOrd="0" presId="urn:microsoft.com/office/officeart/2008/layout/LinedList"/>
    <dgm:cxn modelId="{DAB3C2D5-76DE-4C12-88D9-509A4F819D33}" type="presParOf" srcId="{C8D71065-1A24-429F-95BF-892ABA10FCEE}" destId="{C7A63604-A229-404A-8869-C13D3BEC1346}" srcOrd="2" destOrd="0" presId="urn:microsoft.com/office/officeart/2008/layout/LinedList"/>
    <dgm:cxn modelId="{F47A401C-1876-4F0C-B888-EB44FFC56EEB}" type="presParOf" srcId="{C8D71065-1A24-429F-95BF-892ABA10FCEE}" destId="{C594D62F-2F01-47B4-B507-471C67E7F746}" srcOrd="3" destOrd="0" presId="urn:microsoft.com/office/officeart/2008/layout/LinedList"/>
    <dgm:cxn modelId="{757047D4-39AB-46C9-90A0-1A60F1BACD8D}" type="presParOf" srcId="{C594D62F-2F01-47B4-B507-471C67E7F746}" destId="{FBD5900E-2DB9-41B0-BB0B-03B465EB1686}" srcOrd="0" destOrd="0" presId="urn:microsoft.com/office/officeart/2008/layout/LinedList"/>
    <dgm:cxn modelId="{24657849-581A-461E-B0EB-F340736C8FDA}" type="presParOf" srcId="{C594D62F-2F01-47B4-B507-471C67E7F746}" destId="{12C34E12-D6F2-4008-89B9-8915C613DB24}" srcOrd="1" destOrd="0" presId="urn:microsoft.com/office/officeart/2008/layout/LinedList"/>
    <dgm:cxn modelId="{65D05B9E-86D9-47DA-918E-B8BA67BF7658}" type="presParOf" srcId="{C8D71065-1A24-429F-95BF-892ABA10FCEE}" destId="{8FC02415-A988-4027-9C22-832803B0350A}" srcOrd="4" destOrd="0" presId="urn:microsoft.com/office/officeart/2008/layout/LinedList"/>
    <dgm:cxn modelId="{1D99F8C7-0363-43EE-B82A-DAED09F9E2F4}" type="presParOf" srcId="{C8D71065-1A24-429F-95BF-892ABA10FCEE}" destId="{9D1C1166-C357-4155-8FEB-6170C7C94CEF}" srcOrd="5" destOrd="0" presId="urn:microsoft.com/office/officeart/2008/layout/LinedList"/>
    <dgm:cxn modelId="{1DEFF9F4-5A61-4659-94EB-0975774B4AF3}" type="presParOf" srcId="{9D1C1166-C357-4155-8FEB-6170C7C94CEF}" destId="{87512DA2-77CE-415B-8EC1-FC163016BA27}" srcOrd="0" destOrd="0" presId="urn:microsoft.com/office/officeart/2008/layout/LinedList"/>
    <dgm:cxn modelId="{49E6A92F-DF53-497F-80D8-248B6ADD3334}" type="presParOf" srcId="{9D1C1166-C357-4155-8FEB-6170C7C94CEF}" destId="{B743C04E-06A8-4C4F-82BC-510D1EA9E8F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109FD2-00E4-4D32-927E-0E111D0D0D2E}"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09E0C011-7C55-4465-9458-BA9C7DBAF23F}">
      <dgm:prSet/>
      <dgm:spPr/>
      <dgm:t>
        <a:bodyPr/>
        <a:lstStyle/>
        <a:p>
          <a:r>
            <a:rPr lang="en-US"/>
            <a:t>Exploration of retrieval-augmented strategies for other NLP tasks.</a:t>
          </a:r>
        </a:p>
      </dgm:t>
    </dgm:pt>
    <dgm:pt modelId="{2D270425-68B8-449C-8C75-46E8A59F55FE}" type="parTrans" cxnId="{1D84FE4E-CD04-4CB9-B045-80CC5764B324}">
      <dgm:prSet/>
      <dgm:spPr/>
      <dgm:t>
        <a:bodyPr/>
        <a:lstStyle/>
        <a:p>
          <a:endParaRPr lang="en-US"/>
        </a:p>
      </dgm:t>
    </dgm:pt>
    <dgm:pt modelId="{F52326FB-28B5-4988-BBDB-87B082E637E8}" type="sibTrans" cxnId="{1D84FE4E-CD04-4CB9-B045-80CC5764B324}">
      <dgm:prSet/>
      <dgm:spPr/>
      <dgm:t>
        <a:bodyPr/>
        <a:lstStyle/>
        <a:p>
          <a:endParaRPr lang="en-US"/>
        </a:p>
      </dgm:t>
    </dgm:pt>
    <dgm:pt modelId="{E71DFC4D-2CA9-4C81-843C-FEFBA2EA402A}">
      <dgm:prSet/>
      <dgm:spPr/>
      <dgm:t>
        <a:bodyPr/>
        <a:lstStyle/>
        <a:p>
          <a:r>
            <a:rPr lang="en-US"/>
            <a:t>Potential adaptation of the approach to different domains and languages.</a:t>
          </a:r>
        </a:p>
      </dgm:t>
    </dgm:pt>
    <dgm:pt modelId="{1CD1CB91-DB89-4431-AB7E-9DC797CEABEB}" type="parTrans" cxnId="{631310D6-2AFE-4939-9A08-B1ED50189DBA}">
      <dgm:prSet/>
      <dgm:spPr/>
      <dgm:t>
        <a:bodyPr/>
        <a:lstStyle/>
        <a:p>
          <a:endParaRPr lang="en-US"/>
        </a:p>
      </dgm:t>
    </dgm:pt>
    <dgm:pt modelId="{42815EE2-4D55-4E3D-B791-34BE2100640B}" type="sibTrans" cxnId="{631310D6-2AFE-4939-9A08-B1ED50189DBA}">
      <dgm:prSet/>
      <dgm:spPr/>
      <dgm:t>
        <a:bodyPr/>
        <a:lstStyle/>
        <a:p>
          <a:endParaRPr lang="en-US"/>
        </a:p>
      </dgm:t>
    </dgm:pt>
    <dgm:pt modelId="{2159F763-58F9-485E-B4EF-365A2ADD8397}">
      <dgm:prSet/>
      <dgm:spPr/>
      <dgm:t>
        <a:bodyPr/>
        <a:lstStyle/>
        <a:p>
          <a:r>
            <a:rPr lang="en-US">
              <a:latin typeface="Calibri Light" panose="020F0302020204030204"/>
            </a:rPr>
            <a:t>Optimizing</a:t>
          </a:r>
          <a:r>
            <a:rPr lang="en-US"/>
            <a:t> the retrieval process for better efficiency and accuracy.</a:t>
          </a:r>
        </a:p>
      </dgm:t>
    </dgm:pt>
    <dgm:pt modelId="{CB56C7F1-D5DA-4A63-A7E3-8DAB89BFA249}" type="parTrans" cxnId="{C6A1FC1C-0A4B-4948-B352-1F5E18117CC7}">
      <dgm:prSet/>
      <dgm:spPr/>
      <dgm:t>
        <a:bodyPr/>
        <a:lstStyle/>
        <a:p>
          <a:endParaRPr lang="en-US"/>
        </a:p>
      </dgm:t>
    </dgm:pt>
    <dgm:pt modelId="{F472B5A3-1110-4924-8C82-A61B31988580}" type="sibTrans" cxnId="{C6A1FC1C-0A4B-4948-B352-1F5E18117CC7}">
      <dgm:prSet/>
      <dgm:spPr/>
      <dgm:t>
        <a:bodyPr/>
        <a:lstStyle/>
        <a:p>
          <a:endParaRPr lang="en-US"/>
        </a:p>
      </dgm:t>
    </dgm:pt>
    <dgm:pt modelId="{3E838117-3EAB-4CB8-858C-6D97B9720C1C}" type="pres">
      <dgm:prSet presAssocID="{B2109FD2-00E4-4D32-927E-0E111D0D0D2E}" presName="outerComposite" presStyleCnt="0">
        <dgm:presLayoutVars>
          <dgm:chMax val="5"/>
          <dgm:dir/>
          <dgm:resizeHandles val="exact"/>
        </dgm:presLayoutVars>
      </dgm:prSet>
      <dgm:spPr/>
    </dgm:pt>
    <dgm:pt modelId="{7A370A3C-DEDB-461C-9A22-4F52A64EF416}" type="pres">
      <dgm:prSet presAssocID="{B2109FD2-00E4-4D32-927E-0E111D0D0D2E}" presName="dummyMaxCanvas" presStyleCnt="0">
        <dgm:presLayoutVars/>
      </dgm:prSet>
      <dgm:spPr/>
    </dgm:pt>
    <dgm:pt modelId="{FC5DF042-72A0-4B82-974C-EBF08CA0AC9B}" type="pres">
      <dgm:prSet presAssocID="{B2109FD2-00E4-4D32-927E-0E111D0D0D2E}" presName="ThreeNodes_1" presStyleLbl="node1" presStyleIdx="0" presStyleCnt="3">
        <dgm:presLayoutVars>
          <dgm:bulletEnabled val="1"/>
        </dgm:presLayoutVars>
      </dgm:prSet>
      <dgm:spPr/>
    </dgm:pt>
    <dgm:pt modelId="{7933FF84-06DE-4A51-A64B-1A691BABCAF5}" type="pres">
      <dgm:prSet presAssocID="{B2109FD2-00E4-4D32-927E-0E111D0D0D2E}" presName="ThreeNodes_2" presStyleLbl="node1" presStyleIdx="1" presStyleCnt="3">
        <dgm:presLayoutVars>
          <dgm:bulletEnabled val="1"/>
        </dgm:presLayoutVars>
      </dgm:prSet>
      <dgm:spPr/>
    </dgm:pt>
    <dgm:pt modelId="{5779DD7B-9FF0-4FE2-95E3-F04F5925ED35}" type="pres">
      <dgm:prSet presAssocID="{B2109FD2-00E4-4D32-927E-0E111D0D0D2E}" presName="ThreeNodes_3" presStyleLbl="node1" presStyleIdx="2" presStyleCnt="3">
        <dgm:presLayoutVars>
          <dgm:bulletEnabled val="1"/>
        </dgm:presLayoutVars>
      </dgm:prSet>
      <dgm:spPr/>
    </dgm:pt>
    <dgm:pt modelId="{D02C8711-0FF4-4E1F-8A88-81806A3B044F}" type="pres">
      <dgm:prSet presAssocID="{B2109FD2-00E4-4D32-927E-0E111D0D0D2E}" presName="ThreeConn_1-2" presStyleLbl="fgAccFollowNode1" presStyleIdx="0" presStyleCnt="2">
        <dgm:presLayoutVars>
          <dgm:bulletEnabled val="1"/>
        </dgm:presLayoutVars>
      </dgm:prSet>
      <dgm:spPr/>
    </dgm:pt>
    <dgm:pt modelId="{D6060B6E-867D-428C-AC81-C2EF48A854C8}" type="pres">
      <dgm:prSet presAssocID="{B2109FD2-00E4-4D32-927E-0E111D0D0D2E}" presName="ThreeConn_2-3" presStyleLbl="fgAccFollowNode1" presStyleIdx="1" presStyleCnt="2">
        <dgm:presLayoutVars>
          <dgm:bulletEnabled val="1"/>
        </dgm:presLayoutVars>
      </dgm:prSet>
      <dgm:spPr/>
    </dgm:pt>
    <dgm:pt modelId="{981AC59D-12C3-42D0-8106-7245DC173825}" type="pres">
      <dgm:prSet presAssocID="{B2109FD2-00E4-4D32-927E-0E111D0D0D2E}" presName="ThreeNodes_1_text" presStyleLbl="node1" presStyleIdx="2" presStyleCnt="3">
        <dgm:presLayoutVars>
          <dgm:bulletEnabled val="1"/>
        </dgm:presLayoutVars>
      </dgm:prSet>
      <dgm:spPr/>
    </dgm:pt>
    <dgm:pt modelId="{1F2DEAA6-F401-4C4C-8836-808789800CF1}" type="pres">
      <dgm:prSet presAssocID="{B2109FD2-00E4-4D32-927E-0E111D0D0D2E}" presName="ThreeNodes_2_text" presStyleLbl="node1" presStyleIdx="2" presStyleCnt="3">
        <dgm:presLayoutVars>
          <dgm:bulletEnabled val="1"/>
        </dgm:presLayoutVars>
      </dgm:prSet>
      <dgm:spPr/>
    </dgm:pt>
    <dgm:pt modelId="{9E0E29A6-C69C-4E3D-9A4B-B323D6834E34}" type="pres">
      <dgm:prSet presAssocID="{B2109FD2-00E4-4D32-927E-0E111D0D0D2E}" presName="ThreeNodes_3_text" presStyleLbl="node1" presStyleIdx="2" presStyleCnt="3">
        <dgm:presLayoutVars>
          <dgm:bulletEnabled val="1"/>
        </dgm:presLayoutVars>
      </dgm:prSet>
      <dgm:spPr/>
    </dgm:pt>
  </dgm:ptLst>
  <dgm:cxnLst>
    <dgm:cxn modelId="{71D8C609-19D4-4C9D-8063-2125EAB463E7}" type="presOf" srcId="{F52326FB-28B5-4988-BBDB-87B082E637E8}" destId="{D02C8711-0FF4-4E1F-8A88-81806A3B044F}" srcOrd="0" destOrd="0" presId="urn:microsoft.com/office/officeart/2005/8/layout/vProcess5"/>
    <dgm:cxn modelId="{F1B2E109-0F03-4AAC-82A3-219F193B9BA1}" type="presOf" srcId="{B2109FD2-00E4-4D32-927E-0E111D0D0D2E}" destId="{3E838117-3EAB-4CB8-858C-6D97B9720C1C}" srcOrd="0" destOrd="0" presId="urn:microsoft.com/office/officeart/2005/8/layout/vProcess5"/>
    <dgm:cxn modelId="{50497C0E-8033-42D8-902D-F0DBC50562FC}" type="presOf" srcId="{09E0C011-7C55-4465-9458-BA9C7DBAF23F}" destId="{FC5DF042-72A0-4B82-974C-EBF08CA0AC9B}" srcOrd="0" destOrd="0" presId="urn:microsoft.com/office/officeart/2005/8/layout/vProcess5"/>
    <dgm:cxn modelId="{C6A1FC1C-0A4B-4948-B352-1F5E18117CC7}" srcId="{B2109FD2-00E4-4D32-927E-0E111D0D0D2E}" destId="{2159F763-58F9-485E-B4EF-365A2ADD8397}" srcOrd="2" destOrd="0" parTransId="{CB56C7F1-D5DA-4A63-A7E3-8DAB89BFA249}" sibTransId="{F472B5A3-1110-4924-8C82-A61B31988580}"/>
    <dgm:cxn modelId="{588DCC4A-010D-475D-85A0-0D9229C42B07}" type="presOf" srcId="{E71DFC4D-2CA9-4C81-843C-FEFBA2EA402A}" destId="{1F2DEAA6-F401-4C4C-8836-808789800CF1}" srcOrd="1" destOrd="0" presId="urn:microsoft.com/office/officeart/2005/8/layout/vProcess5"/>
    <dgm:cxn modelId="{26720E4C-869B-4896-9E43-EB36C9BC6273}" type="presOf" srcId="{E71DFC4D-2CA9-4C81-843C-FEFBA2EA402A}" destId="{7933FF84-06DE-4A51-A64B-1A691BABCAF5}" srcOrd="0" destOrd="0" presId="urn:microsoft.com/office/officeart/2005/8/layout/vProcess5"/>
    <dgm:cxn modelId="{1D84FE4E-CD04-4CB9-B045-80CC5764B324}" srcId="{B2109FD2-00E4-4D32-927E-0E111D0D0D2E}" destId="{09E0C011-7C55-4465-9458-BA9C7DBAF23F}" srcOrd="0" destOrd="0" parTransId="{2D270425-68B8-449C-8C75-46E8A59F55FE}" sibTransId="{F52326FB-28B5-4988-BBDB-87B082E637E8}"/>
    <dgm:cxn modelId="{9530AC6F-0AD1-460C-A541-A32C16E6E1B3}" type="presOf" srcId="{09E0C011-7C55-4465-9458-BA9C7DBAF23F}" destId="{981AC59D-12C3-42D0-8106-7245DC173825}" srcOrd="1" destOrd="0" presId="urn:microsoft.com/office/officeart/2005/8/layout/vProcess5"/>
    <dgm:cxn modelId="{84B4D6A6-1A3E-489B-A6F0-35461815B636}" type="presOf" srcId="{42815EE2-4D55-4E3D-B791-34BE2100640B}" destId="{D6060B6E-867D-428C-AC81-C2EF48A854C8}" srcOrd="0" destOrd="0" presId="urn:microsoft.com/office/officeart/2005/8/layout/vProcess5"/>
    <dgm:cxn modelId="{631310D6-2AFE-4939-9A08-B1ED50189DBA}" srcId="{B2109FD2-00E4-4D32-927E-0E111D0D0D2E}" destId="{E71DFC4D-2CA9-4C81-843C-FEFBA2EA402A}" srcOrd="1" destOrd="0" parTransId="{1CD1CB91-DB89-4431-AB7E-9DC797CEABEB}" sibTransId="{42815EE2-4D55-4E3D-B791-34BE2100640B}"/>
    <dgm:cxn modelId="{108624EB-C21A-4BC2-9A95-8CD5B0B6E004}" type="presOf" srcId="{2159F763-58F9-485E-B4EF-365A2ADD8397}" destId="{5779DD7B-9FF0-4FE2-95E3-F04F5925ED35}" srcOrd="0" destOrd="0" presId="urn:microsoft.com/office/officeart/2005/8/layout/vProcess5"/>
    <dgm:cxn modelId="{B45A24F2-8A45-47EE-8E52-16FF38C7C28B}" type="presOf" srcId="{2159F763-58F9-485E-B4EF-365A2ADD8397}" destId="{9E0E29A6-C69C-4E3D-9A4B-B323D6834E34}" srcOrd="1" destOrd="0" presId="urn:microsoft.com/office/officeart/2005/8/layout/vProcess5"/>
    <dgm:cxn modelId="{26564F37-301D-4C81-A44A-F851507EC19B}" type="presParOf" srcId="{3E838117-3EAB-4CB8-858C-6D97B9720C1C}" destId="{7A370A3C-DEDB-461C-9A22-4F52A64EF416}" srcOrd="0" destOrd="0" presId="urn:microsoft.com/office/officeart/2005/8/layout/vProcess5"/>
    <dgm:cxn modelId="{63FFAC98-D9AC-4DA9-99C5-F4EA4CCD7E68}" type="presParOf" srcId="{3E838117-3EAB-4CB8-858C-6D97B9720C1C}" destId="{FC5DF042-72A0-4B82-974C-EBF08CA0AC9B}" srcOrd="1" destOrd="0" presId="urn:microsoft.com/office/officeart/2005/8/layout/vProcess5"/>
    <dgm:cxn modelId="{72144CA2-122B-4E50-BDD8-8E02598A10D0}" type="presParOf" srcId="{3E838117-3EAB-4CB8-858C-6D97B9720C1C}" destId="{7933FF84-06DE-4A51-A64B-1A691BABCAF5}" srcOrd="2" destOrd="0" presId="urn:microsoft.com/office/officeart/2005/8/layout/vProcess5"/>
    <dgm:cxn modelId="{A4EEC591-18C0-40C6-8732-1CF323174836}" type="presParOf" srcId="{3E838117-3EAB-4CB8-858C-6D97B9720C1C}" destId="{5779DD7B-9FF0-4FE2-95E3-F04F5925ED35}" srcOrd="3" destOrd="0" presId="urn:microsoft.com/office/officeart/2005/8/layout/vProcess5"/>
    <dgm:cxn modelId="{5601DC04-F58A-4F50-B0E3-D198D51C1B30}" type="presParOf" srcId="{3E838117-3EAB-4CB8-858C-6D97B9720C1C}" destId="{D02C8711-0FF4-4E1F-8A88-81806A3B044F}" srcOrd="4" destOrd="0" presId="urn:microsoft.com/office/officeart/2005/8/layout/vProcess5"/>
    <dgm:cxn modelId="{B29AE407-4E0E-4E20-92A9-946FAAC43C37}" type="presParOf" srcId="{3E838117-3EAB-4CB8-858C-6D97B9720C1C}" destId="{D6060B6E-867D-428C-AC81-C2EF48A854C8}" srcOrd="5" destOrd="0" presId="urn:microsoft.com/office/officeart/2005/8/layout/vProcess5"/>
    <dgm:cxn modelId="{AE383733-4244-4E0F-95FE-F8169BAD991B}" type="presParOf" srcId="{3E838117-3EAB-4CB8-858C-6D97B9720C1C}" destId="{981AC59D-12C3-42D0-8106-7245DC173825}" srcOrd="6" destOrd="0" presId="urn:microsoft.com/office/officeart/2005/8/layout/vProcess5"/>
    <dgm:cxn modelId="{1E490B68-15E5-414C-A0CD-5574153D3A97}" type="presParOf" srcId="{3E838117-3EAB-4CB8-858C-6D97B9720C1C}" destId="{1F2DEAA6-F401-4C4C-8836-808789800CF1}" srcOrd="7" destOrd="0" presId="urn:microsoft.com/office/officeart/2005/8/layout/vProcess5"/>
    <dgm:cxn modelId="{C01D173C-6DD0-450F-9C9B-653535C12004}" type="presParOf" srcId="{3E838117-3EAB-4CB8-858C-6D97B9720C1C}" destId="{9E0E29A6-C69C-4E3D-9A4B-B323D6834E3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4901E-8BE5-408F-9408-F6979A0AB1A1}">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46373-83D4-41EB-A645-93075D9F5D4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dirty="0">
              <a:solidFill>
                <a:schemeClr val="tx1"/>
              </a:solidFill>
            </a:rPr>
            <a:t>By retrieving reference demonstrations to augment text generation, </a:t>
          </a:r>
          <a:r>
            <a:rPr lang="en-US" sz="2300" kern="1200" dirty="0">
              <a:solidFill>
                <a:schemeClr val="tx1"/>
              </a:solidFill>
              <a:latin typeface="Calibri Light" panose="020F0302020204030204"/>
            </a:rPr>
            <a:t>this </a:t>
          </a:r>
          <a:r>
            <a:rPr lang="en-US" sz="2300" kern="1200" dirty="0">
              <a:solidFill>
                <a:schemeClr val="tx1"/>
              </a:solidFill>
            </a:rPr>
            <a:t>retrieval-augmented models can significantly outperform </a:t>
          </a:r>
          <a:r>
            <a:rPr lang="en-US" sz="2300" kern="1200" dirty="0" err="1">
              <a:solidFill>
                <a:schemeClr val="tx1"/>
              </a:solidFill>
            </a:rPr>
            <a:t>generationbased</a:t>
          </a:r>
          <a:r>
            <a:rPr lang="en-US" sz="2300" kern="1200" dirty="0">
              <a:solidFill>
                <a:schemeClr val="tx1"/>
              </a:solidFill>
            </a:rPr>
            <a:t> models.</a:t>
          </a:r>
          <a:endParaRPr lang="en-US" sz="2300" kern="1200" dirty="0">
            <a:solidFill>
              <a:schemeClr val="tx1"/>
            </a:solidFill>
            <a:latin typeface="Calibri Light" panose="020F0302020204030204"/>
          </a:endParaRPr>
        </a:p>
      </dsp:txBody>
      <dsp:txXfrm>
        <a:off x="0" y="2703"/>
        <a:ext cx="6900512" cy="1843578"/>
      </dsp:txXfrm>
    </dsp:sp>
    <dsp:sp modelId="{9BD1354D-6C7B-47B0-B446-756811057FB7}">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DF13B7-3ADD-444F-B5F3-E4A9900A7AC3}">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Adaptive Hybrid Retrieval (Setting 3) achieves state-of-the-art performance and improves Arg-C F1 by 1.6%~10.6% and 17.9%~54.6% over the SOTA generation baseline BART-Gen and vanilla T5 on both datasets. </a:t>
          </a:r>
        </a:p>
      </dsp:txBody>
      <dsp:txXfrm>
        <a:off x="0" y="1846281"/>
        <a:ext cx="6900512" cy="1843578"/>
      </dsp:txXfrm>
    </dsp:sp>
    <dsp:sp modelId="{36FFD065-FDB7-4BAC-927E-37C869EBCA2C}">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364F11-5518-45FB-90A9-2806C0DBF4EB}">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dirty="0">
              <a:solidFill>
                <a:schemeClr val="tx1"/>
              </a:solidFill>
            </a:rPr>
            <a:t>Compared with sequence generation </a:t>
          </a:r>
          <a:r>
            <a:rPr lang="en-US" sz="2300" kern="1200" dirty="0">
              <a:solidFill>
                <a:schemeClr val="tx1"/>
              </a:solidFill>
              <a:latin typeface="Calibri Light" panose="020F0302020204030204"/>
            </a:rPr>
            <a:t>BART-Gen, Our</a:t>
          </a:r>
          <a:r>
            <a:rPr lang="en-US" sz="2300" kern="1200" dirty="0">
              <a:solidFill>
                <a:schemeClr val="tx1"/>
              </a:solidFill>
            </a:rPr>
            <a:t> models do not require manually constructing the event template and can directly generate informative role records rather than irrelevant information. </a:t>
          </a:r>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A9CA3-7822-472C-AE3C-7B58D7BA086D}">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4C6BDE-7023-4C39-96FE-1B3C20A632C4}">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By reformulating document-level EAE as retrieval-augmented generation, our models can achieve competitive performance without manually designing specific questions.</a:t>
          </a:r>
        </a:p>
      </dsp:txBody>
      <dsp:txXfrm>
        <a:off x="0" y="0"/>
        <a:ext cx="6900512" cy="2768070"/>
      </dsp:txXfrm>
    </dsp:sp>
    <dsp:sp modelId="{05C37295-6B72-46AB-BA49-8445388575F1}">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25CF4-F62E-4A93-B6CD-CACBE9971505}">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By generating pseudo-demonstrations in continuous space as depth cues to guide the model, our Setting 3 inspires the analogical capability of the model more than Setting 1 and 2. </a:t>
          </a:r>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F763D-72C4-4505-BB20-4BD4F63B3D3F}">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11F973-FD0D-4D02-83A3-E48D4BD8AD28}">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Retrieval-augmented models, especially with adaptive hybrid retrieval, significantly enhance document-level EAE.</a:t>
          </a:r>
        </a:p>
      </dsp:txBody>
      <dsp:txXfrm>
        <a:off x="0" y="2703"/>
        <a:ext cx="6900512" cy="1843578"/>
      </dsp:txXfrm>
    </dsp:sp>
    <dsp:sp modelId="{C7A63604-A229-404A-8869-C13D3BEC1346}">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D5900E-2DB9-41B0-BB0B-03B465EB1686}">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The approach outperforms traditional generation-based and QA-based models.</a:t>
          </a:r>
        </a:p>
      </dsp:txBody>
      <dsp:txXfrm>
        <a:off x="0" y="1846281"/>
        <a:ext cx="6900512" cy="1843578"/>
      </dsp:txXfrm>
    </dsp:sp>
    <dsp:sp modelId="{8FC02415-A988-4027-9C22-832803B0350A}">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512DA2-77CE-415B-8EC1-FC163016BA27}">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Demonstrates the benefit of leveraging external knowledge through retrieval augmentation.</a:t>
          </a:r>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DF042-72A0-4B82-974C-EBF08CA0AC9B}">
      <dsp:nvSpPr>
        <dsp:cNvPr id="0" name=""/>
        <dsp:cNvSpPr/>
      </dsp:nvSpPr>
      <dsp:spPr>
        <a:xfrm>
          <a:off x="0" y="0"/>
          <a:ext cx="5409643" cy="165449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Exploration of retrieval-augmented strategies for other NLP tasks.</a:t>
          </a:r>
        </a:p>
      </dsp:txBody>
      <dsp:txXfrm>
        <a:off x="48458" y="48458"/>
        <a:ext cx="3624318" cy="1557576"/>
      </dsp:txXfrm>
    </dsp:sp>
    <dsp:sp modelId="{7933FF84-06DE-4A51-A64B-1A691BABCAF5}">
      <dsp:nvSpPr>
        <dsp:cNvPr id="0" name=""/>
        <dsp:cNvSpPr/>
      </dsp:nvSpPr>
      <dsp:spPr>
        <a:xfrm>
          <a:off x="477321" y="1930241"/>
          <a:ext cx="5409643" cy="1654492"/>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Potential adaptation of the approach to different domains and languages.</a:t>
          </a:r>
        </a:p>
      </dsp:txBody>
      <dsp:txXfrm>
        <a:off x="525779" y="1978699"/>
        <a:ext cx="3759986" cy="1557576"/>
      </dsp:txXfrm>
    </dsp:sp>
    <dsp:sp modelId="{5779DD7B-9FF0-4FE2-95E3-F04F5925ED35}">
      <dsp:nvSpPr>
        <dsp:cNvPr id="0" name=""/>
        <dsp:cNvSpPr/>
      </dsp:nvSpPr>
      <dsp:spPr>
        <a:xfrm>
          <a:off x="954643" y="3860482"/>
          <a:ext cx="5409643" cy="165449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latin typeface="Calibri Light" panose="020F0302020204030204"/>
            </a:rPr>
            <a:t>Optimizing</a:t>
          </a:r>
          <a:r>
            <a:rPr lang="en-US" sz="2700" kern="1200"/>
            <a:t> the retrieval process for better efficiency and accuracy.</a:t>
          </a:r>
        </a:p>
      </dsp:txBody>
      <dsp:txXfrm>
        <a:off x="1003101" y="3908940"/>
        <a:ext cx="3759986" cy="1557576"/>
      </dsp:txXfrm>
    </dsp:sp>
    <dsp:sp modelId="{D02C8711-0FF4-4E1F-8A88-81806A3B044F}">
      <dsp:nvSpPr>
        <dsp:cNvPr id="0" name=""/>
        <dsp:cNvSpPr/>
      </dsp:nvSpPr>
      <dsp:spPr>
        <a:xfrm>
          <a:off x="4334223" y="1254656"/>
          <a:ext cx="1075420" cy="107542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76193" y="1254656"/>
        <a:ext cx="591481" cy="809254"/>
      </dsp:txXfrm>
    </dsp:sp>
    <dsp:sp modelId="{D6060B6E-867D-428C-AC81-C2EF48A854C8}">
      <dsp:nvSpPr>
        <dsp:cNvPr id="0" name=""/>
        <dsp:cNvSpPr/>
      </dsp:nvSpPr>
      <dsp:spPr>
        <a:xfrm>
          <a:off x="4811545" y="3173868"/>
          <a:ext cx="1075420" cy="107542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53515" y="3173868"/>
        <a:ext cx="591481" cy="80925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b="1">
                <a:ea typeface="+mj-lt"/>
                <a:cs typeface="+mj-lt"/>
              </a:rPr>
              <a:t>The Rise of Retrieval-Augmented NLP</a:t>
            </a:r>
            <a:endParaRPr lang="en-US" sz="7200" b="1"/>
          </a:p>
        </p:txBody>
      </p:sp>
      <p:sp>
        <p:nvSpPr>
          <p:cNvPr id="3" name="Subtitle 2"/>
          <p:cNvSpPr>
            <a:spLocks noGrp="1"/>
          </p:cNvSpPr>
          <p:nvPr>
            <p:ph type="subTitle" idx="1"/>
          </p:nvPr>
        </p:nvSpPr>
        <p:spPr>
          <a:xfrm>
            <a:off x="1966912" y="5645150"/>
            <a:ext cx="8258176" cy="1171825"/>
          </a:xfrm>
        </p:spPr>
        <p:txBody>
          <a:bodyPr vert="horz" lIns="91440" tIns="45720" rIns="91440" bIns="45720" rtlCol="0" anchor="ctr">
            <a:normAutofit lnSpcReduction="10000"/>
          </a:bodyPr>
          <a:lstStyle/>
          <a:p>
            <a:r>
              <a:rPr lang="en-US" sz="1800" b="1" i="1">
                <a:ea typeface="Calibri"/>
                <a:cs typeface="Calibri"/>
              </a:rPr>
              <a:t>Paper</a:t>
            </a:r>
            <a:r>
              <a:rPr lang="en-US" sz="1800" i="1">
                <a:ea typeface="Calibri"/>
                <a:cs typeface="Calibri"/>
              </a:rPr>
              <a:t>:</a:t>
            </a:r>
            <a:r>
              <a:rPr lang="en-US" sz="1800" i="1">
                <a:latin typeface="Calibri"/>
                <a:ea typeface="Calibri"/>
                <a:cs typeface="Calibri"/>
              </a:rPr>
              <a:t> </a:t>
            </a:r>
            <a:r>
              <a:rPr lang="en-US" sz="1800" i="1">
                <a:latin typeface="-webkit-standard"/>
                <a:ea typeface="Calibri"/>
                <a:cs typeface="Calibri"/>
              </a:rPr>
              <a:t>Retrieve-and-Sample: Document-level Event Argument Extraction via Hybrid Retrieval Augmentation</a:t>
            </a:r>
            <a:r>
              <a:rPr lang="en-US" sz="1800" i="1">
                <a:ea typeface="Calibri"/>
                <a:cs typeface="Calibri"/>
              </a:rPr>
              <a:t> </a:t>
            </a:r>
          </a:p>
          <a:p>
            <a:r>
              <a:rPr lang="en-US" sz="1800" b="1" i="1">
                <a:ea typeface="Calibri"/>
                <a:cs typeface="Calibri"/>
              </a:rPr>
              <a:t>Team 41 Members</a:t>
            </a:r>
            <a:r>
              <a:rPr lang="en-US" sz="1800" i="1">
                <a:ea typeface="Calibri"/>
                <a:cs typeface="Calibri"/>
              </a:rPr>
              <a:t>: Payal Rashinkar, Ashley Taylor, Bhuvan Shah, Sriram Gurazada, Tran Huy Nguyen</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F1B6-0D0D-896B-0276-3938D2B566EC}"/>
              </a:ext>
            </a:extLst>
          </p:cNvPr>
          <p:cNvSpPr>
            <a:spLocks noGrp="1"/>
          </p:cNvSpPr>
          <p:nvPr>
            <p:ph type="title"/>
          </p:nvPr>
        </p:nvSpPr>
        <p:spPr>
          <a:xfrm>
            <a:off x="694316" y="303273"/>
            <a:ext cx="10533927" cy="789708"/>
          </a:xfrm>
        </p:spPr>
        <p:txBody>
          <a:bodyPr vert="horz" lIns="91440" tIns="45720" rIns="91440" bIns="45720" rtlCol="0" anchor="ctr">
            <a:normAutofit/>
          </a:bodyPr>
          <a:lstStyle/>
          <a:p>
            <a:r>
              <a:rPr lang="en-US">
                <a:ea typeface="Calibri Light"/>
                <a:cs typeface="Calibri Light"/>
              </a:rPr>
              <a:t>3. Methodology</a:t>
            </a:r>
            <a:endParaRPr lang="en-US"/>
          </a:p>
        </p:txBody>
      </p:sp>
      <p:pic>
        <p:nvPicPr>
          <p:cNvPr id="5" name="Picture Placeholder 4" descr="A diagram of a process&#10;&#10;Description automatically generated">
            <a:extLst>
              <a:ext uri="{FF2B5EF4-FFF2-40B4-BE49-F238E27FC236}">
                <a16:creationId xmlns:a16="http://schemas.microsoft.com/office/drawing/2014/main" id="{0B18F8BE-B2AB-5542-72A5-2DFD09CC3822}"/>
              </a:ext>
            </a:extLst>
          </p:cNvPr>
          <p:cNvPicPr>
            <a:picLocks noGrp="1" noChangeAspect="1"/>
          </p:cNvPicPr>
          <p:nvPr>
            <p:ph type="pic" idx="1"/>
          </p:nvPr>
        </p:nvPicPr>
        <p:blipFill>
          <a:blip r:embed="rId2"/>
          <a:srcRect t="7123" b="7123"/>
          <a:stretch/>
        </p:blipFill>
        <p:spPr>
          <a:xfrm>
            <a:off x="743961" y="1108942"/>
            <a:ext cx="10528300" cy="5458690"/>
          </a:xfrm>
        </p:spPr>
      </p:pic>
    </p:spTree>
    <p:extLst>
      <p:ext uri="{BB962C8B-B14F-4D97-AF65-F5344CB8AC3E}">
        <p14:creationId xmlns:p14="http://schemas.microsoft.com/office/powerpoint/2010/main" val="322208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5E178C-3256-B7A4-2E4D-BBFCF10E2B40}"/>
              </a:ext>
            </a:extLst>
          </p:cNvPr>
          <p:cNvSpPr>
            <a:spLocks noGrp="1"/>
          </p:cNvSpPr>
          <p:nvPr>
            <p:ph type="title"/>
          </p:nvPr>
        </p:nvSpPr>
        <p:spPr>
          <a:xfrm>
            <a:off x="1115568" y="548640"/>
            <a:ext cx="10168128" cy="1179576"/>
          </a:xfrm>
        </p:spPr>
        <p:txBody>
          <a:bodyPr>
            <a:normAutofit/>
          </a:bodyPr>
          <a:lstStyle/>
          <a:p>
            <a:r>
              <a:rPr lang="en-US" sz="4000">
                <a:ea typeface="+mj-lt"/>
                <a:cs typeface="+mj-lt"/>
              </a:rPr>
              <a:t>Enhancing EAE with Gaussian Sampling</a:t>
            </a:r>
            <a:endParaRPr lang="en-US" sz="4000"/>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47DA1E1-71E5-7C44-DA65-F4D1849AD9B5}"/>
              </a:ext>
            </a:extLst>
          </p:cNvPr>
          <p:cNvSpPr>
            <a:spLocks noGrp="1"/>
          </p:cNvSpPr>
          <p:nvPr>
            <p:ph idx="1"/>
          </p:nvPr>
        </p:nvSpPr>
        <p:spPr>
          <a:xfrm>
            <a:off x="1115568" y="2481943"/>
            <a:ext cx="10168128" cy="4121020"/>
          </a:xfrm>
        </p:spPr>
        <p:txBody>
          <a:bodyPr vert="horz" lIns="91440" tIns="45720" rIns="91440" bIns="45720" rtlCol="0" anchor="t">
            <a:noAutofit/>
          </a:bodyPr>
          <a:lstStyle/>
          <a:p>
            <a:pPr marL="0" indent="0">
              <a:buNone/>
            </a:pPr>
            <a:r>
              <a:rPr lang="en-US" sz="1800" dirty="0">
                <a:ea typeface="+mn-lt"/>
                <a:cs typeface="+mn-lt"/>
              </a:rPr>
              <a:t>Why Gaussian Sampling?</a:t>
            </a:r>
            <a:endParaRPr lang="en-US" sz="1800">
              <a:ea typeface="Calibri"/>
              <a:cs typeface="Calibri"/>
            </a:endParaRPr>
          </a:p>
          <a:p>
            <a:pPr marL="0" indent="0">
              <a:buNone/>
            </a:pPr>
            <a:r>
              <a:rPr lang="en-US" sz="1800" dirty="0">
                <a:ea typeface="+mn-lt"/>
                <a:cs typeface="+mn-lt"/>
              </a:rPr>
              <a:t>Gaussian sampling would pick points that are not just the existing examples (the documents and schemas) but also new points that lie in the space around them. These new points represent potential new examples that are a mix of the context and schema information.</a:t>
            </a:r>
            <a:endParaRPr lang="en-US" sz="1800">
              <a:ea typeface="Calibri"/>
              <a:cs typeface="Calibri"/>
            </a:endParaRPr>
          </a:p>
          <a:p>
            <a:r>
              <a:rPr lang="en-US" sz="1800" b="1" dirty="0">
                <a:ea typeface="+mn-lt"/>
                <a:cs typeface="+mn-lt"/>
              </a:rPr>
              <a:t>Beyond Existing Examples</a:t>
            </a:r>
            <a:r>
              <a:rPr lang="en-US" sz="1800" dirty="0">
                <a:ea typeface="+mn-lt"/>
                <a:cs typeface="+mn-lt"/>
              </a:rPr>
              <a:t>: Gaussian sampling goes beyond the fixed points (existing training instances) to explore a broader space of possibilities.</a:t>
            </a:r>
            <a:endParaRPr lang="en-US" sz="1800">
              <a:ea typeface="Calibri"/>
              <a:cs typeface="Calibri"/>
            </a:endParaRPr>
          </a:p>
          <a:p>
            <a:r>
              <a:rPr lang="en-US" sz="1800" b="1" dirty="0">
                <a:ea typeface="+mn-lt"/>
                <a:cs typeface="+mn-lt"/>
              </a:rPr>
              <a:t>Creating New Instances</a:t>
            </a:r>
            <a:r>
              <a:rPr lang="en-US" sz="1800" dirty="0">
                <a:ea typeface="+mn-lt"/>
                <a:cs typeface="+mn-lt"/>
              </a:rPr>
              <a:t>: It generates new synthetic instances that are informed by, but not identical to, existing examples.</a:t>
            </a:r>
            <a:endParaRPr lang="en-US" sz="1800">
              <a:ea typeface="Calibri"/>
              <a:cs typeface="Calibri"/>
            </a:endParaRPr>
          </a:p>
          <a:p>
            <a:r>
              <a:rPr lang="en-US" sz="1800" b="1" dirty="0">
                <a:ea typeface="+mn-lt"/>
                <a:cs typeface="+mn-lt"/>
              </a:rPr>
              <a:t>Blending Context and Schema</a:t>
            </a:r>
            <a:r>
              <a:rPr lang="en-US" sz="1800" dirty="0">
                <a:ea typeface="+mn-lt"/>
                <a:cs typeface="+mn-lt"/>
              </a:rPr>
              <a:t>: These new instances are a mix, containing elements of both the contextual and schema information from the training data.</a:t>
            </a:r>
            <a:endParaRPr lang="en-US" sz="1800">
              <a:ea typeface="Calibri"/>
              <a:cs typeface="Calibri"/>
            </a:endParaRPr>
          </a:p>
          <a:p>
            <a:r>
              <a:rPr lang="en-US" sz="1800" b="1" dirty="0">
                <a:ea typeface="+mn-lt"/>
                <a:cs typeface="+mn-lt"/>
              </a:rPr>
              <a:t>Richer Training Data</a:t>
            </a:r>
            <a:endParaRPr lang="en-US" sz="1800" dirty="0">
              <a:ea typeface="+mn-lt"/>
              <a:cs typeface="+mn-lt"/>
            </a:endParaRPr>
          </a:p>
          <a:p>
            <a:r>
              <a:rPr lang="en-US" sz="1800" b="1" dirty="0">
                <a:ea typeface="+mn-lt"/>
                <a:cs typeface="+mn-lt"/>
              </a:rPr>
              <a:t>Model Generalization</a:t>
            </a:r>
            <a:endParaRPr lang="en-US" sz="1800" dirty="0">
              <a:ea typeface="Calibri"/>
              <a:cs typeface="Calibri"/>
            </a:endParaRPr>
          </a:p>
        </p:txBody>
      </p:sp>
    </p:spTree>
    <p:extLst>
      <p:ext uri="{BB962C8B-B14F-4D97-AF65-F5344CB8AC3E}">
        <p14:creationId xmlns:p14="http://schemas.microsoft.com/office/powerpoint/2010/main" val="3090228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23426F-61FF-F151-9D5E-8CA88591E534}"/>
              </a:ext>
            </a:extLst>
          </p:cNvPr>
          <p:cNvSpPr>
            <a:spLocks noGrp="1"/>
          </p:cNvSpPr>
          <p:nvPr>
            <p:ph type="title"/>
          </p:nvPr>
        </p:nvSpPr>
        <p:spPr>
          <a:xfrm>
            <a:off x="1115568" y="548640"/>
            <a:ext cx="10168128" cy="1179576"/>
          </a:xfrm>
        </p:spPr>
        <p:txBody>
          <a:bodyPr>
            <a:normAutofit/>
          </a:bodyPr>
          <a:lstStyle/>
          <a:p>
            <a:r>
              <a:rPr lang="en-US" sz="3700">
                <a:ea typeface="+mj-lt"/>
                <a:cs typeface="+mj-lt"/>
              </a:rPr>
              <a:t>T5 at the Core of RAG for Event Argument Extraction</a:t>
            </a:r>
            <a:endParaRPr lang="en-US" sz="3700"/>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21A36C9-9B20-7022-75A2-87E083A2BF9D}"/>
              </a:ext>
            </a:extLst>
          </p:cNvPr>
          <p:cNvSpPr>
            <a:spLocks noGrp="1"/>
          </p:cNvSpPr>
          <p:nvPr>
            <p:ph idx="1"/>
          </p:nvPr>
        </p:nvSpPr>
        <p:spPr>
          <a:xfrm>
            <a:off x="1115568" y="2481943"/>
            <a:ext cx="10168128" cy="3695020"/>
          </a:xfrm>
        </p:spPr>
        <p:txBody>
          <a:bodyPr vert="horz" lIns="91440" tIns="45720" rIns="91440" bIns="45720" rtlCol="0" anchor="t">
            <a:noAutofit/>
          </a:bodyPr>
          <a:lstStyle/>
          <a:p>
            <a:pPr marL="0" indent="0">
              <a:buNone/>
            </a:pPr>
            <a:r>
              <a:rPr lang="en-US" sz="1800" b="1" dirty="0">
                <a:ea typeface="+mn-lt"/>
                <a:cs typeface="+mn-lt"/>
              </a:rPr>
              <a:t>Mechanics of RAG</a:t>
            </a:r>
            <a:r>
              <a:rPr lang="en-US" sz="1800" dirty="0">
                <a:ea typeface="+mn-lt"/>
                <a:cs typeface="+mn-lt"/>
              </a:rPr>
              <a:t>:</a:t>
            </a:r>
            <a:endParaRPr lang="en-US" sz="1800" dirty="0">
              <a:ea typeface="Calibri"/>
              <a:cs typeface="Calibri"/>
            </a:endParaRPr>
          </a:p>
          <a:p>
            <a:r>
              <a:rPr lang="en-US" sz="1800" i="1" dirty="0">
                <a:ea typeface="+mn-lt"/>
                <a:cs typeface="+mn-lt"/>
              </a:rPr>
              <a:t>Conditional Probability</a:t>
            </a:r>
            <a:r>
              <a:rPr lang="en-US" sz="1800" dirty="0">
                <a:ea typeface="+mn-lt"/>
                <a:cs typeface="+mn-lt"/>
              </a:rPr>
              <a:t>: The T5 model is leveraged to predict the likelihood of each new word based on the input sequence and the previously generated text.</a:t>
            </a:r>
            <a:endParaRPr lang="en-US" sz="1800" dirty="0">
              <a:ea typeface="Calibri"/>
              <a:cs typeface="Calibri"/>
            </a:endParaRPr>
          </a:p>
          <a:p>
            <a:r>
              <a:rPr lang="en-US" sz="1800" i="1" dirty="0">
                <a:ea typeface="+mn-lt"/>
                <a:cs typeface="+mn-lt"/>
              </a:rPr>
              <a:t>Input Preparation</a:t>
            </a:r>
            <a:r>
              <a:rPr lang="en-US" sz="1800" dirty="0">
                <a:ea typeface="+mn-lt"/>
                <a:cs typeface="+mn-lt"/>
              </a:rPr>
              <a:t>: The input to the model is a combination of the document's context and the relevant event schema.</a:t>
            </a:r>
            <a:endParaRPr lang="en-US" sz="1800" dirty="0">
              <a:ea typeface="Calibri"/>
              <a:cs typeface="Calibri"/>
            </a:endParaRPr>
          </a:p>
          <a:p>
            <a:r>
              <a:rPr lang="en-US" sz="1800" i="1" dirty="0">
                <a:ea typeface="+mn-lt"/>
                <a:cs typeface="+mn-lt"/>
              </a:rPr>
              <a:t>Output Generation</a:t>
            </a:r>
            <a:r>
              <a:rPr lang="en-US" sz="1800" dirty="0">
                <a:ea typeface="+mn-lt"/>
                <a:cs typeface="+mn-lt"/>
              </a:rPr>
              <a:t>: The model's output is a sequence that pairs each argument with its corresponding role within the event.</a:t>
            </a:r>
            <a:endParaRPr lang="en-US" sz="1800" dirty="0">
              <a:ea typeface="Calibri"/>
              <a:cs typeface="Calibri"/>
            </a:endParaRPr>
          </a:p>
          <a:p>
            <a:pPr marL="0" indent="0">
              <a:buNone/>
            </a:pPr>
            <a:r>
              <a:rPr lang="en-US" sz="1800" b="1" dirty="0">
                <a:ea typeface="+mn-lt"/>
                <a:cs typeface="+mn-lt"/>
              </a:rPr>
              <a:t>Training and Inference Details</a:t>
            </a:r>
            <a:r>
              <a:rPr lang="en-US" sz="1800" dirty="0">
                <a:ea typeface="+mn-lt"/>
                <a:cs typeface="+mn-lt"/>
              </a:rPr>
              <a:t>:</a:t>
            </a:r>
            <a:endParaRPr lang="en-US" sz="1800" dirty="0">
              <a:ea typeface="Calibri"/>
              <a:cs typeface="Calibri"/>
            </a:endParaRPr>
          </a:p>
          <a:p>
            <a:r>
              <a:rPr lang="en-US" sz="1800" i="1" dirty="0">
                <a:ea typeface="+mn-lt"/>
                <a:cs typeface="+mn-lt"/>
              </a:rPr>
              <a:t>Trainable Components</a:t>
            </a:r>
            <a:r>
              <a:rPr lang="en-US" sz="1800" dirty="0">
                <a:ea typeface="+mn-lt"/>
                <a:cs typeface="+mn-lt"/>
              </a:rPr>
              <a:t>: Only the encoder-decoder parts of the language model are trained.</a:t>
            </a:r>
            <a:endParaRPr lang="en-US" sz="1800" dirty="0">
              <a:ea typeface="Calibri"/>
              <a:cs typeface="Calibri"/>
            </a:endParaRPr>
          </a:p>
          <a:p>
            <a:r>
              <a:rPr lang="en-US" sz="1800" i="1" dirty="0">
                <a:ea typeface="+mn-lt"/>
                <a:cs typeface="+mn-lt"/>
              </a:rPr>
              <a:t>Post-Processing</a:t>
            </a:r>
            <a:r>
              <a:rPr lang="en-US" sz="1800" dirty="0">
                <a:ea typeface="+mn-lt"/>
                <a:cs typeface="+mn-lt"/>
              </a:rPr>
              <a:t>: After generation, the model decodes the sequence of roles to match them with their respective arguments for evaluation.</a:t>
            </a:r>
            <a:endParaRPr lang="en-US" sz="1800" dirty="0">
              <a:ea typeface="Calibri"/>
              <a:cs typeface="Calibri"/>
            </a:endParaRPr>
          </a:p>
        </p:txBody>
      </p:sp>
    </p:spTree>
    <p:extLst>
      <p:ext uri="{BB962C8B-B14F-4D97-AF65-F5344CB8AC3E}">
        <p14:creationId xmlns:p14="http://schemas.microsoft.com/office/powerpoint/2010/main" val="277138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AC279-EAAF-C865-7385-EBF01969A484}"/>
              </a:ext>
            </a:extLst>
          </p:cNvPr>
          <p:cNvSpPr>
            <a:spLocks noGrp="1"/>
          </p:cNvSpPr>
          <p:nvPr>
            <p:ph type="title"/>
          </p:nvPr>
        </p:nvSpPr>
        <p:spPr>
          <a:xfrm>
            <a:off x="838200" y="365125"/>
            <a:ext cx="10515600" cy="1325563"/>
          </a:xfrm>
        </p:spPr>
        <p:txBody>
          <a:bodyPr>
            <a:normAutofit/>
          </a:bodyPr>
          <a:lstStyle/>
          <a:p>
            <a:r>
              <a:rPr lang="en-US" sz="5400">
                <a:cs typeface="Calibri Light"/>
              </a:rPr>
              <a:t>4. Experimental Datasets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BFC472-6EBA-D5FA-EEA2-0973488D27F0}"/>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dirty="0">
                <a:ea typeface="+mn-lt"/>
                <a:cs typeface="+mn-lt"/>
              </a:rPr>
              <a:t>Conducted experiments on two widely used document-level EAE datasets:</a:t>
            </a:r>
            <a:endParaRPr lang="en-US" sz="2200" dirty="0">
              <a:cs typeface="Calibri"/>
            </a:endParaRPr>
          </a:p>
          <a:p>
            <a:pPr marL="0" indent="0">
              <a:buNone/>
            </a:pPr>
            <a:endParaRPr lang="en-US" sz="2200" dirty="0">
              <a:ea typeface="+mn-lt"/>
              <a:cs typeface="+mn-lt"/>
            </a:endParaRPr>
          </a:p>
          <a:p>
            <a:r>
              <a:rPr lang="en-US" sz="2200" dirty="0">
                <a:ea typeface="+mn-lt"/>
                <a:cs typeface="+mn-lt"/>
              </a:rPr>
              <a:t>RAMS: It features a diverse range of events and argument roles. 9,124 annotated examples from news based on 139 event types and 65 argument roles. Its complexity and broad coverage of event types make it ideal for testing the robustness of our method.</a:t>
            </a:r>
            <a:endParaRPr lang="en-US" sz="2200" dirty="0">
              <a:cs typeface="Calibri"/>
            </a:endParaRPr>
          </a:p>
          <a:p>
            <a:r>
              <a:rPr lang="en-US" sz="2200" dirty="0" err="1">
                <a:ea typeface="+mn-lt"/>
                <a:cs typeface="+mn-lt"/>
              </a:rPr>
              <a:t>WikiEvents</a:t>
            </a:r>
            <a:r>
              <a:rPr lang="en-US" sz="2200" dirty="0">
                <a:ea typeface="+mn-lt"/>
                <a:cs typeface="+mn-lt"/>
              </a:rPr>
              <a:t>: It provides wide array of real-world events extracted from Wikipedia articles. 246 annotated documents based on 50 event types and 59 roles. Its relevance to everyday events and the sparsity of arguments within documents pose a unique challenge, testing the model's ability to generalize and accurately extract arguments in sparse conditions.</a:t>
            </a:r>
            <a:endParaRPr lang="en-US" sz="2200" dirty="0">
              <a:cs typeface="Arial"/>
            </a:endParaRPr>
          </a:p>
        </p:txBody>
      </p:sp>
    </p:spTree>
    <p:extLst>
      <p:ext uri="{BB962C8B-B14F-4D97-AF65-F5344CB8AC3E}">
        <p14:creationId xmlns:p14="http://schemas.microsoft.com/office/powerpoint/2010/main" val="3339867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662404-306D-9015-A801-82A8E951052B}"/>
              </a:ext>
            </a:extLst>
          </p:cNvPr>
          <p:cNvSpPr>
            <a:spLocks noGrp="1"/>
          </p:cNvSpPr>
          <p:nvPr>
            <p:ph type="title"/>
          </p:nvPr>
        </p:nvSpPr>
        <p:spPr>
          <a:xfrm>
            <a:off x="1115568" y="548640"/>
            <a:ext cx="10168128" cy="1179576"/>
          </a:xfrm>
        </p:spPr>
        <p:txBody>
          <a:bodyPr>
            <a:normAutofit/>
          </a:bodyPr>
          <a:lstStyle/>
          <a:p>
            <a:r>
              <a:rPr lang="en-US" sz="4000">
                <a:cs typeface="Calibri Light"/>
              </a:rPr>
              <a:t>Experimental </a:t>
            </a:r>
            <a:r>
              <a:rPr lang="en-US" sz="4000">
                <a:ea typeface="+mj-lt"/>
                <a:cs typeface="+mj-lt"/>
              </a:rPr>
              <a:t>Evaluation Metrics</a:t>
            </a:r>
            <a:endParaRPr lang="en-US" sz="4000"/>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90E658E-2514-89C9-72C6-4F1A7CA1BACA}"/>
              </a:ext>
            </a:extLst>
          </p:cNvPr>
          <p:cNvSpPr>
            <a:spLocks noGrp="1"/>
          </p:cNvSpPr>
          <p:nvPr>
            <p:ph idx="1"/>
          </p:nvPr>
        </p:nvSpPr>
        <p:spPr>
          <a:xfrm>
            <a:off x="1115568" y="2481943"/>
            <a:ext cx="10168128" cy="3695020"/>
          </a:xfrm>
        </p:spPr>
        <p:txBody>
          <a:bodyPr vert="horz" lIns="91440" tIns="45720" rIns="91440" bIns="45720" rtlCol="0">
            <a:normAutofit/>
          </a:bodyPr>
          <a:lstStyle/>
          <a:p>
            <a:pPr marL="0" indent="0">
              <a:buNone/>
            </a:pPr>
            <a:r>
              <a:rPr lang="en-US" sz="2000">
                <a:ea typeface="+mn-lt"/>
                <a:cs typeface="+mn-lt"/>
              </a:rPr>
              <a:t>Metrics for the research are reported as F-1 score of argument identification (Arg-I), argument classification (Arg-C) and for WikiEvents dataset, additionally evaluating argument head F1 score (Head-C). </a:t>
            </a:r>
            <a:endParaRPr lang="en-US" sz="2000"/>
          </a:p>
          <a:p>
            <a:pPr>
              <a:buFont typeface="Arial,Sans-Serif" panose="020B0604020202020204" pitchFamily="34" charset="0"/>
            </a:pPr>
            <a:r>
              <a:rPr lang="en-US" sz="2000">
                <a:latin typeface="Arial"/>
                <a:cs typeface="Arial"/>
              </a:rPr>
              <a:t>Arg-I: an event argument is correctly identified if its offsets match those of any of the argument mentions. </a:t>
            </a:r>
          </a:p>
          <a:p>
            <a:pPr>
              <a:buFont typeface="Arial,Sans-Serif" panose="020B0604020202020204" pitchFamily="34" charset="0"/>
            </a:pPr>
            <a:r>
              <a:rPr lang="en-US" sz="2000">
                <a:latin typeface="Arial"/>
                <a:cs typeface="Arial"/>
              </a:rPr>
              <a:t>Arg-C: an event argument is correctly classified if its offset and role type both match the ground truth. </a:t>
            </a:r>
          </a:p>
          <a:p>
            <a:pPr>
              <a:buFont typeface="Arial,Sans-Serif" panose="020B0604020202020204" pitchFamily="34" charset="0"/>
            </a:pPr>
            <a:r>
              <a:rPr lang="en-US" sz="2000">
                <a:latin typeface="Arial"/>
                <a:cs typeface="Arial"/>
              </a:rPr>
              <a:t>Head-C: only considers the matching of the headword of an argument.</a:t>
            </a:r>
          </a:p>
          <a:p>
            <a:pPr marL="0" indent="0">
              <a:buNone/>
            </a:pPr>
            <a:r>
              <a:rPr lang="en-US" sz="2000">
                <a:ea typeface="+mn-lt"/>
                <a:cs typeface="+mn-lt"/>
              </a:rPr>
              <a:t>For the predicted argument, the closest matching string to the golden trigger is identified as the predicted offset. Given that an event type can encompass multiple roles, micro-averaged role-level scores are utilized as the definitive metric.</a:t>
            </a:r>
          </a:p>
          <a:p>
            <a:endParaRPr lang="en-US" sz="2000">
              <a:cs typeface="Calibri"/>
            </a:endParaRPr>
          </a:p>
        </p:txBody>
      </p:sp>
    </p:spTree>
    <p:extLst>
      <p:ext uri="{BB962C8B-B14F-4D97-AF65-F5344CB8AC3E}">
        <p14:creationId xmlns:p14="http://schemas.microsoft.com/office/powerpoint/2010/main" val="2897492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table with numbers and text&#10;&#10;Description automatically generated">
            <a:extLst>
              <a:ext uri="{FF2B5EF4-FFF2-40B4-BE49-F238E27FC236}">
                <a16:creationId xmlns:a16="http://schemas.microsoft.com/office/drawing/2014/main" id="{13D05983-ACF4-9B25-FBC8-B3A2D09CD385}"/>
              </a:ext>
            </a:extLst>
          </p:cNvPr>
          <p:cNvPicPr>
            <a:picLocks noGrp="1" noChangeAspect="1"/>
          </p:cNvPicPr>
          <p:nvPr>
            <p:ph idx="1"/>
          </p:nvPr>
        </p:nvPicPr>
        <p:blipFill rotWithShape="1">
          <a:blip r:embed="rId2"/>
          <a:srcRect r="838" b="243"/>
          <a:stretch/>
        </p:blipFill>
        <p:spPr>
          <a:xfrm>
            <a:off x="1138698" y="219368"/>
            <a:ext cx="9924642" cy="6430892"/>
          </a:xfrm>
        </p:spPr>
      </p:pic>
    </p:spTree>
    <p:extLst>
      <p:ext uri="{BB962C8B-B14F-4D97-AF65-F5344CB8AC3E}">
        <p14:creationId xmlns:p14="http://schemas.microsoft.com/office/powerpoint/2010/main" val="2727411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0F7C9-9707-6741-A38B-7668CB345FAE}"/>
              </a:ext>
            </a:extLst>
          </p:cNvPr>
          <p:cNvSpPr>
            <a:spLocks noGrp="1"/>
          </p:cNvSpPr>
          <p:nvPr>
            <p:ph type="title"/>
          </p:nvPr>
        </p:nvSpPr>
        <p:spPr>
          <a:xfrm>
            <a:off x="635000" y="640823"/>
            <a:ext cx="3418659" cy="5583148"/>
          </a:xfrm>
        </p:spPr>
        <p:txBody>
          <a:bodyPr anchor="ctr">
            <a:normAutofit/>
          </a:bodyPr>
          <a:lstStyle/>
          <a:p>
            <a:r>
              <a:rPr lang="en-US" sz="5400" b="1">
                <a:ea typeface="Calibri Light"/>
                <a:cs typeface="Calibri Light"/>
              </a:rPr>
              <a:t>Analysis and Results </a:t>
            </a:r>
          </a:p>
        </p:txBody>
      </p:sp>
      <p:sp>
        <p:nvSpPr>
          <p:cNvPr id="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A58E155E-C49E-2F98-CD33-C6E6109DCE42}"/>
              </a:ext>
            </a:extLst>
          </p:cNvPr>
          <p:cNvGraphicFramePr>
            <a:graphicFrameLocks noGrp="1"/>
          </p:cNvGraphicFramePr>
          <p:nvPr>
            <p:ph idx="1"/>
            <p:extLst>
              <p:ext uri="{D42A27DB-BD31-4B8C-83A1-F6EECF244321}">
                <p14:modId xmlns:p14="http://schemas.microsoft.com/office/powerpoint/2010/main" val="231839165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293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D3A72-C8B0-EF5C-6C73-E8028058AD72}"/>
              </a:ext>
            </a:extLst>
          </p:cNvPr>
          <p:cNvSpPr>
            <a:spLocks noGrp="1"/>
          </p:cNvSpPr>
          <p:nvPr>
            <p:ph type="title"/>
          </p:nvPr>
        </p:nvSpPr>
        <p:spPr>
          <a:xfrm>
            <a:off x="635000" y="640823"/>
            <a:ext cx="3418659" cy="5583148"/>
          </a:xfrm>
        </p:spPr>
        <p:txBody>
          <a:bodyPr anchor="ctr">
            <a:normAutofit/>
          </a:bodyPr>
          <a:lstStyle/>
          <a:p>
            <a:r>
              <a:rPr lang="en-US" sz="5400" b="1">
                <a:ea typeface="Calibri Light"/>
                <a:cs typeface="Calibri Light"/>
              </a:rPr>
              <a:t>Analysis and Results</a:t>
            </a:r>
            <a:endParaRPr lang="en-US" sz="5400" b="1"/>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83D21CD-A39D-283C-B723-DE52E71D93C7}"/>
              </a:ext>
            </a:extLst>
          </p:cNvPr>
          <p:cNvGraphicFramePr>
            <a:graphicFrameLocks noGrp="1"/>
          </p:cNvGraphicFramePr>
          <p:nvPr>
            <p:ph idx="1"/>
            <p:extLst>
              <p:ext uri="{D42A27DB-BD31-4B8C-83A1-F6EECF244321}">
                <p14:modId xmlns:p14="http://schemas.microsoft.com/office/powerpoint/2010/main" val="315995859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03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24089-0350-50DB-2D19-22BAB6FDADF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Argument span/role prediction accuracy on RAMS.</a:t>
            </a:r>
          </a:p>
          <a:p>
            <a:pPr algn="ctr"/>
            <a:endParaRPr lang="en-US" sz="4100" kern="1200">
              <a:solidFill>
                <a:schemeClr val="tx1"/>
              </a:solidFill>
              <a:latin typeface="+mj-lt"/>
              <a:ea typeface="+mj-ea"/>
              <a:cs typeface="+mj-cs"/>
            </a:endParaRPr>
          </a:p>
        </p:txBody>
      </p:sp>
      <p:sp>
        <p:nvSpPr>
          <p:cNvPr id="4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rectangular box with black text&#10;&#10;Description automatically generated">
            <a:extLst>
              <a:ext uri="{FF2B5EF4-FFF2-40B4-BE49-F238E27FC236}">
                <a16:creationId xmlns:a16="http://schemas.microsoft.com/office/drawing/2014/main" id="{699C5D75-788A-4162-6D20-CEF4565429B3}"/>
              </a:ext>
            </a:extLst>
          </p:cNvPr>
          <p:cNvPicPr>
            <a:picLocks noChangeAspect="1"/>
          </p:cNvPicPr>
          <p:nvPr/>
        </p:nvPicPr>
        <p:blipFill>
          <a:blip r:embed="rId2"/>
          <a:stretch>
            <a:fillRect/>
          </a:stretch>
        </p:blipFill>
        <p:spPr>
          <a:xfrm>
            <a:off x="320040" y="2723190"/>
            <a:ext cx="11548872" cy="3406917"/>
          </a:xfrm>
          <a:prstGeom prst="rect">
            <a:avLst/>
          </a:prstGeom>
        </p:spPr>
      </p:pic>
    </p:spTree>
    <p:extLst>
      <p:ext uri="{BB962C8B-B14F-4D97-AF65-F5344CB8AC3E}">
        <p14:creationId xmlns:p14="http://schemas.microsoft.com/office/powerpoint/2010/main" val="265979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EA4D5-2254-D084-5FA7-B1577AE488B5}"/>
              </a:ext>
            </a:extLst>
          </p:cNvPr>
          <p:cNvSpPr>
            <a:spLocks noGrp="1"/>
          </p:cNvSpPr>
          <p:nvPr>
            <p:ph type="title"/>
          </p:nvPr>
        </p:nvSpPr>
        <p:spPr>
          <a:xfrm>
            <a:off x="599609" y="679731"/>
            <a:ext cx="4171994" cy="4795590"/>
          </a:xfrm>
        </p:spPr>
        <p:txBody>
          <a:bodyPr vert="horz" lIns="91440" tIns="45720" rIns="91440" bIns="45720" rtlCol="0" anchor="b">
            <a:noAutofit/>
          </a:bodyPr>
          <a:lstStyle/>
          <a:p>
            <a:r>
              <a:rPr lang="en-US" sz="2000" b="1">
                <a:latin typeface="Arial"/>
                <a:ea typeface="Calibri Light"/>
                <a:cs typeface="Calibri Light"/>
              </a:rPr>
              <a:t>Arg-C F1 scores with different training data ratios on both benchmarks.</a:t>
            </a:r>
          </a:p>
          <a:p>
            <a:br>
              <a:rPr lang="en-US" sz="2000" kern="1200">
                <a:latin typeface="Arial"/>
              </a:rPr>
            </a:br>
            <a:br>
              <a:rPr lang="en-US" sz="2000" kern="1200">
                <a:latin typeface="Arial"/>
              </a:rPr>
            </a:br>
            <a:r>
              <a:rPr lang="en-US" sz="2000" kern="1200">
                <a:latin typeface="Arial"/>
                <a:cs typeface="Arial"/>
              </a:rPr>
              <a:t> It demonstrates our approach achieves comparable performance with the T5- baseline model with only ~20% of training data, which indicates that our approach has </a:t>
            </a:r>
            <a:r>
              <a:rPr lang="en-US" sz="2000" b="1" kern="1200">
                <a:latin typeface="Arial"/>
                <a:cs typeface="Arial"/>
              </a:rPr>
              <a:t>great </a:t>
            </a:r>
            <a:r>
              <a:rPr lang="en-US" sz="2000" b="1">
                <a:latin typeface="Arial"/>
                <a:cs typeface="Arial"/>
              </a:rPr>
              <a:t>potential</a:t>
            </a:r>
            <a:r>
              <a:rPr lang="en-US" sz="2000" b="1" kern="1200">
                <a:latin typeface="Arial"/>
                <a:cs typeface="Arial"/>
              </a:rPr>
              <a:t> to achieve good results</a:t>
            </a:r>
            <a:r>
              <a:rPr lang="en-US" sz="2000" kern="1200">
                <a:latin typeface="Arial"/>
                <a:cs typeface="Arial"/>
              </a:rPr>
              <a:t> with very few data.</a:t>
            </a:r>
            <a:endParaRPr lang="en-US" sz="2000" kern="1200">
              <a:latin typeface="Arial"/>
              <a:ea typeface="Calibri Light"/>
              <a:cs typeface="Arial"/>
            </a:endParaRPr>
          </a:p>
          <a:p>
            <a:endParaRPr lang="en-US" sz="2000" kern="1200">
              <a:latin typeface="Arial"/>
              <a:cs typeface="Arial"/>
            </a:endParaRPr>
          </a:p>
        </p:txBody>
      </p:sp>
      <p:grpSp>
        <p:nvGrpSpPr>
          <p:cNvPr id="38" name="Group 3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4" name="Straight Connector 3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B4FB5D0-158A-93C6-8A3C-8EF9B0DF3F0A}"/>
              </a:ext>
            </a:extLst>
          </p:cNvPr>
          <p:cNvPicPr>
            <a:picLocks noGrp="1" noChangeAspect="1"/>
          </p:cNvPicPr>
          <p:nvPr>
            <p:ph idx="1"/>
          </p:nvPr>
        </p:nvPicPr>
        <p:blipFill>
          <a:blip r:embed="rId2"/>
          <a:stretch>
            <a:fillRect/>
          </a:stretch>
        </p:blipFill>
        <p:spPr>
          <a:xfrm>
            <a:off x="5505493" y="548106"/>
            <a:ext cx="5635270" cy="5794159"/>
          </a:xfrm>
        </p:spPr>
      </p:pic>
    </p:spTree>
    <p:extLst>
      <p:ext uri="{BB962C8B-B14F-4D97-AF65-F5344CB8AC3E}">
        <p14:creationId xmlns:p14="http://schemas.microsoft.com/office/powerpoint/2010/main" val="244953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33511-8059-16F1-0C80-534584ECC036}"/>
              </a:ext>
            </a:extLst>
          </p:cNvPr>
          <p:cNvSpPr>
            <a:spLocks noGrp="1"/>
          </p:cNvSpPr>
          <p:nvPr>
            <p:ph type="title"/>
          </p:nvPr>
        </p:nvSpPr>
        <p:spPr>
          <a:xfrm>
            <a:off x="838200" y="365125"/>
            <a:ext cx="10515600" cy="1325563"/>
          </a:xfrm>
        </p:spPr>
        <p:txBody>
          <a:bodyPr>
            <a:normAutofit/>
          </a:bodyPr>
          <a:lstStyle/>
          <a:p>
            <a:r>
              <a:rPr lang="en-US" sz="5400" b="1">
                <a:cs typeface="Calibri Light"/>
              </a:rPr>
              <a:t>Table of Contents</a:t>
            </a:r>
            <a:endParaRPr lang="en-US" sz="5400" b="1"/>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6C2021-FC75-DC9A-72A7-9D594478A307}"/>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514350" indent="-514350">
              <a:buAutoNum type="arabicPeriod"/>
            </a:pPr>
            <a:r>
              <a:rPr lang="en-US" sz="2200">
                <a:cs typeface="Calibri"/>
              </a:rPr>
              <a:t>Motivation</a:t>
            </a:r>
          </a:p>
          <a:p>
            <a:pPr marL="514350" indent="-514350">
              <a:buAutoNum type="arabicPeriod"/>
            </a:pPr>
            <a:r>
              <a:rPr lang="en-US" sz="2200">
                <a:ea typeface="+mn-lt"/>
                <a:cs typeface="+mn-lt"/>
              </a:rPr>
              <a:t>Introduction </a:t>
            </a:r>
            <a:endParaRPr lang="en-US" sz="2200">
              <a:cs typeface="Calibri"/>
            </a:endParaRPr>
          </a:p>
          <a:p>
            <a:pPr marL="514350" indent="-514350">
              <a:buAutoNum type="arabicPeriod"/>
            </a:pPr>
            <a:r>
              <a:rPr lang="en-US" sz="2200">
                <a:cs typeface="Calibri"/>
              </a:rPr>
              <a:t>Methodologies</a:t>
            </a:r>
            <a:endParaRPr lang="en-US" sz="2200">
              <a:ea typeface="Calibri"/>
              <a:cs typeface="Calibri"/>
            </a:endParaRPr>
          </a:p>
          <a:p>
            <a:pPr marL="514350" indent="-514350">
              <a:buAutoNum type="arabicPeriod"/>
            </a:pPr>
            <a:r>
              <a:rPr lang="en-US" sz="2200">
                <a:cs typeface="Calibri"/>
              </a:rPr>
              <a:t>Experiments</a:t>
            </a:r>
            <a:endParaRPr lang="en-US" sz="2200">
              <a:ea typeface="Calibri"/>
              <a:cs typeface="Calibri"/>
            </a:endParaRPr>
          </a:p>
          <a:p>
            <a:pPr marL="514350" indent="-514350">
              <a:buAutoNum type="arabicPeriod"/>
            </a:pPr>
            <a:r>
              <a:rPr lang="en-US" sz="2200">
                <a:cs typeface="Calibri"/>
              </a:rPr>
              <a:t>Results</a:t>
            </a:r>
            <a:endParaRPr lang="en-US" sz="2200">
              <a:ea typeface="Calibri"/>
              <a:cs typeface="Calibri"/>
            </a:endParaRPr>
          </a:p>
          <a:p>
            <a:pPr marL="514350" indent="-514350">
              <a:buAutoNum type="arabicPeriod"/>
            </a:pPr>
            <a:r>
              <a:rPr lang="en-US" sz="2200">
                <a:cs typeface="Calibri"/>
              </a:rPr>
              <a:t>Conclusion</a:t>
            </a:r>
            <a:endParaRPr lang="en-US" sz="2200">
              <a:ea typeface="Calibri"/>
              <a:cs typeface="Calibri"/>
            </a:endParaRPr>
          </a:p>
          <a:p>
            <a:pPr marL="0" indent="0">
              <a:buNone/>
            </a:pPr>
            <a:endParaRPr lang="en-US" sz="2200">
              <a:cs typeface="Calibri"/>
            </a:endParaRPr>
          </a:p>
          <a:p>
            <a:pPr marL="514350" indent="-514350">
              <a:buAutoNum type="arabicPeriod"/>
            </a:pPr>
            <a:endParaRPr lang="en-US" sz="2200">
              <a:cs typeface="Calibri"/>
            </a:endParaRPr>
          </a:p>
        </p:txBody>
      </p:sp>
    </p:spTree>
    <p:extLst>
      <p:ext uri="{BB962C8B-B14F-4D97-AF65-F5344CB8AC3E}">
        <p14:creationId xmlns:p14="http://schemas.microsoft.com/office/powerpoint/2010/main" val="3675119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EC7FE-BF47-04EB-4911-F3D15AE03018}"/>
              </a:ext>
            </a:extLst>
          </p:cNvPr>
          <p:cNvSpPr>
            <a:spLocks noGrp="1"/>
          </p:cNvSpPr>
          <p:nvPr>
            <p:ph type="title"/>
          </p:nvPr>
        </p:nvSpPr>
        <p:spPr>
          <a:xfrm>
            <a:off x="635000" y="640823"/>
            <a:ext cx="3418659" cy="5583148"/>
          </a:xfrm>
        </p:spPr>
        <p:txBody>
          <a:bodyPr anchor="ctr">
            <a:normAutofit/>
          </a:bodyPr>
          <a:lstStyle/>
          <a:p>
            <a:r>
              <a:rPr lang="en-US" sz="5400">
                <a:ea typeface="Calibri Light"/>
                <a:cs typeface="Calibri Light"/>
              </a:rPr>
              <a:t>Conclusion</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C438217-B962-FBC3-D9D8-93F337EC1246}"/>
              </a:ext>
            </a:extLst>
          </p:cNvPr>
          <p:cNvGraphicFramePr>
            <a:graphicFrameLocks noGrp="1"/>
          </p:cNvGraphicFramePr>
          <p:nvPr>
            <p:ph idx="1"/>
            <p:extLst>
              <p:ext uri="{D42A27DB-BD31-4B8C-83A1-F6EECF244321}">
                <p14:modId xmlns:p14="http://schemas.microsoft.com/office/powerpoint/2010/main" val="412370478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71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4CB2-3216-2F2D-223F-3BAD6F91B30C}"/>
              </a:ext>
            </a:extLst>
          </p:cNvPr>
          <p:cNvSpPr>
            <a:spLocks noGrp="1"/>
          </p:cNvSpPr>
          <p:nvPr>
            <p:ph type="title"/>
          </p:nvPr>
        </p:nvSpPr>
        <p:spPr/>
        <p:txBody>
          <a:bodyPr>
            <a:normAutofit/>
          </a:bodyPr>
          <a:lstStyle/>
          <a:p>
            <a:r>
              <a:rPr lang="en-US" sz="4000">
                <a:ea typeface="Calibri Light"/>
                <a:cs typeface="Calibri Light"/>
              </a:rPr>
              <a:t>Future Scope</a:t>
            </a:r>
            <a:endParaRPr lang="en-US" sz="4000"/>
          </a:p>
        </p:txBody>
      </p:sp>
      <p:graphicFrame>
        <p:nvGraphicFramePr>
          <p:cNvPr id="5" name="Content Placeholder 2">
            <a:extLst>
              <a:ext uri="{FF2B5EF4-FFF2-40B4-BE49-F238E27FC236}">
                <a16:creationId xmlns:a16="http://schemas.microsoft.com/office/drawing/2014/main" id="{9056A1AD-7AD0-1A37-F65A-F3AC1D9B46B5}"/>
              </a:ext>
            </a:extLst>
          </p:cNvPr>
          <p:cNvGraphicFramePr>
            <a:graphicFrameLocks noGrp="1"/>
          </p:cNvGraphicFramePr>
          <p:nvPr>
            <p:ph idx="4294967295"/>
            <p:extLst>
              <p:ext uri="{D42A27DB-BD31-4B8C-83A1-F6EECF244321}">
                <p14:modId xmlns:p14="http://schemas.microsoft.com/office/powerpoint/2010/main" val="3308338445"/>
              </p:ext>
            </p:extLst>
          </p:nvPr>
        </p:nvGraphicFramePr>
        <p:xfrm>
          <a:off x="3575331" y="312084"/>
          <a:ext cx="6364287" cy="5514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34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EDE16-B147-E140-00DB-FCBE62D643B9}"/>
              </a:ext>
            </a:extLst>
          </p:cNvPr>
          <p:cNvSpPr>
            <a:spLocks noGrp="1"/>
          </p:cNvSpPr>
          <p:nvPr>
            <p:ph type="title"/>
          </p:nvPr>
        </p:nvSpPr>
        <p:spPr>
          <a:xfrm>
            <a:off x="838200" y="365125"/>
            <a:ext cx="10515600" cy="1325563"/>
          </a:xfrm>
        </p:spPr>
        <p:txBody>
          <a:bodyPr>
            <a:normAutofit/>
          </a:bodyPr>
          <a:lstStyle/>
          <a:p>
            <a:pPr marL="742950" indent="-742950">
              <a:buAutoNum type="arabicPeriod"/>
            </a:pPr>
            <a:r>
              <a:rPr lang="en-US" sz="5400" b="1">
                <a:cs typeface="Calibri Light"/>
              </a:rPr>
              <a:t>Motivation</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E0EF65-63CA-92AE-B64A-89FCABFA86D9}"/>
              </a:ext>
            </a:extLst>
          </p:cNvPr>
          <p:cNvSpPr>
            <a:spLocks noGrp="1"/>
          </p:cNvSpPr>
          <p:nvPr>
            <p:ph idx="1"/>
          </p:nvPr>
        </p:nvSpPr>
        <p:spPr>
          <a:xfrm>
            <a:off x="838200" y="1929384"/>
            <a:ext cx="10515600" cy="4251960"/>
          </a:xfrm>
        </p:spPr>
        <p:txBody>
          <a:bodyPr vert="horz" lIns="91440" tIns="45720" rIns="91440" bIns="45720" rtlCol="0">
            <a:normAutofit/>
          </a:bodyPr>
          <a:lstStyle/>
          <a:p>
            <a:pPr marL="514350" indent="-514350">
              <a:buAutoNum type="alphaLcParenR"/>
            </a:pPr>
            <a:r>
              <a:rPr lang="en-US" sz="2200"/>
              <a:t>Enhancing NLP with Retrieval-Augmentation</a:t>
            </a:r>
            <a:endParaRPr lang="en-US" sz="2200">
              <a:cs typeface="Calibri" panose="020F0502020204030204"/>
            </a:endParaRPr>
          </a:p>
          <a:p>
            <a:pPr marL="514350" indent="-514350">
              <a:buAutoNum type="alphaLcParenR"/>
            </a:pPr>
            <a:r>
              <a:rPr lang="en-US" sz="2200"/>
              <a:t>Challenges in Document-Level Event Argument Extraction (EAE)</a:t>
            </a:r>
            <a:endParaRPr lang="en-US" sz="2200">
              <a:cs typeface="Calibri" panose="020F0502020204030204"/>
            </a:endParaRPr>
          </a:p>
          <a:p>
            <a:pPr marL="514350" indent="-514350">
              <a:buAutoNum type="alphaLcParenR"/>
            </a:pPr>
            <a:r>
              <a:rPr lang="en-US" sz="2200"/>
              <a:t>Innovating Retrieval Strategies for Document-Level EAE</a:t>
            </a:r>
            <a:endParaRPr lang="en-US" sz="2200">
              <a:cs typeface="Calibri" panose="020F0502020204030204"/>
            </a:endParaRPr>
          </a:p>
          <a:p>
            <a:pPr>
              <a:buAutoNum type="alphaLcParenR"/>
            </a:pPr>
            <a:endParaRPr lang="en-US" sz="2200" b="1">
              <a:ea typeface="+mn-lt"/>
              <a:cs typeface="+mn-lt"/>
            </a:endParaRPr>
          </a:p>
        </p:txBody>
      </p:sp>
    </p:spTree>
    <p:extLst>
      <p:ext uri="{BB962C8B-B14F-4D97-AF65-F5344CB8AC3E}">
        <p14:creationId xmlns:p14="http://schemas.microsoft.com/office/powerpoint/2010/main" val="300832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A3AAEF-0C09-909A-BA9B-ED8CED4BC2D2}"/>
              </a:ext>
            </a:extLst>
          </p:cNvPr>
          <p:cNvSpPr>
            <a:spLocks noGrp="1"/>
          </p:cNvSpPr>
          <p:nvPr>
            <p:ph type="title"/>
          </p:nvPr>
        </p:nvSpPr>
        <p:spPr>
          <a:xfrm>
            <a:off x="1115568" y="548640"/>
            <a:ext cx="10168128" cy="1179576"/>
          </a:xfrm>
        </p:spPr>
        <p:txBody>
          <a:bodyPr>
            <a:normAutofit/>
          </a:bodyPr>
          <a:lstStyle/>
          <a:p>
            <a:r>
              <a:rPr lang="en-US" sz="4000" b="1"/>
              <a:t>Enhancing NLP with Retrieval-Augmentation</a:t>
            </a:r>
            <a:endParaRPr lang="en-US" sz="4000" b="1">
              <a:cs typeface="Calibri Light" panose="020F0302020204030204"/>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89893D1-6F16-F013-7CB5-F56FF55DFE93}"/>
              </a:ext>
            </a:extLst>
          </p:cNvPr>
          <p:cNvSpPr>
            <a:spLocks noGrp="1"/>
          </p:cNvSpPr>
          <p:nvPr>
            <p:ph idx="1"/>
          </p:nvPr>
        </p:nvSpPr>
        <p:spPr>
          <a:xfrm>
            <a:off x="1115568" y="2481943"/>
            <a:ext cx="10168128" cy="4031020"/>
          </a:xfrm>
        </p:spPr>
        <p:txBody>
          <a:bodyPr vert="horz" lIns="91440" tIns="45720" rIns="91440" bIns="45720" rtlCol="0" anchor="t">
            <a:normAutofit/>
          </a:bodyPr>
          <a:lstStyle/>
          <a:p>
            <a:r>
              <a:rPr lang="en-US" b="1" dirty="0">
                <a:ea typeface="+mn-lt"/>
                <a:cs typeface="+mn-lt"/>
              </a:rPr>
              <a:t>Recent studies highlight the effectiveness of retrieval-augmented methods in generative NLP tasks.</a:t>
            </a:r>
          </a:p>
          <a:p>
            <a:r>
              <a:rPr lang="en-US" dirty="0">
                <a:ea typeface="+mn-lt"/>
                <a:cs typeface="+mn-lt"/>
              </a:rPr>
              <a:t>Retrieval-augmented techniques enable models to access prior external knowledge in a non-parametric way, enhancing text generation.</a:t>
            </a:r>
          </a:p>
          <a:p>
            <a:r>
              <a:rPr lang="en-US" dirty="0">
                <a:ea typeface="+mn-lt"/>
                <a:cs typeface="+mn-lt"/>
              </a:rPr>
              <a:t>These methods rely on similarity-based retrieval, aiming to match the input with relevant prior instances for improved output accuracy.</a:t>
            </a:r>
            <a:endParaRPr lang="en-US" dirty="0">
              <a:cs typeface="Calibri"/>
            </a:endParaRPr>
          </a:p>
        </p:txBody>
      </p:sp>
    </p:spTree>
    <p:extLst>
      <p:ext uri="{BB962C8B-B14F-4D97-AF65-F5344CB8AC3E}">
        <p14:creationId xmlns:p14="http://schemas.microsoft.com/office/powerpoint/2010/main" val="81419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5C48B2-70CC-6970-BA27-5FFFD612F429}"/>
              </a:ext>
            </a:extLst>
          </p:cNvPr>
          <p:cNvSpPr>
            <a:spLocks noGrp="1"/>
          </p:cNvSpPr>
          <p:nvPr>
            <p:ph type="title"/>
          </p:nvPr>
        </p:nvSpPr>
        <p:spPr>
          <a:xfrm>
            <a:off x="1115568" y="548640"/>
            <a:ext cx="10168128" cy="1179576"/>
          </a:xfrm>
        </p:spPr>
        <p:txBody>
          <a:bodyPr>
            <a:normAutofit/>
          </a:bodyPr>
          <a:lstStyle/>
          <a:p>
            <a:endParaRPr lang="en-US" sz="3100">
              <a:cs typeface="Calibri Light"/>
            </a:endParaRPr>
          </a:p>
          <a:p>
            <a:r>
              <a:rPr lang="en-US" sz="3100" b="1">
                <a:ea typeface="+mj-lt"/>
                <a:cs typeface="+mj-lt"/>
              </a:rPr>
              <a:t>Challenges in Document-Level Event Argument Extraction (EAE)</a:t>
            </a:r>
            <a:endParaRPr lang="en-US" sz="3100">
              <a:ea typeface="Calibri Light" panose="020F0302020204030204"/>
              <a:cs typeface="Calibri Light" panose="020F0302020204030204"/>
            </a:endParaRPr>
          </a:p>
        </p:txBody>
      </p:sp>
      <p:sp>
        <p:nvSpPr>
          <p:cNvPr id="30" name="Rectangle 2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AC4A7BF-957D-8983-002E-50EEB236CEC9}"/>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400" b="1" dirty="0">
                <a:ea typeface="+mn-lt"/>
                <a:cs typeface="+mn-lt"/>
              </a:rPr>
              <a:t>Applying retrieval-augmentation in document-level EAE presents unique challenges.</a:t>
            </a:r>
            <a:endParaRPr lang="en-US" sz="2400" dirty="0">
              <a:ea typeface="Calibri"/>
              <a:cs typeface="Calibri" panose="020F0502020204030204"/>
            </a:endParaRPr>
          </a:p>
          <a:p>
            <a:r>
              <a:rPr lang="en-US" sz="2400" dirty="0">
                <a:ea typeface="+mn-lt"/>
                <a:cs typeface="+mn-lt"/>
              </a:rPr>
              <a:t>The complexity of event labels and the sparsity of event arguments often undermine the effectiveness of similarity-based retrieval.</a:t>
            </a:r>
            <a:endParaRPr lang="en-US" sz="2400" dirty="0">
              <a:ea typeface="Calibri"/>
              <a:cs typeface="Calibri"/>
            </a:endParaRPr>
          </a:p>
          <a:p>
            <a:r>
              <a:rPr lang="en-US" sz="2400" dirty="0">
                <a:ea typeface="+mn-lt"/>
                <a:cs typeface="+mn-lt"/>
              </a:rPr>
              <a:t>This complexity raises a critical question: How can we design a retrieval strategy that effectively supports document-level EAE?</a:t>
            </a:r>
            <a:endParaRPr lang="en-US" sz="2400" dirty="0"/>
          </a:p>
        </p:txBody>
      </p:sp>
    </p:spTree>
    <p:extLst>
      <p:ext uri="{BB962C8B-B14F-4D97-AF65-F5344CB8AC3E}">
        <p14:creationId xmlns:p14="http://schemas.microsoft.com/office/powerpoint/2010/main" val="263263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516F51-E514-E1EA-59E1-C4626C018285}"/>
              </a:ext>
            </a:extLst>
          </p:cNvPr>
          <p:cNvSpPr>
            <a:spLocks noGrp="1"/>
          </p:cNvSpPr>
          <p:nvPr>
            <p:ph type="title"/>
          </p:nvPr>
        </p:nvSpPr>
        <p:spPr>
          <a:xfrm>
            <a:off x="1115568" y="548640"/>
            <a:ext cx="10168128" cy="1179576"/>
          </a:xfrm>
        </p:spPr>
        <p:txBody>
          <a:bodyPr>
            <a:normAutofit/>
          </a:bodyPr>
          <a:lstStyle/>
          <a:p>
            <a:endParaRPr lang="en-US" sz="3400">
              <a:cs typeface="Calibri Light"/>
            </a:endParaRPr>
          </a:p>
          <a:p>
            <a:r>
              <a:rPr lang="en-US" sz="3400" b="1">
                <a:ea typeface="+mj-lt"/>
                <a:cs typeface="+mj-lt"/>
              </a:rPr>
              <a:t>Innovating Retrieval Strategies for Document-Level EAE</a:t>
            </a:r>
            <a:endParaRPr lang="en-US" sz="3400" b="1"/>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35DDB97-DA72-7ACA-1DEE-D4611E1D6991}"/>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200" b="1" dirty="0">
                <a:ea typeface="+mn-lt"/>
                <a:cs typeface="+mn-lt"/>
              </a:rPr>
              <a:t>Their research investigates various retrieval settings to optimize document-level EAE.</a:t>
            </a:r>
            <a:endParaRPr lang="en-US" sz="2200" dirty="0">
              <a:cs typeface="Calibri" panose="020F0502020204030204"/>
            </a:endParaRPr>
          </a:p>
          <a:p>
            <a:r>
              <a:rPr lang="en-US" sz="2200" dirty="0">
                <a:ea typeface="+mn-lt"/>
                <a:cs typeface="+mn-lt"/>
              </a:rPr>
              <a:t>They introduce a novel approach that utilizes pseudo demonstrations from event semantic regions, offering a broader context and schema coverage.</a:t>
            </a:r>
            <a:endParaRPr lang="en-US" sz="2200" dirty="0">
              <a:cs typeface="Calibri"/>
            </a:endParaRPr>
          </a:p>
          <a:p>
            <a:r>
              <a:rPr lang="en-US" sz="2200" dirty="0">
                <a:ea typeface="+mn-lt"/>
                <a:cs typeface="+mn-lt"/>
              </a:rPr>
              <a:t>Through extensive experiments on RAMS and </a:t>
            </a:r>
            <a:r>
              <a:rPr lang="en-US" sz="2200" dirty="0" err="1">
                <a:ea typeface="+mn-lt"/>
                <a:cs typeface="+mn-lt"/>
              </a:rPr>
              <a:t>WikiEvents</a:t>
            </a:r>
            <a:r>
              <a:rPr lang="en-US" sz="2200" dirty="0">
                <a:ea typeface="+mn-lt"/>
                <a:cs typeface="+mn-lt"/>
              </a:rPr>
              <a:t>, they validate their retrieval-augmented methods, showcasing their effectiveness and providing insights into their success.</a:t>
            </a:r>
            <a:endParaRPr lang="en-US" sz="2200" dirty="0"/>
          </a:p>
          <a:p>
            <a:pPr marL="0" indent="0">
              <a:buNone/>
            </a:pPr>
            <a:endParaRPr lang="en-US" sz="2200">
              <a:cs typeface="Calibri"/>
            </a:endParaRPr>
          </a:p>
        </p:txBody>
      </p:sp>
    </p:spTree>
    <p:extLst>
      <p:ext uri="{BB962C8B-B14F-4D97-AF65-F5344CB8AC3E}">
        <p14:creationId xmlns:p14="http://schemas.microsoft.com/office/powerpoint/2010/main" val="35865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6D5448-C1FB-19CE-9B26-4F196C96B17B}"/>
              </a:ext>
            </a:extLst>
          </p:cNvPr>
          <p:cNvSpPr>
            <a:spLocks noGrp="1"/>
          </p:cNvSpPr>
          <p:nvPr>
            <p:ph type="title"/>
          </p:nvPr>
        </p:nvSpPr>
        <p:spPr>
          <a:xfrm>
            <a:off x="838200" y="365125"/>
            <a:ext cx="10515600" cy="1325563"/>
          </a:xfrm>
        </p:spPr>
        <p:txBody>
          <a:bodyPr>
            <a:normAutofit/>
          </a:bodyPr>
          <a:lstStyle/>
          <a:p>
            <a:r>
              <a:rPr lang="en-US" sz="5400">
                <a:cs typeface="Calibri Light"/>
              </a:rPr>
              <a:t>2. Introduction </a:t>
            </a:r>
            <a:endParaRPr lang="en-US" sz="5400">
              <a:ea typeface="+mj-lt"/>
              <a:cs typeface="+mj-lt"/>
            </a:endParaRP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C58F5D-2616-DCB0-3819-2081E2BF7870}"/>
              </a:ext>
            </a:extLst>
          </p:cNvPr>
          <p:cNvSpPr>
            <a:spLocks noGrp="1"/>
          </p:cNvSpPr>
          <p:nvPr>
            <p:ph idx="1"/>
          </p:nvPr>
        </p:nvSpPr>
        <p:spPr>
          <a:xfrm>
            <a:off x="838200" y="1929384"/>
            <a:ext cx="10515600" cy="4251960"/>
          </a:xfrm>
        </p:spPr>
        <p:txBody>
          <a:bodyPr vert="horz" lIns="91440" tIns="45720" rIns="91440" bIns="45720" rtlCol="0">
            <a:normAutofit/>
          </a:bodyPr>
          <a:lstStyle/>
          <a:p>
            <a:endParaRPr lang="en-US" sz="2200">
              <a:ea typeface="Calibri"/>
              <a:cs typeface="Calibri"/>
            </a:endParaRPr>
          </a:p>
          <a:p>
            <a:pPr>
              <a:buNone/>
            </a:pPr>
            <a:r>
              <a:rPr lang="en-US" sz="2200" b="1">
                <a:ea typeface="+mn-lt"/>
                <a:cs typeface="+mn-lt"/>
              </a:rPr>
              <a:t>Understanding Document-Level Event Argument Extraction (EAE)</a:t>
            </a:r>
            <a:endParaRPr lang="en-US" sz="2200">
              <a:ea typeface="+mn-lt"/>
              <a:cs typeface="+mn-lt"/>
            </a:endParaRPr>
          </a:p>
          <a:p>
            <a:pPr marL="0" indent="0">
              <a:buNone/>
            </a:pPr>
            <a:endParaRPr lang="en-US" sz="2200">
              <a:ea typeface="Calibri"/>
              <a:cs typeface="Calibri"/>
            </a:endParaRPr>
          </a:p>
          <a:p>
            <a:r>
              <a:rPr lang="en-US" sz="2200" b="1">
                <a:ea typeface="+mn-lt"/>
                <a:cs typeface="+mn-lt"/>
              </a:rPr>
              <a:t>Definition</a:t>
            </a:r>
            <a:r>
              <a:rPr lang="en-US" sz="2200">
                <a:ea typeface="+mn-lt"/>
                <a:cs typeface="+mn-lt"/>
              </a:rPr>
              <a:t>: Document-Level EAE involves extracting informative event kernels from texts, which includes identifying event arguments and their roles within a document.</a:t>
            </a:r>
            <a:endParaRPr lang="en-US" sz="2200">
              <a:ea typeface="Calibri"/>
              <a:cs typeface="Calibri"/>
            </a:endParaRPr>
          </a:p>
          <a:p>
            <a:r>
              <a:rPr lang="en-US" sz="2200" b="1">
                <a:ea typeface="+mn-lt"/>
                <a:cs typeface="+mn-lt"/>
              </a:rPr>
              <a:t>Importance</a:t>
            </a:r>
            <a:r>
              <a:rPr lang="en-US" sz="2200">
                <a:ea typeface="+mn-lt"/>
                <a:cs typeface="+mn-lt"/>
              </a:rPr>
              <a:t>: Essential for enhancing downstream applications such as information retrieval, question answering, and event graph reasoning.</a:t>
            </a:r>
            <a:endParaRPr lang="en-US" sz="2200">
              <a:ea typeface="Calibri" panose="020F0502020204030204"/>
              <a:cs typeface="Calibri" panose="020F0502020204030204"/>
            </a:endParaRPr>
          </a:p>
          <a:p>
            <a:endParaRPr lang="en-US" sz="2200">
              <a:ea typeface="Calibri" panose="020F0502020204030204"/>
              <a:cs typeface="Calibri" panose="020F0502020204030204"/>
            </a:endParaRPr>
          </a:p>
        </p:txBody>
      </p:sp>
    </p:spTree>
    <p:extLst>
      <p:ext uri="{BB962C8B-B14F-4D97-AF65-F5344CB8AC3E}">
        <p14:creationId xmlns:p14="http://schemas.microsoft.com/office/powerpoint/2010/main" val="195295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238E32-5785-50BB-C595-5F9610C083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b="1" kern="1200">
                <a:solidFill>
                  <a:schemeClr val="tx1"/>
                </a:solidFill>
                <a:latin typeface="+mj-lt"/>
                <a:ea typeface="+mj-ea"/>
                <a:cs typeface="+mj-cs"/>
              </a:rPr>
              <a:t>A visual representation of document-level EAE showing the extraction process </a:t>
            </a:r>
            <a:endParaRPr lang="en-US" sz="3700" kern="120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text on a page&#10;&#10;Description automatically generated">
            <a:extLst>
              <a:ext uri="{FF2B5EF4-FFF2-40B4-BE49-F238E27FC236}">
                <a16:creationId xmlns:a16="http://schemas.microsoft.com/office/drawing/2014/main" id="{C114E36B-808E-57FB-6344-D6A5D96612CA}"/>
              </a:ext>
            </a:extLst>
          </p:cNvPr>
          <p:cNvPicPr>
            <a:picLocks noGrp="1" noChangeAspect="1"/>
          </p:cNvPicPr>
          <p:nvPr>
            <p:ph idx="1"/>
          </p:nvPr>
        </p:nvPicPr>
        <p:blipFill rotWithShape="1">
          <a:blip r:embed="rId2"/>
          <a:srcRect r="1457" b="1582"/>
          <a:stretch/>
        </p:blipFill>
        <p:spPr>
          <a:xfrm>
            <a:off x="5650126" y="625684"/>
            <a:ext cx="5937295" cy="5455380"/>
          </a:xfrm>
          <a:prstGeom prst="rect">
            <a:avLst/>
          </a:prstGeom>
        </p:spPr>
      </p:pic>
    </p:spTree>
    <p:extLst>
      <p:ext uri="{BB962C8B-B14F-4D97-AF65-F5344CB8AC3E}">
        <p14:creationId xmlns:p14="http://schemas.microsoft.com/office/powerpoint/2010/main" val="48823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1A947E-74CE-2B4B-E8C8-66716644CEEC}"/>
              </a:ext>
            </a:extLst>
          </p:cNvPr>
          <p:cNvSpPr>
            <a:spLocks noGrp="1"/>
          </p:cNvSpPr>
          <p:nvPr>
            <p:ph type="title"/>
          </p:nvPr>
        </p:nvSpPr>
        <p:spPr>
          <a:xfrm>
            <a:off x="1115568" y="548640"/>
            <a:ext cx="10168128" cy="1179576"/>
          </a:xfrm>
        </p:spPr>
        <p:txBody>
          <a:bodyPr>
            <a:normAutofit/>
          </a:bodyPr>
          <a:lstStyle/>
          <a:p>
            <a:r>
              <a:rPr lang="en-US" sz="3700">
                <a:ea typeface="Calibri Light"/>
                <a:cs typeface="Calibri Light"/>
              </a:rPr>
              <a:t>Exploration</a:t>
            </a:r>
            <a:r>
              <a:rPr lang="en-US" sz="3700">
                <a:ea typeface="+mj-lt"/>
                <a:cs typeface="+mj-lt"/>
              </a:rPr>
              <a:t> of Retrieval Settings for </a:t>
            </a:r>
            <a:br>
              <a:rPr lang="en-US" sz="3700">
                <a:ea typeface="+mj-lt"/>
                <a:cs typeface="+mj-lt"/>
              </a:rPr>
            </a:br>
            <a:r>
              <a:rPr lang="en-US" sz="3700">
                <a:ea typeface="+mj-lt"/>
                <a:cs typeface="+mj-lt"/>
              </a:rPr>
              <a:t>Document-Level EAE</a:t>
            </a:r>
            <a:endParaRPr lang="en-US" sz="3700">
              <a:ea typeface="Calibri Light"/>
              <a:cs typeface="Calibri Light"/>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207B3C5-37C3-6310-5A1A-35D1CA6C7661}"/>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i="1" dirty="0">
                <a:ea typeface="+mn-lt"/>
                <a:cs typeface="+mn-lt"/>
              </a:rPr>
              <a:t>Introduction of three settings to address the unique challenges of document-level EAE:</a:t>
            </a:r>
            <a:endParaRPr lang="en-US" i="1" dirty="0">
              <a:ea typeface="Calibri" panose="020F0502020204030204"/>
              <a:cs typeface="Calibri" panose="020F0502020204030204"/>
            </a:endParaRPr>
          </a:p>
          <a:p>
            <a:r>
              <a:rPr lang="en-US" b="1" dirty="0">
                <a:ea typeface="+mn-lt"/>
                <a:cs typeface="+mn-lt"/>
              </a:rPr>
              <a:t>Context-Consistency Retrieval</a:t>
            </a:r>
            <a:r>
              <a:rPr lang="en-US" dirty="0">
                <a:ea typeface="+mn-lt"/>
                <a:cs typeface="+mn-lt"/>
              </a:rPr>
              <a:t>: Aims for semantic consistency by retrieving similar contexts.</a:t>
            </a:r>
            <a:endParaRPr lang="en-US" dirty="0">
              <a:ea typeface="Calibri"/>
              <a:cs typeface="Calibri"/>
            </a:endParaRPr>
          </a:p>
          <a:p>
            <a:r>
              <a:rPr lang="en-US" b="1" dirty="0">
                <a:ea typeface="+mn-lt"/>
                <a:cs typeface="+mn-lt"/>
              </a:rPr>
              <a:t>Schema-Consistency Retrieval</a:t>
            </a:r>
            <a:r>
              <a:rPr lang="en-US" dirty="0">
                <a:ea typeface="+mn-lt"/>
                <a:cs typeface="+mn-lt"/>
              </a:rPr>
              <a:t>: Focuses on retrieving instances with similar event schemas to improve role label accuracy.</a:t>
            </a:r>
            <a:endParaRPr lang="en-US" dirty="0">
              <a:ea typeface="Calibri"/>
              <a:cs typeface="Calibri"/>
            </a:endParaRPr>
          </a:p>
          <a:p>
            <a:r>
              <a:rPr lang="en-US" b="1" dirty="0">
                <a:ea typeface="+mn-lt"/>
                <a:cs typeface="+mn-lt"/>
              </a:rPr>
              <a:t>Adaptive Hybrid Retrieval</a:t>
            </a:r>
            <a:r>
              <a:rPr lang="en-US" dirty="0">
                <a:ea typeface="+mn-lt"/>
                <a:cs typeface="+mn-lt"/>
              </a:rPr>
              <a:t>: Samples pseudo demonstrations from continuous space for both context and schema consistency.</a:t>
            </a:r>
            <a:endParaRPr lang="en-US" dirty="0"/>
          </a:p>
        </p:txBody>
      </p:sp>
    </p:spTree>
    <p:extLst>
      <p:ext uri="{BB962C8B-B14F-4D97-AF65-F5344CB8AC3E}">
        <p14:creationId xmlns:p14="http://schemas.microsoft.com/office/powerpoint/2010/main" val="7681170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1151</Words>
  <Application>Microsoft Macintosh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-webkit-standard</vt:lpstr>
      <vt:lpstr>Arial</vt:lpstr>
      <vt:lpstr>Arial,Sans-Serif</vt:lpstr>
      <vt:lpstr>Calibri</vt:lpstr>
      <vt:lpstr>Calibri Light</vt:lpstr>
      <vt:lpstr>office theme</vt:lpstr>
      <vt:lpstr>The Rise of Retrieval-Augmented NLP</vt:lpstr>
      <vt:lpstr>Table of Contents</vt:lpstr>
      <vt:lpstr>Motivation</vt:lpstr>
      <vt:lpstr>Enhancing NLP with Retrieval-Augmentation</vt:lpstr>
      <vt:lpstr> Challenges in Document-Level Event Argument Extraction (EAE)</vt:lpstr>
      <vt:lpstr> Innovating Retrieval Strategies for Document-Level EAE</vt:lpstr>
      <vt:lpstr>2. Introduction </vt:lpstr>
      <vt:lpstr>A visual representation of document-level EAE showing the extraction process </vt:lpstr>
      <vt:lpstr>Exploration of Retrieval Settings for  Document-Level EAE</vt:lpstr>
      <vt:lpstr>3. Methodology</vt:lpstr>
      <vt:lpstr>Enhancing EAE with Gaussian Sampling</vt:lpstr>
      <vt:lpstr>T5 at the Core of RAG for Event Argument Extraction</vt:lpstr>
      <vt:lpstr>4. Experimental Datasets</vt:lpstr>
      <vt:lpstr>Experimental Evaluation Metrics</vt:lpstr>
      <vt:lpstr>PowerPoint Presentation</vt:lpstr>
      <vt:lpstr>Analysis and Results </vt:lpstr>
      <vt:lpstr>Analysis and Results</vt:lpstr>
      <vt:lpstr>Argument span/role prediction accuracy on RAMS. </vt:lpstr>
      <vt:lpstr>Arg-C F1 scores with different training data ratios on both benchmarks.    It demonstrates our approach achieves comparable performance with the T5- baseline model with only ~20% of training data, which indicates that our approach has great potential to achieve good results with very few data. </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Bhuvan Shah</cp:lastModifiedBy>
  <cp:revision>30</cp:revision>
  <dcterms:created xsi:type="dcterms:W3CDTF">2024-02-23T23:22:00Z</dcterms:created>
  <dcterms:modified xsi:type="dcterms:W3CDTF">2024-02-26T04:27:28Z</dcterms:modified>
</cp:coreProperties>
</file>