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5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8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25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9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4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0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31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9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4AC1E6-AE78-49B2-88B7-C92BB2D31A3B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EDA1-8334-4C8D-A120-BC3228262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1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3A89-795B-DD9C-8357-85ED4CC16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SQL Constraints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DEBED-3192-FF49-79E2-0A0F740BE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Ensuring Data Quality in Databases</a:t>
            </a:r>
            <a:r>
              <a:rPr lang="en-IN" dirty="0"/>
              <a:t>s</a:t>
            </a:r>
          </a:p>
          <a:p>
            <a:r>
              <a:rPr lang="en-IN" b="1" dirty="0"/>
              <a:t>SQL  constraints are applying certain conditions or restrictions on the database.</a:t>
            </a:r>
          </a:p>
          <a:p>
            <a:r>
              <a:rPr lang="en-US" b="1" dirty="0" err="1"/>
              <a:t>sql</a:t>
            </a:r>
            <a:r>
              <a:rPr lang="en-US" b="1" dirty="0"/>
              <a:t> constraints increase the accuracy and reliability of the data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7938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D593-AE9E-2501-E81A-C424A08E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89160-1319-E92E-4CFC-D1FAF1980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919" y="1416047"/>
            <a:ext cx="113198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constraints are essential for maintaining data integrity.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constraints include NOT NULL, UNIQUE, PRIMARY KEY, FOREIGN KEY, CHECK, and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using constraints effectively, you can improve data quality and database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9915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2E096CE-1FE4-A307-A186-7D09859E70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 to SQL Constraints</a:t>
            </a:r>
            <a:endParaRPr lang="en-US" sz="425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C912FC4-26E7-C8C4-53F6-3226EDF53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801" y="1281495"/>
            <a:ext cx="534219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SQL Constraints?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Rules enforced on data in a database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data accuracy, consistency, and security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invalid data entry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are they important?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data integrity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data quality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database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Common Types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Not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Unique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Foreign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DFFD-4444-2911-2312-57025CC8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NOT NULL Constraint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323C-A246-27C7-AC14-84D03C80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Definition</a:t>
            </a:r>
            <a:endParaRPr lang="en-US" sz="2000" dirty="0"/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NOT NULL constraint ensures that a specific column in a table cannot contain a NULL value.</a:t>
            </a:r>
          </a:p>
          <a:p>
            <a:endParaRPr lang="en-US" sz="200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Usage Scenario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constraint is used for essential fields that must always have a value, such as usernames, email addresses, or identification numbers.</a:t>
            </a:r>
            <a:endParaRPr lang="en-US" sz="2000" dirty="0"/>
          </a:p>
          <a:p>
            <a:endParaRPr lang="en-US" b="1" dirty="0">
              <a:solidFill>
                <a:srgbClr val="EEEFF5"/>
              </a:solidFill>
              <a:latin typeface="Barlow Bold" pitchFamily="34" charset="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</a:p>
          <a:p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TABLE Users ( 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UserID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INT NOT NULL, 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UserName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VARCHAR(50) NOT NULL );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86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15FE-5E98-B503-2B6C-5270D63C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UNIQUE Constraint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4847-19CF-EDE3-6CA3-1DEDBAC2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Definition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UNIQUE constraint enforces the uniqueness of values within a specified column, preventing duplicate entries.</a:t>
            </a:r>
          </a:p>
          <a:p>
            <a:pPr marL="0" indent="0">
              <a:buNone/>
            </a:pPr>
            <a:endParaRPr lang="en-US" b="1" dirty="0">
              <a:solidFill>
                <a:srgbClr val="EEEFF5"/>
              </a:solidFill>
              <a:latin typeface="Barlow Bold" pitchFamily="34" charset="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Usage Scenario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is applied to columns that should hold unique values, like email addresses, phone numbers, or customer IDs.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  <a:endParaRPr lang="en-US" b="1" dirty="0">
              <a:solidFill>
                <a:srgbClr val="EEEFF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  <a:p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TABLE Employees ( 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EmployeeID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INT UNIQUE, Email VARCHAR(100) UNIQUE );</a:t>
            </a: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7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B8AD-6C42-C717-0F8C-4B5970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82" y="128253"/>
            <a:ext cx="9404723" cy="697657"/>
          </a:xfrm>
        </p:spPr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FOREIGN KEY Constraint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FC42-69CF-F537-ABBA-3967F7A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51" y="973394"/>
            <a:ext cx="8946541" cy="575635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Definition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FOREIGN KEY constraint enforces referential integrity, ensuring that values in one table (child table) exist in another table (parent table).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</a:rPr>
              <a:t>Other words have two table</a:t>
            </a:r>
            <a:r>
              <a:rPr lang="en-US" dirty="0">
                <a:solidFill>
                  <a:srgbClr val="EEEFF5"/>
                </a:solidFill>
                <a:latin typeface="Montserrat" pitchFamily="34" charset="0"/>
              </a:rPr>
              <a:t>s and one table take reference from table.</a:t>
            </a:r>
            <a:endParaRPr lang="en-US" sz="2000" dirty="0"/>
          </a:p>
          <a:p>
            <a:endParaRPr lang="en-IN" b="1" dirty="0">
              <a:solidFill>
                <a:srgbClr val="EEEFF5"/>
              </a:solidFill>
              <a:latin typeface="Barlow Bold" pitchFamily="34" charset="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Usage Scenario</a:t>
            </a:r>
            <a:endParaRPr lang="en-US" sz="2000" dirty="0"/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to establish relationships between tables, like one-to-many relationships, where a single record in the parent table can have multiple related records in the child table.</a:t>
            </a:r>
          </a:p>
          <a:p>
            <a:endParaRPr lang="en-US" sz="200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</a:p>
          <a:p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create table city(id int primary key,</a:t>
            </a:r>
          </a:p>
          <a:p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city_name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varchar(50),     </a:t>
            </a:r>
          </a:p>
          <a:p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country_id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int ,foreign key (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country_id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 references country1(id)      on delete cascade      on update cascade);</a:t>
            </a:r>
            <a:endParaRPr lang="en-US" sz="2000" b="1" dirty="0">
              <a:solidFill>
                <a:srgbClr val="EEEFF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  <a:p>
            <a:endParaRPr lang="en-US" sz="2000" b="1" dirty="0">
              <a:solidFill>
                <a:srgbClr val="EEEFF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  <a:p>
            <a:endParaRPr lang="en-US" sz="2000" dirty="0"/>
          </a:p>
          <a:p>
            <a:endParaRPr lang="en-US" b="1" dirty="0">
              <a:solidFill>
                <a:srgbClr val="EEEFF5"/>
              </a:solidFill>
              <a:latin typeface="Barlow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8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05DE-B194-6849-8626-91EAAA6F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469"/>
          </a:xfrm>
        </p:spPr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PRIMARY KEY Constraint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63F4-82BC-64B1-19A5-8997155E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4" y="1337188"/>
            <a:ext cx="9253440" cy="4911212"/>
          </a:xfrm>
        </p:spPr>
        <p:txBody>
          <a:bodyPr/>
          <a:lstStyle/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Definition</a:t>
            </a:r>
            <a:endParaRPr lang="en-US" sz="2000" dirty="0"/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PRIMARY KEY constraint combines NOT NULL and UNIQUE, ensuring that each row in a table has a unique identifier.</a:t>
            </a:r>
          </a:p>
          <a:p>
            <a:endParaRPr lang="en-US" dirty="0">
              <a:solidFill>
                <a:srgbClr val="EEEFF5"/>
              </a:solidFill>
              <a:latin typeface="Montserrat" pitchFamily="34" charset="0"/>
            </a:endParaRP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Usage Scenario</a:t>
            </a:r>
            <a:endParaRPr lang="en-US" sz="2000" dirty="0"/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for every table, as it uniquely identifies each row and provides a reference point for relationships between tables.</a:t>
            </a:r>
            <a:endParaRPr lang="en-US" sz="2000" dirty="0"/>
          </a:p>
          <a:p>
            <a:endParaRPr lang="en-US" dirty="0">
              <a:solidFill>
                <a:srgbClr val="EEEFF5"/>
              </a:solidFill>
              <a:latin typeface="Montserrat" pitchFamily="34" charset="0"/>
            </a:endParaRP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TABLE employees ( </a:t>
            </a:r>
            <a:r>
              <a:rPr lang="en-US" sz="20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employeeID</a:t>
            </a: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INT PRIMARY KEY, employee\_Name VARCHAR(100), Quantity INT );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88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3168-AEE9-C1F0-A96A-29D584D9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CHECK Constraint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3E1E-CC31-F02F-6615-662F6AC4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Definition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CHECK constraint enforces a specific condition on the values within a column, ensuring that only valid data is inserted or updated.</a:t>
            </a:r>
          </a:p>
          <a:p>
            <a:pPr marL="0" indent="0"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Barlow Bold" pitchFamily="34" charset="-122"/>
                <a:cs typeface="Barlow Bold" pitchFamily="34" charset="-120"/>
              </a:rPr>
              <a:t>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EEEFF5"/>
                </a:solidFill>
                <a:latin typeface="Montserrat" pitchFamily="34" charset="0"/>
                <a:ea typeface="Barlow Bold" pitchFamily="34" charset="-122"/>
                <a:cs typeface="Barlow Bold" pitchFamily="34" charset="-120"/>
              </a:rPr>
              <a:t>     </a:t>
            </a: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Usage Scenario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Used to restrict values within a certain range, like age, price, or            date, or to ensure data follows specific patterns or formats</a:t>
            </a:r>
          </a:p>
          <a:p>
            <a:pPr marL="0" indent="0"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</a:t>
            </a: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  <a:endParaRPr lang="en-US" sz="200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TABLE school1(age int CHECK (Price &gt; 15) 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14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021C-2CFB-D9D8-B3F0-CE29D12F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308"/>
          </a:xfrm>
        </p:spPr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DEFAULT Constraint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91CD-4860-BF20-E358-3E2AA50F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5510"/>
            <a:ext cx="8946541" cy="4812889"/>
          </a:xfrm>
        </p:spPr>
        <p:txBody>
          <a:bodyPr/>
          <a:lstStyle/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Definition</a:t>
            </a:r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DEFAULT constraint automatically assigns a default value to a column if no value is specified during data entry</a:t>
            </a:r>
            <a:r>
              <a:rPr lang="en-US" b="1" dirty="0">
                <a:solidFill>
                  <a:srgbClr val="EEEFF5"/>
                </a:solidFill>
                <a:latin typeface="Barlow Bold" pitchFamily="34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endParaRPr lang="en-IN" b="1" dirty="0">
              <a:solidFill>
                <a:srgbClr val="EEEFF5"/>
              </a:solidFill>
              <a:latin typeface="Barlow Bold" pitchFamily="34" charset="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Usage Scenario</a:t>
            </a:r>
            <a:endParaRPr lang="en-US" sz="2000" dirty="0"/>
          </a:p>
          <a:p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can be used for fields with common values, like country or default status, saving time and effort during data entry.</a:t>
            </a:r>
            <a:endParaRPr lang="en-US" sz="2000" dirty="0"/>
          </a:p>
          <a:p>
            <a:endParaRPr lang="en-IN" b="1" dirty="0">
              <a:solidFill>
                <a:srgbClr val="EEEFF5"/>
              </a:solidFill>
              <a:latin typeface="Barlow Bold" pitchFamily="34" charset="0"/>
            </a:endParaRPr>
          </a:p>
          <a:p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</a:p>
          <a:p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TABLE Customers ( </a:t>
            </a:r>
            <a:r>
              <a:rPr lang="en-US" sz="2000" dirty="0" err="1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CustomerID</a:t>
            </a:r>
            <a:r>
              <a:rPr lang="en-US" sz="20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INT, Country VARCHAR(50) DEFAULT 'India' );</a:t>
            </a:r>
            <a:endParaRPr lang="en-US" sz="2000" dirty="0"/>
          </a:p>
          <a:p>
            <a:endParaRPr lang="en-US" b="1" dirty="0">
              <a:solidFill>
                <a:srgbClr val="EEEFF5"/>
              </a:solidFill>
              <a:latin typeface="Barlow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C2D7-AA99-02A5-37E1-EA7D3E7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Best Practices for Using SQL Constraints</a:t>
            </a:r>
            <a:br>
              <a:rPr lang="en-US" sz="4400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C2286A-A7E0-4399-175F-67DBB04E0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3411994"/>
            <a:ext cx="9613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constraints carefully: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the impact on data entry and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constraints simple: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Avoid overly complex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update regularly: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data requirements change, so too may your constraints. </a:t>
            </a:r>
          </a:p>
        </p:txBody>
      </p:sp>
    </p:spTree>
    <p:extLst>
      <p:ext uri="{BB962C8B-B14F-4D97-AF65-F5344CB8AC3E}">
        <p14:creationId xmlns:p14="http://schemas.microsoft.com/office/powerpoint/2010/main" val="270869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638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 Bold</vt:lpstr>
      <vt:lpstr>Century Gothic</vt:lpstr>
      <vt:lpstr>Consolas</vt:lpstr>
      <vt:lpstr>Montserrat</vt:lpstr>
      <vt:lpstr>Wingdings 3</vt:lpstr>
      <vt:lpstr>Ion</vt:lpstr>
      <vt:lpstr>SQL Constraints </vt:lpstr>
      <vt:lpstr>Introduction to SQL Constraints</vt:lpstr>
      <vt:lpstr>NOT NULL Constraint </vt:lpstr>
      <vt:lpstr>UNIQUE Constraint </vt:lpstr>
      <vt:lpstr>FOREIGN KEY Constraint </vt:lpstr>
      <vt:lpstr>PRIMARY KEY Constraint </vt:lpstr>
      <vt:lpstr>CHECK Constraint </vt:lpstr>
      <vt:lpstr>DEFAULT Constraint </vt:lpstr>
      <vt:lpstr>Best Practices for Using SQL Constraints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Nihalani</dc:creator>
  <cp:lastModifiedBy>Payal Nihalani</cp:lastModifiedBy>
  <cp:revision>4</cp:revision>
  <dcterms:created xsi:type="dcterms:W3CDTF">2024-11-12T04:21:05Z</dcterms:created>
  <dcterms:modified xsi:type="dcterms:W3CDTF">2024-11-25T07:51:24Z</dcterms:modified>
</cp:coreProperties>
</file>