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2" r:id="rId2"/>
    <p:sldId id="256" r:id="rId3"/>
    <p:sldId id="269" r:id="rId4"/>
    <p:sldId id="257" r:id="rId5"/>
    <p:sldId id="259" r:id="rId6"/>
    <p:sldId id="258" r:id="rId7"/>
    <p:sldId id="262" r:id="rId8"/>
    <p:sldId id="263" r:id="rId9"/>
    <p:sldId id="260" r:id="rId10"/>
    <p:sldId id="264" r:id="rId11"/>
    <p:sldId id="261" r:id="rId12"/>
    <p:sldId id="288" r:id="rId13"/>
    <p:sldId id="265" r:id="rId14"/>
    <p:sldId id="266" r:id="rId15"/>
    <p:sldId id="267" r:id="rId16"/>
    <p:sldId id="268" r:id="rId17"/>
    <p:sldId id="270" r:id="rId18"/>
    <p:sldId id="274" r:id="rId19"/>
    <p:sldId id="275" r:id="rId20"/>
    <p:sldId id="276" r:id="rId21"/>
    <p:sldId id="277" r:id="rId22"/>
    <p:sldId id="278" r:id="rId23"/>
    <p:sldId id="280" r:id="rId24"/>
    <p:sldId id="279" r:id="rId25"/>
    <p:sldId id="273" r:id="rId26"/>
    <p:sldId id="271" r:id="rId27"/>
    <p:sldId id="272" r:id="rId28"/>
    <p:sldId id="281" r:id="rId29"/>
    <p:sldId id="283" r:id="rId30"/>
    <p:sldId id="287" r:id="rId31"/>
    <p:sldId id="282" r:id="rId32"/>
    <p:sldId id="284" r:id="rId33"/>
    <p:sldId id="285" r:id="rId34"/>
    <p:sldId id="286" r:id="rId35"/>
    <p:sldId id="289" r:id="rId36"/>
    <p:sldId id="290" r:id="rId37"/>
    <p:sldId id="291" r:id="rId3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097F09-F2AB-4F4C-949F-355138A19CC6}" v="39" dt="2022-07-30T09:01:03.494"/>
    <p1510:client id="{7AD22B56-9C39-44EE-B807-040230661D24}" v="1191" dt="2022-07-30T08:29:08.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30/07/2022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30/07/2022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30/07/2022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30/07/2022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30/07/2022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30/07/2022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30/07/2022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30/07/2022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junit.org/junit5/docs/current/api/org.junit.platform.commons/org/junit/platform/commons/util/ExceptionUtils.html#throwAsUncheckedException(java.lang.Throwable)" TargetMode="External"/><Relationship Id="rId2" Type="http://schemas.openxmlformats.org/officeDocument/2006/relationships/hyperlink" Target="https://junit.org/junit5/docs/current/api/org.junit.jupiter.api/org/junit/jupiter/api/function/Executabl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1B10-AB40-DFC1-3AFB-29C788B417A5}"/>
              </a:ext>
            </a:extLst>
          </p:cNvPr>
          <p:cNvSpPr>
            <a:spLocks noGrp="1"/>
          </p:cNvSpPr>
          <p:nvPr>
            <p:ph type="title"/>
          </p:nvPr>
        </p:nvSpPr>
        <p:spPr>
          <a:xfrm>
            <a:off x="838200" y="365125"/>
            <a:ext cx="10515600" cy="3439204"/>
          </a:xfrm>
        </p:spPr>
        <p:txBody>
          <a:bodyPr/>
          <a:lstStyle/>
          <a:p>
            <a:pPr algn="ctr"/>
            <a:r>
              <a:rPr lang="en-GB" dirty="0">
                <a:highlight>
                  <a:srgbClr val="808000"/>
                </a:highlight>
                <a:cs typeface="Calibri Light"/>
              </a:rPr>
              <a:t>JUnit5 Presentation &amp; Documentation</a:t>
            </a:r>
            <a:br>
              <a:rPr lang="en-GB" dirty="0">
                <a:highlight>
                  <a:srgbClr val="808000"/>
                </a:highlight>
                <a:cs typeface="Calibri Light"/>
              </a:rPr>
            </a:br>
            <a:r>
              <a:rPr lang="en-GB" dirty="0">
                <a:highlight>
                  <a:srgbClr val="808000"/>
                </a:highlight>
                <a:cs typeface="Calibri Light"/>
              </a:rPr>
              <a:t>(Short Version)</a:t>
            </a:r>
          </a:p>
        </p:txBody>
      </p:sp>
      <p:sp>
        <p:nvSpPr>
          <p:cNvPr id="3" name="Content Placeholder 2">
            <a:extLst>
              <a:ext uri="{FF2B5EF4-FFF2-40B4-BE49-F238E27FC236}">
                <a16:creationId xmlns:a16="http://schemas.microsoft.com/office/drawing/2014/main" id="{C4BD0457-E083-6E80-68AF-E160F99BD412}"/>
              </a:ext>
            </a:extLst>
          </p:cNvPr>
          <p:cNvSpPr>
            <a:spLocks noGrp="1"/>
          </p:cNvSpPr>
          <p:nvPr>
            <p:ph idx="1"/>
          </p:nvPr>
        </p:nvSpPr>
        <p:spPr>
          <a:xfrm>
            <a:off x="838200" y="3585482"/>
            <a:ext cx="10515600" cy="2591481"/>
          </a:xfrm>
        </p:spPr>
        <p:txBody>
          <a:bodyPr vert="horz" lIns="91440" tIns="45720" rIns="91440" bIns="45720" rtlCol="0" anchor="t">
            <a:normAutofit/>
          </a:bodyPr>
          <a:lstStyle/>
          <a:p>
            <a:pPr algn="ctr"/>
            <a:r>
              <a:rPr lang="en-GB" sz="3600" dirty="0">
                <a:cs typeface="Calibri"/>
              </a:rPr>
              <a:t>Written By Payam Aghaei</a:t>
            </a:r>
            <a:endParaRPr lang="en-GB" dirty="0">
              <a:cs typeface="Calibri"/>
            </a:endParaRPr>
          </a:p>
          <a:p>
            <a:pPr algn="ctr"/>
            <a:r>
              <a:rPr lang="en-GB" sz="3600" dirty="0">
                <a:cs typeface="Calibri"/>
              </a:rPr>
              <a:t>For usage of </a:t>
            </a:r>
            <a:r>
              <a:rPr lang="en-GB" sz="3600" dirty="0" err="1">
                <a:cs typeface="Calibri"/>
              </a:rPr>
              <a:t>SabaPardazesh</a:t>
            </a:r>
            <a:r>
              <a:rPr lang="en-GB" sz="3600" dirty="0">
                <a:cs typeface="Calibri"/>
              </a:rPr>
              <a:t> Co. developers </a:t>
            </a:r>
          </a:p>
        </p:txBody>
      </p:sp>
    </p:spTree>
    <p:extLst>
      <p:ext uri="{BB962C8B-B14F-4D97-AF65-F5344CB8AC3E}">
        <p14:creationId xmlns:p14="http://schemas.microsoft.com/office/powerpoint/2010/main" val="3873825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28CB-8EC4-9912-D8C2-2041BC800749}"/>
              </a:ext>
            </a:extLst>
          </p:cNvPr>
          <p:cNvSpPr>
            <a:spLocks noGrp="1"/>
          </p:cNvSpPr>
          <p:nvPr>
            <p:ph type="title"/>
          </p:nvPr>
        </p:nvSpPr>
        <p:spPr/>
        <p:txBody>
          <a:bodyPr/>
          <a:lstStyle/>
          <a:p>
            <a:pPr algn="ctr"/>
            <a:r>
              <a:rPr lang="en-GB" dirty="0" err="1">
                <a:highlight>
                  <a:srgbClr val="FFFF00"/>
                </a:highlight>
                <a:cs typeface="Calibri Light"/>
              </a:rPr>
              <a:t>Usefull</a:t>
            </a:r>
            <a:r>
              <a:rPr lang="en-GB" dirty="0">
                <a:highlight>
                  <a:srgbClr val="FFFF00"/>
                </a:highlight>
                <a:cs typeface="Calibri Light"/>
              </a:rPr>
              <a:t> Assertions</a:t>
            </a:r>
          </a:p>
        </p:txBody>
      </p:sp>
      <p:sp>
        <p:nvSpPr>
          <p:cNvPr id="3" name="Content Placeholder 2">
            <a:extLst>
              <a:ext uri="{FF2B5EF4-FFF2-40B4-BE49-F238E27FC236}">
                <a16:creationId xmlns:a16="http://schemas.microsoft.com/office/drawing/2014/main" id="{88AC521F-A5AD-D343-620C-66E37447C00F}"/>
              </a:ext>
            </a:extLst>
          </p:cNvPr>
          <p:cNvSpPr>
            <a:spLocks noGrp="1"/>
          </p:cNvSpPr>
          <p:nvPr>
            <p:ph idx="1"/>
          </p:nvPr>
        </p:nvSpPr>
        <p:spPr/>
        <p:txBody>
          <a:bodyPr vert="horz" lIns="91440" tIns="45720" rIns="91440" bIns="45720" rtlCol="0" anchor="t">
            <a:normAutofit/>
          </a:bodyPr>
          <a:lstStyle/>
          <a:p>
            <a:pPr algn="just"/>
            <a:r>
              <a:rPr lang="en-GB" b="1" dirty="0">
                <a:solidFill>
                  <a:schemeClr val="accent2"/>
                </a:solidFill>
                <a:ea typeface="+mn-lt"/>
                <a:cs typeface="+mn-lt"/>
              </a:rPr>
              <a:t>void </a:t>
            </a:r>
            <a:r>
              <a:rPr lang="en-GB" b="1" dirty="0" err="1">
                <a:solidFill>
                  <a:schemeClr val="accent2"/>
                </a:solidFill>
                <a:ea typeface="+mn-lt"/>
                <a:cs typeface="+mn-lt"/>
              </a:rPr>
              <a:t>assertEquals</a:t>
            </a:r>
            <a:r>
              <a:rPr lang="en-GB" b="1" dirty="0">
                <a:ea typeface="+mn-lt"/>
                <a:cs typeface="+mn-lt"/>
              </a:rPr>
              <a:t>(</a:t>
            </a:r>
            <a:r>
              <a:rPr lang="en-GB" b="1" dirty="0" err="1">
                <a:solidFill>
                  <a:schemeClr val="accent2"/>
                </a:solidFill>
                <a:ea typeface="+mn-lt"/>
                <a:cs typeface="+mn-lt"/>
              </a:rPr>
              <a:t>boolean</a:t>
            </a:r>
            <a:r>
              <a:rPr lang="en-GB" b="1" dirty="0">
                <a:ea typeface="+mn-lt"/>
                <a:cs typeface="+mn-lt"/>
              </a:rPr>
              <a:t> </a:t>
            </a:r>
            <a:r>
              <a:rPr lang="en-GB" b="1" dirty="0" err="1">
                <a:ea typeface="+mn-lt"/>
                <a:cs typeface="+mn-lt"/>
              </a:rPr>
              <a:t>expected,</a:t>
            </a:r>
            <a:r>
              <a:rPr lang="en-GB" b="1" dirty="0" err="1">
                <a:solidFill>
                  <a:schemeClr val="accent2"/>
                </a:solidFill>
                <a:ea typeface="+mn-lt"/>
                <a:cs typeface="+mn-lt"/>
              </a:rPr>
              <a:t>boolean</a:t>
            </a:r>
            <a:r>
              <a:rPr lang="en-GB" b="1" dirty="0">
                <a:ea typeface="+mn-lt"/>
                <a:cs typeface="+mn-lt"/>
              </a:rPr>
              <a:t> actual)</a:t>
            </a:r>
            <a:r>
              <a:rPr lang="en-GB" dirty="0">
                <a:ea typeface="+mn-lt"/>
                <a:cs typeface="+mn-lt"/>
              </a:rPr>
              <a:t>: checks that two primitives/objects are equal. It is overloaded.</a:t>
            </a:r>
            <a:endParaRPr lang="en-GB" dirty="0">
              <a:cs typeface="Calibri" panose="020F0502020204030204"/>
            </a:endParaRPr>
          </a:p>
          <a:p>
            <a:pPr algn="just"/>
            <a:r>
              <a:rPr lang="en-GB" b="1" dirty="0">
                <a:solidFill>
                  <a:schemeClr val="accent2"/>
                </a:solidFill>
                <a:ea typeface="+mn-lt"/>
                <a:cs typeface="+mn-lt"/>
              </a:rPr>
              <a:t>void </a:t>
            </a:r>
            <a:r>
              <a:rPr lang="en-GB" b="1" dirty="0" err="1">
                <a:solidFill>
                  <a:schemeClr val="accent2"/>
                </a:solidFill>
                <a:ea typeface="+mn-lt"/>
                <a:cs typeface="+mn-lt"/>
              </a:rPr>
              <a:t>assertTrue</a:t>
            </a:r>
            <a:r>
              <a:rPr lang="en-GB" b="1" dirty="0">
                <a:ea typeface="+mn-lt"/>
                <a:cs typeface="+mn-lt"/>
              </a:rPr>
              <a:t>(</a:t>
            </a:r>
            <a:r>
              <a:rPr lang="en-GB" b="1" dirty="0" err="1">
                <a:solidFill>
                  <a:schemeClr val="accent2"/>
                </a:solidFill>
                <a:ea typeface="+mn-lt"/>
                <a:cs typeface="+mn-lt"/>
              </a:rPr>
              <a:t>boolean</a:t>
            </a:r>
            <a:r>
              <a:rPr lang="en-GB" b="1" dirty="0">
                <a:ea typeface="+mn-lt"/>
                <a:cs typeface="+mn-lt"/>
              </a:rPr>
              <a:t> condition)</a:t>
            </a:r>
            <a:r>
              <a:rPr lang="en-GB" dirty="0">
                <a:ea typeface="+mn-lt"/>
                <a:cs typeface="+mn-lt"/>
              </a:rPr>
              <a:t>: checks that a condition is true.</a:t>
            </a:r>
            <a:endParaRPr lang="en-GB" dirty="0"/>
          </a:p>
          <a:p>
            <a:pPr algn="just"/>
            <a:r>
              <a:rPr lang="en-GB" b="1" dirty="0">
                <a:solidFill>
                  <a:schemeClr val="accent2"/>
                </a:solidFill>
                <a:ea typeface="+mn-lt"/>
                <a:cs typeface="+mn-lt"/>
              </a:rPr>
              <a:t>void </a:t>
            </a:r>
            <a:r>
              <a:rPr lang="en-GB" b="1" dirty="0" err="1">
                <a:solidFill>
                  <a:schemeClr val="accent2"/>
                </a:solidFill>
                <a:ea typeface="+mn-lt"/>
                <a:cs typeface="+mn-lt"/>
              </a:rPr>
              <a:t>assertFalse</a:t>
            </a:r>
            <a:r>
              <a:rPr lang="en-GB" b="1" dirty="0">
                <a:ea typeface="+mn-lt"/>
                <a:cs typeface="+mn-lt"/>
              </a:rPr>
              <a:t>(</a:t>
            </a:r>
            <a:r>
              <a:rPr lang="en-GB" b="1" dirty="0" err="1">
                <a:solidFill>
                  <a:schemeClr val="accent2"/>
                </a:solidFill>
                <a:ea typeface="+mn-lt"/>
                <a:cs typeface="+mn-lt"/>
              </a:rPr>
              <a:t>boolean</a:t>
            </a:r>
            <a:r>
              <a:rPr lang="en-GB" b="1" dirty="0">
                <a:ea typeface="+mn-lt"/>
                <a:cs typeface="+mn-lt"/>
              </a:rPr>
              <a:t> condition)</a:t>
            </a:r>
            <a:r>
              <a:rPr lang="en-GB" dirty="0">
                <a:ea typeface="+mn-lt"/>
                <a:cs typeface="+mn-lt"/>
              </a:rPr>
              <a:t>: checks that a condition is false.</a:t>
            </a:r>
            <a:endParaRPr lang="en-GB" dirty="0"/>
          </a:p>
          <a:p>
            <a:pPr algn="just"/>
            <a:r>
              <a:rPr lang="en-GB" b="1" dirty="0">
                <a:solidFill>
                  <a:schemeClr val="accent2"/>
                </a:solidFill>
                <a:ea typeface="+mn-lt"/>
                <a:cs typeface="+mn-lt"/>
              </a:rPr>
              <a:t>void </a:t>
            </a:r>
            <a:r>
              <a:rPr lang="en-GB" b="1" dirty="0" err="1">
                <a:solidFill>
                  <a:schemeClr val="accent2"/>
                </a:solidFill>
                <a:ea typeface="+mn-lt"/>
                <a:cs typeface="+mn-lt"/>
              </a:rPr>
              <a:t>assertNull</a:t>
            </a:r>
            <a:r>
              <a:rPr lang="en-GB" b="1" dirty="0">
                <a:ea typeface="+mn-lt"/>
                <a:cs typeface="+mn-lt"/>
              </a:rPr>
              <a:t>(Object </a:t>
            </a:r>
            <a:r>
              <a:rPr lang="en-GB" b="1" dirty="0" err="1">
                <a:ea typeface="+mn-lt"/>
                <a:cs typeface="+mn-lt"/>
              </a:rPr>
              <a:t>obj</a:t>
            </a:r>
            <a:r>
              <a:rPr lang="en-GB" b="1" dirty="0">
                <a:ea typeface="+mn-lt"/>
                <a:cs typeface="+mn-lt"/>
              </a:rPr>
              <a:t>)</a:t>
            </a:r>
            <a:r>
              <a:rPr lang="en-GB" dirty="0">
                <a:ea typeface="+mn-lt"/>
                <a:cs typeface="+mn-lt"/>
              </a:rPr>
              <a:t>: checks that object is null.</a:t>
            </a:r>
            <a:endParaRPr lang="en-GB" dirty="0"/>
          </a:p>
          <a:p>
            <a:pPr algn="just"/>
            <a:r>
              <a:rPr lang="en-GB" b="1" dirty="0">
                <a:solidFill>
                  <a:schemeClr val="accent2"/>
                </a:solidFill>
                <a:ea typeface="+mn-lt"/>
                <a:cs typeface="+mn-lt"/>
              </a:rPr>
              <a:t>void </a:t>
            </a:r>
            <a:r>
              <a:rPr lang="en-GB" b="1" dirty="0" err="1">
                <a:solidFill>
                  <a:schemeClr val="accent2"/>
                </a:solidFill>
                <a:ea typeface="+mn-lt"/>
                <a:cs typeface="+mn-lt"/>
              </a:rPr>
              <a:t>assertNotNull</a:t>
            </a:r>
            <a:r>
              <a:rPr lang="en-GB" b="1" dirty="0">
                <a:ea typeface="+mn-lt"/>
                <a:cs typeface="+mn-lt"/>
              </a:rPr>
              <a:t>(Object </a:t>
            </a:r>
            <a:r>
              <a:rPr lang="en-GB" b="1" dirty="0" err="1">
                <a:ea typeface="+mn-lt"/>
                <a:cs typeface="+mn-lt"/>
              </a:rPr>
              <a:t>obj</a:t>
            </a:r>
            <a:r>
              <a:rPr lang="en-GB" b="1" dirty="0">
                <a:ea typeface="+mn-lt"/>
                <a:cs typeface="+mn-lt"/>
              </a:rPr>
              <a:t>)</a:t>
            </a:r>
            <a:r>
              <a:rPr lang="en-GB" dirty="0">
                <a:ea typeface="+mn-lt"/>
                <a:cs typeface="+mn-lt"/>
              </a:rPr>
              <a:t>: checks that object is not null.</a:t>
            </a:r>
            <a:endParaRPr lang="en-GB" dirty="0"/>
          </a:p>
          <a:p>
            <a:endParaRPr lang="en-GB" dirty="0">
              <a:cs typeface="Calibri"/>
            </a:endParaRPr>
          </a:p>
        </p:txBody>
      </p:sp>
    </p:spTree>
    <p:extLst>
      <p:ext uri="{BB962C8B-B14F-4D97-AF65-F5344CB8AC3E}">
        <p14:creationId xmlns:p14="http://schemas.microsoft.com/office/powerpoint/2010/main" val="159799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C1D6-8274-916A-1540-13F98530E48D}"/>
              </a:ext>
            </a:extLst>
          </p:cNvPr>
          <p:cNvSpPr>
            <a:spLocks noGrp="1"/>
          </p:cNvSpPr>
          <p:nvPr>
            <p:ph type="title"/>
          </p:nvPr>
        </p:nvSpPr>
        <p:spPr/>
        <p:txBody>
          <a:bodyPr/>
          <a:lstStyle/>
          <a:p>
            <a:pPr algn="ctr"/>
            <a:r>
              <a:rPr lang="en-GB">
                <a:highlight>
                  <a:srgbClr val="FFFF00"/>
                </a:highlight>
                <a:cs typeface="Calibri Light"/>
              </a:rPr>
              <a:t>Simple Example For Assertions</a:t>
            </a:r>
            <a:endParaRPr lang="en-GB">
              <a:cs typeface="Calibri Light"/>
            </a:endParaRPr>
          </a:p>
        </p:txBody>
      </p:sp>
      <p:sp>
        <p:nvSpPr>
          <p:cNvPr id="3" name="Content Placeholder 2">
            <a:extLst>
              <a:ext uri="{FF2B5EF4-FFF2-40B4-BE49-F238E27FC236}">
                <a16:creationId xmlns:a16="http://schemas.microsoft.com/office/drawing/2014/main" id="{374C777A-1EB3-100D-CC0A-00494F0BF9C6}"/>
              </a:ext>
            </a:extLst>
          </p:cNvPr>
          <p:cNvSpPr>
            <a:spLocks noGrp="1"/>
          </p:cNvSpPr>
          <p:nvPr>
            <p:ph idx="1"/>
          </p:nvPr>
        </p:nvSpPr>
        <p:spPr/>
        <p:txBody>
          <a:bodyPr vert="horz" lIns="91440" tIns="45720" rIns="91440" bIns="45720" rtlCol="0" anchor="t">
            <a:normAutofit fontScale="47500" lnSpcReduction="20000"/>
          </a:bodyPr>
          <a:lstStyle/>
          <a:p>
            <a:pPr>
              <a:buNone/>
            </a:pPr>
            <a:r>
              <a:rPr lang="en-GB" dirty="0">
                <a:latin typeface="Consolas"/>
              </a:rPr>
              <a:t>   </a:t>
            </a:r>
            <a:r>
              <a:rPr lang="en-GB" sz="3600" dirty="0">
                <a:latin typeface="Consolas"/>
              </a:rPr>
              <a:t> </a:t>
            </a:r>
            <a:r>
              <a:rPr lang="en-GB" sz="3600" dirty="0">
                <a:highlight>
                  <a:srgbClr val="FFFF00"/>
                </a:highlight>
                <a:latin typeface="Consolas"/>
              </a:rPr>
              <a:t>@Test</a:t>
            </a:r>
            <a:r>
              <a:rPr lang="en-GB" sz="3600" dirty="0">
                <a:latin typeface="Consolas"/>
              </a:rPr>
              <a:t>
  </a:t>
            </a:r>
            <a:r>
              <a:rPr lang="en-GB" sz="3600" dirty="0">
                <a:solidFill>
                  <a:schemeClr val="accent2"/>
                </a:solidFill>
                <a:latin typeface="Consolas"/>
              </a:rPr>
              <a:t>public void</a:t>
            </a:r>
            <a:r>
              <a:rPr lang="en-GB" sz="3600" dirty="0">
                <a:latin typeface="Consolas"/>
              </a:rPr>
              <a:t> </a:t>
            </a:r>
            <a:r>
              <a:rPr lang="en-GB" sz="3600" dirty="0" err="1">
                <a:latin typeface="Consolas"/>
              </a:rPr>
              <a:t>testAssertEquals</a:t>
            </a:r>
            <a:r>
              <a:rPr lang="en-GB" sz="3600" dirty="0">
                <a:latin typeface="Consolas"/>
              </a:rPr>
              <a:t>() {
    </a:t>
            </a:r>
            <a:r>
              <a:rPr lang="en-GB" sz="3600" dirty="0" err="1">
                <a:latin typeface="Consolas"/>
              </a:rPr>
              <a:t>assertEquals</a:t>
            </a:r>
            <a:r>
              <a:rPr lang="en-GB" sz="3600" dirty="0">
                <a:latin typeface="Consolas"/>
              </a:rPr>
              <a:t>( "text", "text");
  }
  </a:t>
            </a:r>
            <a:r>
              <a:rPr lang="en-GB" sz="3600" dirty="0">
                <a:highlight>
                  <a:srgbClr val="FFFF00"/>
                </a:highlight>
                <a:latin typeface="Consolas"/>
              </a:rPr>
              <a:t>@Test</a:t>
            </a:r>
            <a:r>
              <a:rPr lang="en-GB" sz="3600" dirty="0">
                <a:latin typeface="Consolas"/>
              </a:rPr>
              <a:t>
  </a:t>
            </a:r>
            <a:r>
              <a:rPr lang="en-GB" sz="3600" dirty="0">
                <a:solidFill>
                  <a:schemeClr val="accent2"/>
                </a:solidFill>
                <a:latin typeface="Consolas"/>
              </a:rPr>
              <a:t>public void</a:t>
            </a:r>
            <a:r>
              <a:rPr lang="en-GB" sz="3600" dirty="0">
                <a:latin typeface="Consolas"/>
              </a:rPr>
              <a:t> </a:t>
            </a:r>
            <a:r>
              <a:rPr lang="en-GB" sz="3600" dirty="0" err="1">
                <a:latin typeface="Consolas"/>
              </a:rPr>
              <a:t>testAssertFalse</a:t>
            </a:r>
            <a:r>
              <a:rPr lang="en-GB" sz="3600" dirty="0">
                <a:latin typeface="Consolas"/>
              </a:rPr>
              <a:t>() {
    </a:t>
            </a:r>
            <a:r>
              <a:rPr lang="en-GB" sz="3600" dirty="0" err="1">
                <a:latin typeface="Consolas"/>
              </a:rPr>
              <a:t>assertFalse</a:t>
            </a:r>
            <a:r>
              <a:rPr lang="en-GB" sz="3600" dirty="0">
                <a:latin typeface="Consolas"/>
              </a:rPr>
              <a:t>("failure - should be false", false);
  }
  </a:t>
            </a:r>
            <a:r>
              <a:rPr lang="en-GB" sz="3600" dirty="0">
                <a:highlight>
                  <a:srgbClr val="FFFF00"/>
                </a:highlight>
                <a:latin typeface="Consolas"/>
              </a:rPr>
              <a:t>@Test</a:t>
            </a:r>
            <a:r>
              <a:rPr lang="en-GB" sz="3600" dirty="0">
                <a:latin typeface="Consolas"/>
              </a:rPr>
              <a:t>
  </a:t>
            </a:r>
            <a:r>
              <a:rPr lang="en-GB" sz="3600" dirty="0">
                <a:solidFill>
                  <a:schemeClr val="accent2"/>
                </a:solidFill>
                <a:latin typeface="Consolas"/>
              </a:rPr>
              <a:t>public void</a:t>
            </a:r>
            <a:r>
              <a:rPr lang="en-GB" sz="3600" dirty="0">
                <a:latin typeface="Consolas"/>
              </a:rPr>
              <a:t> </a:t>
            </a:r>
            <a:r>
              <a:rPr lang="en-GB" sz="3600" dirty="0" err="1">
                <a:latin typeface="Consolas"/>
              </a:rPr>
              <a:t>testAssertNotNull</a:t>
            </a:r>
            <a:r>
              <a:rPr lang="en-GB" sz="3600" dirty="0">
                <a:latin typeface="Consolas"/>
              </a:rPr>
              <a:t>() {
    </a:t>
            </a:r>
            <a:r>
              <a:rPr lang="en-GB" sz="3600" dirty="0" err="1">
                <a:latin typeface="Consolas"/>
              </a:rPr>
              <a:t>assertNotNull</a:t>
            </a:r>
            <a:r>
              <a:rPr lang="en-GB" sz="3600" dirty="0">
                <a:latin typeface="Consolas"/>
              </a:rPr>
              <a:t>("should not be null", new Object());
  }</a:t>
            </a:r>
            <a:endParaRPr lang="en-US" sz="3600" dirty="0">
              <a:cs typeface="Calibri" panose="020F0502020204030204"/>
            </a:endParaRPr>
          </a:p>
        </p:txBody>
      </p:sp>
    </p:spTree>
    <p:extLst>
      <p:ext uri="{BB962C8B-B14F-4D97-AF65-F5344CB8AC3E}">
        <p14:creationId xmlns:p14="http://schemas.microsoft.com/office/powerpoint/2010/main" val="2521434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4268-6241-E0CB-0391-DF6F19885AF4}"/>
              </a:ext>
            </a:extLst>
          </p:cNvPr>
          <p:cNvSpPr>
            <a:spLocks noGrp="1"/>
          </p:cNvSpPr>
          <p:nvPr>
            <p:ph type="title"/>
          </p:nvPr>
        </p:nvSpPr>
        <p:spPr/>
        <p:txBody>
          <a:bodyPr/>
          <a:lstStyle/>
          <a:p>
            <a:pPr algn="ctr"/>
            <a:r>
              <a:rPr lang="en-GB" dirty="0">
                <a:highlight>
                  <a:srgbClr val="FFFF00"/>
                </a:highlight>
                <a:latin typeface="Consolas"/>
              </a:rPr>
              <a:t>Exception Handling</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AD7551F0-767D-1CBF-DB01-B13D8DD5B0DC}"/>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GB" err="1">
                <a:highlight>
                  <a:srgbClr val="FFFF00"/>
                </a:highlight>
                <a:latin typeface="Consolas"/>
              </a:rPr>
              <a:t>assertThrows</a:t>
            </a:r>
            <a:r>
              <a:rPr lang="en-GB" dirty="0">
                <a:highlight>
                  <a:srgbClr val="FFFF00"/>
                </a:highlight>
                <a:latin typeface="Consolas"/>
              </a:rPr>
              <a:t>()</a:t>
            </a:r>
            <a:r>
              <a:rPr lang="en-GB" dirty="0">
                <a:latin typeface="Consolas"/>
              </a:rPr>
              <a:t> Assert that execution of the supplied executable throws an exception of the </a:t>
            </a:r>
            <a:r>
              <a:rPr lang="en-GB" dirty="0" err="1">
                <a:latin typeface="Consolas"/>
              </a:rPr>
              <a:t>expectedType</a:t>
            </a:r>
            <a:r>
              <a:rPr lang="en-GB" dirty="0">
                <a:latin typeface="Consolas"/>
              </a:rPr>
              <a:t> and return the exception. if no exception is thrown, or if an exception of a different type is thrown, this method will fail. If you do not want to perform additional checks on the exception instance, ignore the return value.</a:t>
            </a:r>
            <a:endParaRPr lang="en-GB">
              <a:latin typeface="Calibri" panose="020F0502020204030204"/>
              <a:cs typeface="Calibri" panose="020F0502020204030204"/>
            </a:endParaRPr>
          </a:p>
          <a:p>
            <a:pPr marL="0" indent="0">
              <a:buNone/>
            </a:pPr>
            <a:endParaRPr lang="en-GB" dirty="0">
              <a:latin typeface="Consolas"/>
              <a:cs typeface="Calibri" panose="020F0502020204030204"/>
            </a:endParaRPr>
          </a:p>
          <a:p>
            <a:pPr marL="0" indent="0">
              <a:buNone/>
            </a:pPr>
            <a:r>
              <a:rPr lang="en-GB" dirty="0">
                <a:highlight>
                  <a:srgbClr val="FFFF00"/>
                </a:highlight>
                <a:latin typeface="Consolas"/>
                <a:cs typeface="Calibri" panose="020F0502020204030204"/>
              </a:rPr>
              <a:t>@Test</a:t>
            </a:r>
            <a:br>
              <a:rPr lang="en-GB" dirty="0">
                <a:latin typeface="Consolas"/>
                <a:cs typeface="Calibri" panose="020F0502020204030204"/>
              </a:rPr>
            </a:br>
            <a:r>
              <a:rPr lang="en-GB" dirty="0">
                <a:solidFill>
                  <a:schemeClr val="accent2"/>
                </a:solidFill>
                <a:latin typeface="Consolas"/>
                <a:cs typeface="Calibri" panose="020F0502020204030204"/>
              </a:rPr>
              <a:t>void</a:t>
            </a:r>
            <a:r>
              <a:rPr lang="en-GB" dirty="0">
                <a:latin typeface="Consolas"/>
                <a:cs typeface="Calibri" panose="020F0502020204030204"/>
              </a:rPr>
              <a:t> exception</a:t>
            </a:r>
            <a:r>
              <a:rPr lang="en-GB" i="1" dirty="0">
                <a:latin typeface="Consolas"/>
                <a:cs typeface="Calibri" panose="020F0502020204030204"/>
              </a:rPr>
              <a:t>(){</a:t>
            </a:r>
            <a:br>
              <a:rPr lang="en-GB" i="1" dirty="0">
                <a:latin typeface="Consolas"/>
                <a:cs typeface="Calibri" panose="020F0502020204030204"/>
              </a:rPr>
            </a:br>
            <a:r>
              <a:rPr lang="en-GB" i="1" dirty="0">
                <a:latin typeface="Consolas"/>
                <a:cs typeface="Calibri" panose="020F0502020204030204"/>
              </a:rPr>
              <a:t>    </a:t>
            </a:r>
            <a:r>
              <a:rPr lang="en-GB" dirty="0">
                <a:latin typeface="Consolas"/>
                <a:cs typeface="Calibri" panose="020F0502020204030204"/>
              </a:rPr>
              <a:t>String str = null;</a:t>
            </a:r>
            <a:br>
              <a:rPr lang="en-GB" dirty="0">
                <a:latin typeface="Consolas"/>
                <a:cs typeface="Calibri" panose="020F0502020204030204"/>
              </a:rPr>
            </a:br>
            <a:r>
              <a:rPr lang="en-GB" dirty="0">
                <a:latin typeface="Consolas"/>
                <a:cs typeface="Calibri" panose="020F0502020204030204"/>
              </a:rPr>
              <a:t>    </a:t>
            </a:r>
            <a:r>
              <a:rPr lang="en-GB" i="1" dirty="0" err="1">
                <a:latin typeface="Consolas"/>
                <a:cs typeface="Calibri" panose="020F0502020204030204"/>
              </a:rPr>
              <a:t>assertThrows</a:t>
            </a:r>
            <a:r>
              <a:rPr lang="en-GB" i="1" dirty="0">
                <a:latin typeface="Consolas"/>
                <a:cs typeface="Calibri" panose="020F0502020204030204"/>
              </a:rPr>
              <a:t>(</a:t>
            </a:r>
            <a:r>
              <a:rPr lang="en-GB" dirty="0" err="1">
                <a:latin typeface="Consolas"/>
                <a:cs typeface="Calibri" panose="020F0502020204030204"/>
              </a:rPr>
              <a:t>NullPointerException.class</a:t>
            </a:r>
            <a:r>
              <a:rPr lang="en-GB" dirty="0">
                <a:latin typeface="Consolas"/>
                <a:cs typeface="Calibri" panose="020F0502020204030204"/>
              </a:rPr>
              <a:t>,</a:t>
            </a:r>
            <a:r>
              <a:rPr lang="en-GB" i="1" dirty="0">
                <a:latin typeface="Consolas"/>
                <a:cs typeface="Calibri" panose="020F0502020204030204"/>
              </a:rPr>
              <a:t>()</a:t>
            </a:r>
            <a:r>
              <a:rPr lang="en-GB" dirty="0">
                <a:latin typeface="Consolas"/>
                <a:cs typeface="Calibri" panose="020F0502020204030204"/>
              </a:rPr>
              <a:t>-&gt; </a:t>
            </a:r>
            <a:r>
              <a:rPr lang="en-GB" dirty="0" err="1">
                <a:latin typeface="Consolas"/>
                <a:cs typeface="Calibri" panose="020F0502020204030204"/>
              </a:rPr>
              <a:t>str.length</a:t>
            </a:r>
            <a:r>
              <a:rPr lang="en-GB" i="1" dirty="0">
                <a:latin typeface="Consolas"/>
                <a:cs typeface="Calibri" panose="020F0502020204030204"/>
              </a:rPr>
              <a:t>())</a:t>
            </a:r>
            <a:r>
              <a:rPr lang="en-GB" dirty="0">
                <a:latin typeface="Consolas"/>
                <a:cs typeface="Calibri" panose="020F0502020204030204"/>
              </a:rPr>
              <a:t>;</a:t>
            </a:r>
            <a:br>
              <a:rPr lang="en-GB" dirty="0">
                <a:latin typeface="Consolas"/>
                <a:cs typeface="Calibri" panose="020F0502020204030204"/>
              </a:rPr>
            </a:br>
            <a:r>
              <a:rPr lang="en-GB" dirty="0">
                <a:latin typeface="Consolas"/>
                <a:cs typeface="Calibri" panose="020F0502020204030204"/>
              </a:rPr>
              <a:t>}</a:t>
            </a:r>
            <a:endParaRPr lang="en-GB" dirty="0"/>
          </a:p>
        </p:txBody>
      </p:sp>
    </p:spTree>
    <p:extLst>
      <p:ext uri="{BB962C8B-B14F-4D97-AF65-F5344CB8AC3E}">
        <p14:creationId xmlns:p14="http://schemas.microsoft.com/office/powerpoint/2010/main" val="2777037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2E36-F20D-20F5-69E1-86A73B69496E}"/>
              </a:ext>
            </a:extLst>
          </p:cNvPr>
          <p:cNvSpPr>
            <a:spLocks noGrp="1"/>
          </p:cNvSpPr>
          <p:nvPr>
            <p:ph type="title"/>
          </p:nvPr>
        </p:nvSpPr>
        <p:spPr/>
        <p:txBody>
          <a:bodyPr/>
          <a:lstStyle/>
          <a:p>
            <a:pPr algn="ctr"/>
            <a:r>
              <a:rPr lang="en-GB">
                <a:highlight>
                  <a:srgbClr val="FFFF00"/>
                </a:highlight>
                <a:cs typeface="Calibri Light"/>
              </a:rPr>
              <a:t>Assumptions</a:t>
            </a:r>
          </a:p>
        </p:txBody>
      </p:sp>
      <p:sp>
        <p:nvSpPr>
          <p:cNvPr id="3" name="Content Placeholder 2">
            <a:extLst>
              <a:ext uri="{FF2B5EF4-FFF2-40B4-BE49-F238E27FC236}">
                <a16:creationId xmlns:a16="http://schemas.microsoft.com/office/drawing/2014/main" id="{20763BA4-9F83-A876-CA2C-DCFAAD38FD98}"/>
              </a:ext>
            </a:extLst>
          </p:cNvPr>
          <p:cNvSpPr>
            <a:spLocks noGrp="1"/>
          </p:cNvSpPr>
          <p:nvPr>
            <p:ph idx="1"/>
          </p:nvPr>
        </p:nvSpPr>
        <p:spPr/>
        <p:txBody>
          <a:bodyPr vert="horz" lIns="91440" tIns="45720" rIns="91440" bIns="45720" rtlCol="0" anchor="t">
            <a:normAutofit lnSpcReduction="10000"/>
          </a:bodyPr>
          <a:lstStyle/>
          <a:p>
            <a:r>
              <a:rPr lang="en-GB" dirty="0">
                <a:ea typeface="+mn-lt"/>
                <a:cs typeface="+mn-lt"/>
              </a:rPr>
              <a:t>Ideally, the developer writing a test has control of all of the forces that might cause a test to fail. If this isn't immediately possible, making dependencies explicit can often improve a design. For example, if a test fails when run in a different locale than the developer intended, it can be fixed by explicitly passing a locale to the domain code.</a:t>
            </a:r>
            <a:endParaRPr lang="en-GB" dirty="0">
              <a:cs typeface="Calibri" panose="020F0502020204030204"/>
            </a:endParaRPr>
          </a:p>
          <a:p>
            <a:r>
              <a:rPr lang="en-GB" dirty="0">
                <a:ea typeface="+mn-lt"/>
                <a:cs typeface="+mn-lt"/>
              </a:rPr>
              <a:t>However, sometimes this is not desirable or possible. It's good to be able to run a test against the code as it is currently written, implicit assumptions and all, or to write a test that exposes a known bug. For these situations, JUnit now includes the ability to express assumptions</a:t>
            </a:r>
            <a:endParaRPr lang="en-GB" dirty="0"/>
          </a:p>
          <a:p>
            <a:endParaRPr lang="en-GB" dirty="0">
              <a:cs typeface="Calibri"/>
            </a:endParaRPr>
          </a:p>
        </p:txBody>
      </p:sp>
    </p:spTree>
    <p:extLst>
      <p:ext uri="{BB962C8B-B14F-4D97-AF65-F5344CB8AC3E}">
        <p14:creationId xmlns:p14="http://schemas.microsoft.com/office/powerpoint/2010/main" val="1841981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A62D-FED0-3996-4F0F-61F3414C5F7B}"/>
              </a:ext>
            </a:extLst>
          </p:cNvPr>
          <p:cNvSpPr>
            <a:spLocks noGrp="1"/>
          </p:cNvSpPr>
          <p:nvPr>
            <p:ph type="title"/>
          </p:nvPr>
        </p:nvSpPr>
        <p:spPr/>
        <p:txBody>
          <a:bodyPr/>
          <a:lstStyle/>
          <a:p>
            <a:pPr algn="ctr"/>
            <a:r>
              <a:rPr lang="en-GB" dirty="0" err="1">
                <a:highlight>
                  <a:srgbClr val="FFFF00"/>
                </a:highlight>
                <a:cs typeface="Calibri Light"/>
              </a:rPr>
              <a:t>Usefull</a:t>
            </a:r>
            <a:r>
              <a:rPr lang="en-GB" dirty="0">
                <a:highlight>
                  <a:srgbClr val="FFFF00"/>
                </a:highlight>
                <a:cs typeface="Calibri Light"/>
              </a:rPr>
              <a:t> Assumptions</a:t>
            </a:r>
            <a:endParaRPr lang="en-GB" dirty="0">
              <a:cs typeface="Calibri Light"/>
            </a:endParaRPr>
          </a:p>
        </p:txBody>
      </p:sp>
      <p:sp>
        <p:nvSpPr>
          <p:cNvPr id="3" name="Content Placeholder 2">
            <a:extLst>
              <a:ext uri="{FF2B5EF4-FFF2-40B4-BE49-F238E27FC236}">
                <a16:creationId xmlns:a16="http://schemas.microsoft.com/office/drawing/2014/main" id="{2FA563A7-84A2-03DF-E81F-4AB2F4C94A52}"/>
              </a:ext>
            </a:extLst>
          </p:cNvPr>
          <p:cNvSpPr>
            <a:spLocks noGrp="1"/>
          </p:cNvSpPr>
          <p:nvPr>
            <p:ph idx="1"/>
          </p:nvPr>
        </p:nvSpPr>
        <p:spPr>
          <a:xfrm>
            <a:off x="838200" y="1825625"/>
            <a:ext cx="10515600" cy="4667639"/>
          </a:xfrm>
        </p:spPr>
        <p:txBody>
          <a:bodyPr vert="horz" lIns="91440" tIns="45720" rIns="91440" bIns="45720" rtlCol="0" anchor="t">
            <a:noAutofit/>
          </a:bodyPr>
          <a:lstStyle/>
          <a:p>
            <a:r>
              <a:rPr lang="en-GB" sz="2000" err="1">
                <a:ea typeface="+mn-lt"/>
                <a:cs typeface="+mn-lt"/>
              </a:rPr>
              <a:t>assumeTrue</a:t>
            </a:r>
            <a:r>
              <a:rPr lang="en-GB" sz="2000" dirty="0">
                <a:ea typeface="+mn-lt"/>
                <a:cs typeface="+mn-lt"/>
              </a:rPr>
              <a:t>(</a:t>
            </a:r>
            <a:r>
              <a:rPr lang="en-GB" sz="2000" b="1" err="1">
                <a:solidFill>
                  <a:schemeClr val="accent2"/>
                </a:solidFill>
                <a:ea typeface="+mn-lt"/>
                <a:cs typeface="+mn-lt"/>
              </a:rPr>
              <a:t>boolean</a:t>
            </a:r>
            <a:r>
              <a:rPr lang="en-GB" sz="2000" dirty="0">
                <a:ea typeface="+mn-lt"/>
                <a:cs typeface="+mn-lt"/>
              </a:rPr>
              <a:t> assumption)</a:t>
            </a:r>
          </a:p>
          <a:p>
            <a:pPr marL="0" indent="0">
              <a:buNone/>
            </a:pPr>
            <a:r>
              <a:rPr lang="en-GB" sz="2000" dirty="0">
                <a:latin typeface="Consolas"/>
              </a:rPr>
              <a:t>T</a:t>
            </a:r>
            <a:r>
              <a:rPr lang="en-GB" sz="2000" dirty="0">
                <a:ea typeface="+mn-lt"/>
                <a:cs typeface="+mn-lt"/>
              </a:rPr>
              <a:t>he </a:t>
            </a:r>
            <a:r>
              <a:rPr lang="en-GB" sz="2000" dirty="0" err="1">
                <a:latin typeface="Consolas"/>
              </a:rPr>
              <a:t>assumeTrue</a:t>
            </a:r>
            <a:r>
              <a:rPr lang="en-GB" sz="2000" dirty="0">
                <a:latin typeface="Consolas"/>
              </a:rPr>
              <a:t>()</a:t>
            </a:r>
            <a:r>
              <a:rPr lang="en-GB" sz="2000" dirty="0">
                <a:ea typeface="+mn-lt"/>
                <a:cs typeface="+mn-lt"/>
              </a:rPr>
              <a:t> method validates the given assumption to be </a:t>
            </a:r>
            <a:r>
              <a:rPr lang="en-GB" sz="2000" i="1" dirty="0">
                <a:ea typeface="+mn-lt"/>
                <a:cs typeface="+mn-lt"/>
              </a:rPr>
              <a:t>true</a:t>
            </a:r>
            <a:r>
              <a:rPr lang="en-GB" sz="2000" dirty="0">
                <a:ea typeface="+mn-lt"/>
                <a:cs typeface="+mn-lt"/>
              </a:rPr>
              <a:t> and if the assumption</a:t>
            </a:r>
          </a:p>
          <a:p>
            <a:pPr marL="0" indent="0">
              <a:buNone/>
            </a:pPr>
            <a:r>
              <a:rPr lang="en-GB" sz="2000" dirty="0">
                <a:ea typeface="+mn-lt"/>
                <a:cs typeface="+mn-lt"/>
              </a:rPr>
              <a:t> is </a:t>
            </a:r>
            <a:r>
              <a:rPr lang="en-GB" sz="2000" i="1" dirty="0">
                <a:ea typeface="+mn-lt"/>
                <a:cs typeface="+mn-lt"/>
              </a:rPr>
              <a:t>true</a:t>
            </a:r>
            <a:r>
              <a:rPr lang="en-GB" sz="2000" dirty="0">
                <a:ea typeface="+mn-lt"/>
                <a:cs typeface="+mn-lt"/>
              </a:rPr>
              <a:t> – the test proceed, otherwise, test execution is aborted.</a:t>
            </a:r>
            <a:endParaRPr lang="en-GB"/>
          </a:p>
          <a:p>
            <a:r>
              <a:rPr lang="en-GB" sz="2000" err="1">
                <a:ea typeface="+mn-lt"/>
                <a:cs typeface="+mn-lt"/>
              </a:rPr>
              <a:t>assumeFalse</a:t>
            </a:r>
            <a:r>
              <a:rPr lang="en-GB" sz="2000" dirty="0">
                <a:ea typeface="+mn-lt"/>
                <a:cs typeface="+mn-lt"/>
              </a:rPr>
              <a:t>(</a:t>
            </a:r>
            <a:r>
              <a:rPr lang="en-GB" sz="2000" b="1" err="1">
                <a:solidFill>
                  <a:schemeClr val="accent2"/>
                </a:solidFill>
                <a:ea typeface="+mn-lt"/>
                <a:cs typeface="+mn-lt"/>
              </a:rPr>
              <a:t>boolean</a:t>
            </a:r>
            <a:r>
              <a:rPr lang="en-GB" sz="2000" dirty="0">
                <a:ea typeface="+mn-lt"/>
                <a:cs typeface="+mn-lt"/>
              </a:rPr>
              <a:t> assumption)</a:t>
            </a:r>
          </a:p>
          <a:p>
            <a:pPr marL="0" indent="0">
              <a:buNone/>
            </a:pPr>
            <a:r>
              <a:rPr lang="en-GB" sz="2000" dirty="0">
                <a:ea typeface="+mn-lt"/>
                <a:cs typeface="+mn-lt"/>
              </a:rPr>
              <a:t>The </a:t>
            </a:r>
            <a:r>
              <a:rPr lang="en-GB" sz="2000" dirty="0" err="1">
                <a:latin typeface="Consolas"/>
                <a:ea typeface="+mn-lt"/>
                <a:cs typeface="+mn-lt"/>
              </a:rPr>
              <a:t>assumeFalse</a:t>
            </a:r>
            <a:r>
              <a:rPr lang="en-GB" sz="2000" dirty="0">
                <a:latin typeface="Consolas"/>
                <a:ea typeface="+mn-lt"/>
                <a:cs typeface="+mn-lt"/>
              </a:rPr>
              <a:t>()</a:t>
            </a:r>
            <a:r>
              <a:rPr lang="en-GB" sz="2000" dirty="0">
                <a:ea typeface="+mn-lt"/>
                <a:cs typeface="+mn-lt"/>
              </a:rPr>
              <a:t> method validates the given assumption to </a:t>
            </a:r>
            <a:r>
              <a:rPr lang="en-GB" sz="2000" i="1" dirty="0">
                <a:ea typeface="+mn-lt"/>
                <a:cs typeface="+mn-lt"/>
              </a:rPr>
              <a:t>false</a:t>
            </a:r>
            <a:r>
              <a:rPr lang="en-GB" sz="2000" dirty="0">
                <a:ea typeface="+mn-lt"/>
                <a:cs typeface="+mn-lt"/>
              </a:rPr>
              <a:t> and if the assumption</a:t>
            </a:r>
          </a:p>
          <a:p>
            <a:pPr marL="0" indent="0">
              <a:buNone/>
            </a:pPr>
            <a:r>
              <a:rPr lang="en-GB" sz="2000" dirty="0">
                <a:ea typeface="+mn-lt"/>
                <a:cs typeface="+mn-lt"/>
              </a:rPr>
              <a:t> is </a:t>
            </a:r>
            <a:r>
              <a:rPr lang="en-GB" sz="2000" i="1" dirty="0">
                <a:ea typeface="+mn-lt"/>
                <a:cs typeface="+mn-lt"/>
              </a:rPr>
              <a:t>false</a:t>
            </a:r>
            <a:r>
              <a:rPr lang="en-GB" sz="2000" dirty="0">
                <a:ea typeface="+mn-lt"/>
                <a:cs typeface="+mn-lt"/>
              </a:rPr>
              <a:t> – test proceed, otherwise, test execution is aborted.</a:t>
            </a:r>
            <a:endParaRPr lang="en-GB"/>
          </a:p>
          <a:p>
            <a:r>
              <a:rPr lang="en-GB" sz="2000" dirty="0" err="1">
                <a:ea typeface="+mn-lt"/>
                <a:cs typeface="+mn-lt"/>
              </a:rPr>
              <a:t>assumingThat</a:t>
            </a:r>
            <a:r>
              <a:rPr lang="en-GB" sz="2000" dirty="0">
                <a:ea typeface="+mn-lt"/>
                <a:cs typeface="+mn-lt"/>
              </a:rPr>
              <a:t> (</a:t>
            </a:r>
            <a:r>
              <a:rPr lang="en-GB" sz="2000" b="1" dirty="0" err="1">
                <a:solidFill>
                  <a:schemeClr val="accent2"/>
                </a:solidFill>
                <a:ea typeface="+mn-lt"/>
                <a:cs typeface="+mn-lt"/>
              </a:rPr>
              <a:t>boolean</a:t>
            </a:r>
            <a:r>
              <a:rPr lang="en-GB" sz="2000" dirty="0">
                <a:ea typeface="+mn-lt"/>
                <a:cs typeface="+mn-lt"/>
              </a:rPr>
              <a:t> assumption, Executable executable)</a:t>
            </a:r>
            <a:endParaRPr lang="en-GB" sz="2000" dirty="0">
              <a:cs typeface="Calibri" panose="020F0502020204030204"/>
            </a:endParaRPr>
          </a:p>
          <a:p>
            <a:pPr marL="0" indent="0">
              <a:buNone/>
            </a:pPr>
            <a:r>
              <a:rPr lang="en-GB" sz="2000" dirty="0">
                <a:ea typeface="+mn-lt"/>
                <a:cs typeface="+mn-lt"/>
              </a:rPr>
              <a:t>This method executes the supplied </a:t>
            </a:r>
            <a:r>
              <a:rPr lang="en-GB" sz="2000" dirty="0">
                <a:latin typeface="Consolas"/>
                <a:ea typeface="+mn-lt"/>
                <a:cs typeface="+mn-lt"/>
                <a:hlinkClick r:id="rId2"/>
              </a:rPr>
              <a:t>Executable</a:t>
            </a:r>
            <a:r>
              <a:rPr lang="en-GB" sz="2000" dirty="0">
                <a:ea typeface="+mn-lt"/>
                <a:cs typeface="+mn-lt"/>
              </a:rPr>
              <a:t>, but only if the supplied assumption is valid.</a:t>
            </a:r>
          </a:p>
          <a:p>
            <a:pPr marL="0" indent="0">
              <a:buNone/>
            </a:pPr>
            <a:r>
              <a:rPr lang="en-GB" sz="2000" dirty="0">
                <a:ea typeface="+mn-lt"/>
                <a:cs typeface="+mn-lt"/>
              </a:rPr>
              <a:t>Unlike the other assumption methods, this method will not abort the test.</a:t>
            </a:r>
            <a:endParaRPr lang="en-GB" sz="2000">
              <a:cs typeface="Calibri" panose="020F0502020204030204"/>
            </a:endParaRPr>
          </a:p>
          <a:p>
            <a:pPr marL="0" indent="0">
              <a:buNone/>
            </a:pPr>
            <a:r>
              <a:rPr lang="en-GB" sz="2000" dirty="0">
                <a:ea typeface="+mn-lt"/>
                <a:cs typeface="+mn-lt"/>
              </a:rPr>
              <a:t>If the assumption is invalid, this method does nothing.</a:t>
            </a:r>
            <a:endParaRPr lang="en-GB" sz="2000" dirty="0">
              <a:cs typeface="Calibri" panose="020F0502020204030204"/>
            </a:endParaRPr>
          </a:p>
          <a:p>
            <a:pPr marL="0" indent="0">
              <a:buNone/>
            </a:pPr>
            <a:r>
              <a:rPr lang="en-GB" sz="2000" dirty="0">
                <a:ea typeface="+mn-lt"/>
                <a:cs typeface="+mn-lt"/>
              </a:rPr>
              <a:t>If the assumption is valid and the </a:t>
            </a:r>
            <a:r>
              <a:rPr lang="en-GB" sz="2000" dirty="0">
                <a:latin typeface="Consolas"/>
                <a:ea typeface="+mn-lt"/>
                <a:cs typeface="+mn-lt"/>
              </a:rPr>
              <a:t>executable</a:t>
            </a:r>
            <a:r>
              <a:rPr lang="en-GB" sz="2000" dirty="0">
                <a:ea typeface="+mn-lt"/>
                <a:cs typeface="+mn-lt"/>
              </a:rPr>
              <a:t> throws an exception, it will be treated like a regular</a:t>
            </a:r>
          </a:p>
          <a:p>
            <a:pPr marL="0" indent="0">
              <a:buNone/>
            </a:pPr>
            <a:r>
              <a:rPr lang="en-GB" sz="2000" dirty="0">
                <a:ea typeface="+mn-lt"/>
                <a:cs typeface="+mn-lt"/>
              </a:rPr>
              <a:t> test </a:t>
            </a:r>
            <a:r>
              <a:rPr lang="en-GB" sz="2000" i="1" dirty="0">
                <a:ea typeface="+mn-lt"/>
                <a:cs typeface="+mn-lt"/>
              </a:rPr>
              <a:t>failure</a:t>
            </a:r>
            <a:r>
              <a:rPr lang="en-GB" sz="2000" dirty="0">
                <a:ea typeface="+mn-lt"/>
                <a:cs typeface="+mn-lt"/>
              </a:rPr>
              <a:t>. The thrown exception will be rethrown </a:t>
            </a:r>
            <a:r>
              <a:rPr lang="en-GB" sz="2000" i="1" dirty="0">
                <a:ea typeface="+mn-lt"/>
                <a:cs typeface="+mn-lt"/>
              </a:rPr>
              <a:t>as is</a:t>
            </a:r>
            <a:r>
              <a:rPr lang="en-GB" sz="2000" dirty="0">
                <a:ea typeface="+mn-lt"/>
                <a:cs typeface="+mn-lt"/>
              </a:rPr>
              <a:t> but </a:t>
            </a:r>
            <a:r>
              <a:rPr lang="en-GB" sz="2000" dirty="0">
                <a:latin typeface="Consolas"/>
                <a:ea typeface="+mn-lt"/>
                <a:cs typeface="+mn-lt"/>
                <a:hlinkClick r:id="rId3"/>
              </a:rPr>
              <a:t>masked</a:t>
            </a:r>
            <a:r>
              <a:rPr lang="en-GB" sz="2000" dirty="0">
                <a:ea typeface="+mn-lt"/>
                <a:cs typeface="+mn-lt"/>
              </a:rPr>
              <a:t> as an unchecked exception.</a:t>
            </a:r>
            <a:endParaRPr lang="en-GB" sz="2000">
              <a:cs typeface="Calibri" panose="020F0502020204030204"/>
            </a:endParaRPr>
          </a:p>
          <a:p>
            <a:pPr>
              <a:buFont typeface="Arial" panose="020B0604020202020204" pitchFamily="34" charset="0"/>
              <a:buChar char="•"/>
            </a:pPr>
            <a:endParaRPr lang="en-GB" dirty="0">
              <a:ea typeface="+mn-lt"/>
              <a:cs typeface="+mn-lt"/>
            </a:endParaRPr>
          </a:p>
          <a:p>
            <a:pPr>
              <a:buFont typeface="Arial"/>
              <a:buChar char="•"/>
            </a:pPr>
            <a:endParaRPr lang="en-GB" dirty="0">
              <a:ea typeface="+mn-lt"/>
              <a:cs typeface="+mn-lt"/>
            </a:endParaRPr>
          </a:p>
        </p:txBody>
      </p:sp>
    </p:spTree>
    <p:extLst>
      <p:ext uri="{BB962C8B-B14F-4D97-AF65-F5344CB8AC3E}">
        <p14:creationId xmlns:p14="http://schemas.microsoft.com/office/powerpoint/2010/main" val="2977663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A3569-8AFD-D931-4B23-C62047864E3A}"/>
              </a:ext>
            </a:extLst>
          </p:cNvPr>
          <p:cNvSpPr>
            <a:spLocks noGrp="1"/>
          </p:cNvSpPr>
          <p:nvPr>
            <p:ph type="title"/>
          </p:nvPr>
        </p:nvSpPr>
        <p:spPr/>
        <p:txBody>
          <a:bodyPr/>
          <a:lstStyle/>
          <a:p>
            <a:pPr algn="ctr"/>
            <a:r>
              <a:rPr lang="en-GB" dirty="0" err="1">
                <a:highlight>
                  <a:srgbClr val="FFFF00"/>
                </a:highlight>
                <a:cs typeface="Calibri Light"/>
              </a:rPr>
              <a:t>AssumeTrue</a:t>
            </a:r>
            <a:r>
              <a:rPr lang="en-GB" dirty="0">
                <a:highlight>
                  <a:srgbClr val="FFFF00"/>
                </a:highlight>
                <a:cs typeface="Calibri Light"/>
              </a:rPr>
              <a:t> &amp; </a:t>
            </a:r>
            <a:r>
              <a:rPr lang="en-GB" dirty="0" err="1">
                <a:highlight>
                  <a:srgbClr val="FFFF00"/>
                </a:highlight>
                <a:cs typeface="Calibri Light"/>
              </a:rPr>
              <a:t>AssumeFalse</a:t>
            </a:r>
          </a:p>
        </p:txBody>
      </p:sp>
      <p:sp>
        <p:nvSpPr>
          <p:cNvPr id="3" name="Content Placeholder 2">
            <a:extLst>
              <a:ext uri="{FF2B5EF4-FFF2-40B4-BE49-F238E27FC236}">
                <a16:creationId xmlns:a16="http://schemas.microsoft.com/office/drawing/2014/main" id="{7EFE9E1E-7918-447A-145F-13EB3FB41806}"/>
              </a:ext>
            </a:extLst>
          </p:cNvPr>
          <p:cNvSpPr>
            <a:spLocks noGrp="1"/>
          </p:cNvSpPr>
          <p:nvPr>
            <p:ph idx="1"/>
          </p:nvPr>
        </p:nvSpPr>
        <p:spPr/>
        <p:txBody>
          <a:bodyPr vert="horz" lIns="91440" tIns="45720" rIns="91440" bIns="45720" rtlCol="0" anchor="t">
            <a:normAutofit fontScale="77500" lnSpcReduction="20000"/>
          </a:bodyPr>
          <a:lstStyle/>
          <a:p>
            <a:pPr marL="514350" indent="-514350">
              <a:buAutoNum type="arabicPeriod"/>
            </a:pPr>
            <a:r>
              <a:rPr lang="en-GB" dirty="0">
                <a:highlight>
                  <a:srgbClr val="FFFF00"/>
                </a:highlight>
                <a:ea typeface="+mn-lt"/>
                <a:cs typeface="+mn-lt"/>
              </a:rPr>
              <a:t>@Test</a:t>
            </a:r>
            <a:endParaRPr lang="en-US"/>
          </a:p>
          <a:p>
            <a:pPr marL="514350" indent="-514350">
              <a:buAutoNum type="arabicPeriod"/>
            </a:pPr>
            <a:r>
              <a:rPr lang="en-GB" dirty="0">
                <a:ea typeface="+mn-lt"/>
                <a:cs typeface="+mn-lt"/>
              </a:rPr>
              <a:t> </a:t>
            </a:r>
            <a:r>
              <a:rPr lang="en-GB" b="1" dirty="0">
                <a:solidFill>
                  <a:schemeClr val="accent2"/>
                </a:solidFill>
                <a:ea typeface="+mn-lt"/>
                <a:cs typeface="+mn-lt"/>
              </a:rPr>
              <a:t>void</a:t>
            </a:r>
            <a:r>
              <a:rPr lang="en-GB" dirty="0">
                <a:ea typeface="+mn-lt"/>
                <a:cs typeface="+mn-lt"/>
              </a:rPr>
              <a:t> </a:t>
            </a:r>
            <a:r>
              <a:rPr lang="en-GB" dirty="0" err="1">
                <a:ea typeface="+mn-lt"/>
                <a:cs typeface="+mn-lt"/>
              </a:rPr>
              <a:t>testOnDev</a:t>
            </a:r>
            <a:r>
              <a:rPr lang="en-GB" dirty="0">
                <a:ea typeface="+mn-lt"/>
                <a:cs typeface="+mn-lt"/>
              </a:rPr>
              <a:t>() {</a:t>
            </a:r>
          </a:p>
          <a:p>
            <a:pPr marL="514350" indent="-514350">
              <a:buAutoNum type="arabicPeriod"/>
            </a:pPr>
            <a:r>
              <a:rPr lang="en-GB" dirty="0">
                <a:ea typeface="+mn-lt"/>
                <a:cs typeface="+mn-lt"/>
              </a:rPr>
              <a:t> </a:t>
            </a:r>
            <a:r>
              <a:rPr lang="en-GB" dirty="0" err="1">
                <a:ea typeface="+mn-lt"/>
                <a:cs typeface="+mn-lt"/>
              </a:rPr>
              <a:t>System.setProperty</a:t>
            </a:r>
            <a:r>
              <a:rPr lang="en-GB" dirty="0">
                <a:ea typeface="+mn-lt"/>
                <a:cs typeface="+mn-lt"/>
              </a:rPr>
              <a:t>("ENV", "App");</a:t>
            </a:r>
          </a:p>
          <a:p>
            <a:pPr marL="514350" indent="-514350">
              <a:buAutoNum type="arabicPeriod"/>
            </a:pPr>
            <a:r>
              <a:rPr lang="en-GB" dirty="0">
                <a:ea typeface="+mn-lt"/>
                <a:cs typeface="+mn-lt"/>
              </a:rPr>
              <a:t> </a:t>
            </a:r>
            <a:r>
              <a:rPr lang="en-GB" dirty="0" err="1">
                <a:ea typeface="+mn-lt"/>
                <a:cs typeface="+mn-lt"/>
              </a:rPr>
              <a:t>Assumptions.assumeTrue</a:t>
            </a:r>
            <a:r>
              <a:rPr lang="en-GB" dirty="0">
                <a:ea typeface="+mn-lt"/>
                <a:cs typeface="+mn-lt"/>
              </a:rPr>
              <a:t>("</a:t>
            </a:r>
            <a:r>
              <a:rPr lang="en-GB" dirty="0" err="1">
                <a:ea typeface="+mn-lt"/>
                <a:cs typeface="+mn-lt"/>
              </a:rPr>
              <a:t>App".equals</a:t>
            </a:r>
            <a:r>
              <a:rPr lang="en-GB" dirty="0">
                <a:ea typeface="+mn-lt"/>
                <a:cs typeface="+mn-lt"/>
              </a:rPr>
              <a:t>(</a:t>
            </a:r>
            <a:r>
              <a:rPr lang="en-GB" dirty="0" err="1">
                <a:ea typeface="+mn-lt"/>
                <a:cs typeface="+mn-lt"/>
              </a:rPr>
              <a:t>System.getProperty</a:t>
            </a:r>
            <a:r>
              <a:rPr lang="en-GB" dirty="0">
                <a:ea typeface="+mn-lt"/>
                <a:cs typeface="+mn-lt"/>
              </a:rPr>
              <a:t>("ENV")));</a:t>
            </a:r>
          </a:p>
          <a:p>
            <a:pPr marL="514350" indent="-514350">
              <a:buAutoNum type="arabicPeriod"/>
            </a:pPr>
            <a:r>
              <a:rPr lang="en-GB" dirty="0">
                <a:ea typeface="+mn-lt"/>
                <a:cs typeface="+mn-lt"/>
              </a:rPr>
              <a:t> </a:t>
            </a:r>
            <a:r>
              <a:rPr lang="en-GB" i="1" dirty="0">
                <a:ea typeface="+mn-lt"/>
                <a:cs typeface="+mn-lt"/>
              </a:rPr>
              <a:t>//remainder of test will proceed</a:t>
            </a:r>
            <a:r>
              <a:rPr lang="en-GB" dirty="0">
                <a:ea typeface="+mn-lt"/>
                <a:cs typeface="+mn-lt"/>
              </a:rPr>
              <a:t> }</a:t>
            </a:r>
            <a:endParaRPr lang="en-GB">
              <a:cs typeface="Calibri"/>
            </a:endParaRPr>
          </a:p>
          <a:p>
            <a:pPr marL="514350" indent="-514350">
              <a:buAutoNum type="arabicPeriod"/>
            </a:pPr>
            <a:endParaRPr lang="en-GB" dirty="0">
              <a:ea typeface="+mn-lt"/>
              <a:cs typeface="+mn-lt"/>
            </a:endParaRPr>
          </a:p>
          <a:p>
            <a:pPr marL="514350" indent="-514350">
              <a:buAutoNum type="arabicPeriod"/>
            </a:pPr>
            <a:r>
              <a:rPr lang="en-GB" dirty="0">
                <a:highlight>
                  <a:srgbClr val="FFFF00"/>
                </a:highlight>
                <a:ea typeface="+mn-lt"/>
                <a:cs typeface="+mn-lt"/>
              </a:rPr>
              <a:t>@Test</a:t>
            </a:r>
          </a:p>
          <a:p>
            <a:pPr marL="514350" indent="-514350">
              <a:buAutoNum type="arabicPeriod"/>
            </a:pPr>
            <a:r>
              <a:rPr lang="en-GB" dirty="0">
                <a:ea typeface="+mn-lt"/>
                <a:cs typeface="+mn-lt"/>
              </a:rPr>
              <a:t> </a:t>
            </a:r>
            <a:r>
              <a:rPr lang="en-GB" b="1" dirty="0">
                <a:solidFill>
                  <a:schemeClr val="accent2"/>
                </a:solidFill>
                <a:ea typeface="+mn-lt"/>
                <a:cs typeface="+mn-lt"/>
              </a:rPr>
              <a:t>void</a:t>
            </a:r>
            <a:r>
              <a:rPr lang="en-GB" dirty="0">
                <a:ea typeface="+mn-lt"/>
                <a:cs typeface="+mn-lt"/>
              </a:rPr>
              <a:t> </a:t>
            </a:r>
            <a:r>
              <a:rPr lang="en-GB" dirty="0" err="1">
                <a:ea typeface="+mn-lt"/>
                <a:cs typeface="+mn-lt"/>
              </a:rPr>
              <a:t>testOnDev</a:t>
            </a:r>
            <a:r>
              <a:rPr lang="en-GB" dirty="0">
                <a:ea typeface="+mn-lt"/>
                <a:cs typeface="+mn-lt"/>
              </a:rPr>
              <a:t>() {</a:t>
            </a:r>
          </a:p>
          <a:p>
            <a:pPr marL="514350" indent="-514350">
              <a:buAutoNum type="arabicPeriod"/>
            </a:pPr>
            <a:r>
              <a:rPr lang="en-GB" dirty="0">
                <a:ea typeface="+mn-lt"/>
                <a:cs typeface="+mn-lt"/>
              </a:rPr>
              <a:t> </a:t>
            </a:r>
            <a:r>
              <a:rPr lang="en-GB" dirty="0" err="1">
                <a:ea typeface="+mn-lt"/>
                <a:cs typeface="+mn-lt"/>
              </a:rPr>
              <a:t>System.setProperty</a:t>
            </a:r>
            <a:r>
              <a:rPr lang="en-GB" dirty="0">
                <a:ea typeface="+mn-lt"/>
                <a:cs typeface="+mn-lt"/>
              </a:rPr>
              <a:t>("ENV", "App");</a:t>
            </a:r>
          </a:p>
          <a:p>
            <a:pPr marL="514350" indent="-514350">
              <a:buAutoNum type="arabicPeriod"/>
            </a:pPr>
            <a:r>
              <a:rPr lang="en-GB" dirty="0">
                <a:ea typeface="+mn-lt"/>
                <a:cs typeface="+mn-lt"/>
              </a:rPr>
              <a:t> </a:t>
            </a:r>
            <a:r>
              <a:rPr lang="en-GB" dirty="0" err="1">
                <a:ea typeface="+mn-lt"/>
                <a:cs typeface="+mn-lt"/>
              </a:rPr>
              <a:t>Assumptions.assumeFalse</a:t>
            </a:r>
            <a:r>
              <a:rPr lang="en-GB" dirty="0">
                <a:ea typeface="+mn-lt"/>
                <a:cs typeface="+mn-lt"/>
              </a:rPr>
              <a:t>("</a:t>
            </a:r>
            <a:r>
              <a:rPr lang="en-GB" dirty="0" err="1">
                <a:ea typeface="+mn-lt"/>
                <a:cs typeface="+mn-lt"/>
              </a:rPr>
              <a:t>App".equals</a:t>
            </a:r>
            <a:r>
              <a:rPr lang="en-GB" dirty="0">
                <a:ea typeface="+mn-lt"/>
                <a:cs typeface="+mn-lt"/>
              </a:rPr>
              <a:t>(</a:t>
            </a:r>
            <a:r>
              <a:rPr lang="en-GB" dirty="0" err="1">
                <a:ea typeface="+mn-lt"/>
                <a:cs typeface="+mn-lt"/>
              </a:rPr>
              <a:t>System.getProperty</a:t>
            </a:r>
            <a:r>
              <a:rPr lang="en-GB" dirty="0">
                <a:ea typeface="+mn-lt"/>
                <a:cs typeface="+mn-lt"/>
              </a:rPr>
              <a:t>("ENV")),</a:t>
            </a:r>
          </a:p>
          <a:p>
            <a:pPr marL="514350" indent="-514350">
              <a:buAutoNum type="arabicPeriod"/>
            </a:pPr>
            <a:r>
              <a:rPr lang="en-GB" dirty="0">
                <a:ea typeface="+mn-lt"/>
                <a:cs typeface="+mn-lt"/>
              </a:rPr>
              <a:t> </a:t>
            </a:r>
            <a:r>
              <a:rPr lang="en-GB" dirty="0" err="1">
                <a:ea typeface="+mn-lt"/>
                <a:cs typeface="+mn-lt"/>
              </a:rPr>
              <a:t>AppTest</a:t>
            </a:r>
            <a:r>
              <a:rPr lang="en-GB" dirty="0">
                <a:ea typeface="+mn-lt"/>
                <a:cs typeface="+mn-lt"/>
              </a:rPr>
              <a:t>::message);</a:t>
            </a:r>
            <a:endParaRPr lang="en-GB">
              <a:cs typeface="Calibri"/>
            </a:endParaRPr>
          </a:p>
          <a:p>
            <a:pPr marL="514350" indent="-514350">
              <a:buAutoNum type="arabicPeriod"/>
            </a:pPr>
            <a:r>
              <a:rPr lang="en-GB" dirty="0">
                <a:ea typeface="+mn-lt"/>
                <a:cs typeface="+mn-lt"/>
              </a:rPr>
              <a:t> </a:t>
            </a:r>
            <a:r>
              <a:rPr lang="en-GB" i="1" dirty="0">
                <a:ea typeface="+mn-lt"/>
                <a:cs typeface="+mn-lt"/>
              </a:rPr>
              <a:t>//remainder of test will be aborted</a:t>
            </a:r>
            <a:r>
              <a:rPr lang="en-GB" dirty="0">
                <a:ea typeface="+mn-lt"/>
                <a:cs typeface="+mn-lt"/>
              </a:rPr>
              <a:t> }</a:t>
            </a:r>
            <a:endParaRPr lang="en-GB" dirty="0">
              <a:cs typeface="Calibri" panose="020F0502020204030204"/>
            </a:endParaRPr>
          </a:p>
        </p:txBody>
      </p:sp>
    </p:spTree>
    <p:extLst>
      <p:ext uri="{BB962C8B-B14F-4D97-AF65-F5344CB8AC3E}">
        <p14:creationId xmlns:p14="http://schemas.microsoft.com/office/powerpoint/2010/main" val="1606085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B5D3-C5D0-C7E0-BAA1-F1FA84BFEAC8}"/>
              </a:ext>
            </a:extLst>
          </p:cNvPr>
          <p:cNvSpPr>
            <a:spLocks noGrp="1"/>
          </p:cNvSpPr>
          <p:nvPr>
            <p:ph type="title"/>
          </p:nvPr>
        </p:nvSpPr>
        <p:spPr/>
        <p:txBody>
          <a:bodyPr/>
          <a:lstStyle/>
          <a:p>
            <a:pPr algn="ctr"/>
            <a:r>
              <a:rPr lang="en-GB" dirty="0" err="1">
                <a:highlight>
                  <a:srgbClr val="FFFF00"/>
                </a:highlight>
                <a:cs typeface="Calibri Light"/>
              </a:rPr>
              <a:t>AssumingThat</a:t>
            </a:r>
          </a:p>
        </p:txBody>
      </p:sp>
      <p:sp>
        <p:nvSpPr>
          <p:cNvPr id="3" name="Content Placeholder 2">
            <a:extLst>
              <a:ext uri="{FF2B5EF4-FFF2-40B4-BE49-F238E27FC236}">
                <a16:creationId xmlns:a16="http://schemas.microsoft.com/office/drawing/2014/main" id="{39F29C50-4DC0-CA01-422C-A995A0814123}"/>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GB" dirty="0">
                <a:highlight>
                  <a:srgbClr val="FFFF00"/>
                </a:highlight>
                <a:ea typeface="+mn-lt"/>
                <a:cs typeface="+mn-lt"/>
              </a:rPr>
              <a:t>@Test</a:t>
            </a:r>
            <a:endParaRPr lang="en-US" dirty="0">
              <a:highlight>
                <a:srgbClr val="FFFF00"/>
              </a:highlight>
              <a:cs typeface="Calibri" panose="020F0502020204030204"/>
            </a:endParaRPr>
          </a:p>
          <a:p>
            <a:pPr marL="514350" indent="-514350">
              <a:buAutoNum type="arabicPeriod"/>
            </a:pPr>
            <a:r>
              <a:rPr lang="en-GB" dirty="0">
                <a:ea typeface="+mn-lt"/>
                <a:cs typeface="+mn-lt"/>
              </a:rPr>
              <a:t> </a:t>
            </a:r>
            <a:r>
              <a:rPr lang="en-GB" b="1" dirty="0">
                <a:solidFill>
                  <a:schemeClr val="accent2"/>
                </a:solidFill>
                <a:ea typeface="+mn-lt"/>
                <a:cs typeface="+mn-lt"/>
              </a:rPr>
              <a:t>void</a:t>
            </a:r>
            <a:r>
              <a:rPr lang="en-GB" dirty="0">
                <a:ea typeface="+mn-lt"/>
                <a:cs typeface="+mn-lt"/>
              </a:rPr>
              <a:t> </a:t>
            </a:r>
            <a:r>
              <a:rPr lang="en-GB" dirty="0" err="1">
                <a:ea typeface="+mn-lt"/>
                <a:cs typeface="+mn-lt"/>
              </a:rPr>
              <a:t>testInAllEnvironments</a:t>
            </a:r>
            <a:r>
              <a:rPr lang="en-GB" dirty="0">
                <a:ea typeface="+mn-lt"/>
                <a:cs typeface="+mn-lt"/>
              </a:rPr>
              <a:t>() {</a:t>
            </a:r>
          </a:p>
          <a:p>
            <a:pPr marL="514350" indent="-514350">
              <a:buAutoNum type="arabicPeriod"/>
            </a:pPr>
            <a:r>
              <a:rPr lang="en-GB" dirty="0">
                <a:ea typeface="+mn-lt"/>
                <a:cs typeface="+mn-lt"/>
              </a:rPr>
              <a:t> </a:t>
            </a:r>
            <a:r>
              <a:rPr lang="en-GB" dirty="0" err="1">
                <a:ea typeface="+mn-lt"/>
                <a:cs typeface="+mn-lt"/>
              </a:rPr>
              <a:t>assumingThat</a:t>
            </a:r>
            <a:r>
              <a:rPr lang="en-GB" dirty="0">
                <a:ea typeface="+mn-lt"/>
                <a:cs typeface="+mn-lt"/>
              </a:rPr>
              <a:t>("</a:t>
            </a:r>
            <a:r>
              <a:rPr lang="en-GB" dirty="0" err="1">
                <a:ea typeface="+mn-lt"/>
                <a:cs typeface="+mn-lt"/>
              </a:rPr>
              <a:t>DEV".equals</a:t>
            </a:r>
            <a:r>
              <a:rPr lang="en-GB" dirty="0">
                <a:ea typeface="+mn-lt"/>
                <a:cs typeface="+mn-lt"/>
              </a:rPr>
              <a:t>(</a:t>
            </a:r>
            <a:r>
              <a:rPr lang="en-GB" dirty="0" err="1">
                <a:ea typeface="+mn-lt"/>
                <a:cs typeface="+mn-lt"/>
              </a:rPr>
              <a:t>System.getenv</a:t>
            </a:r>
            <a:r>
              <a:rPr lang="en-GB" dirty="0">
                <a:ea typeface="+mn-lt"/>
                <a:cs typeface="+mn-lt"/>
              </a:rPr>
              <a:t>("ENV")), </a:t>
            </a:r>
          </a:p>
          <a:p>
            <a:pPr marL="514350" indent="-514350">
              <a:buAutoNum type="arabicPeriod"/>
            </a:pPr>
            <a:r>
              <a:rPr lang="en-GB" dirty="0">
                <a:ea typeface="+mn-lt"/>
                <a:cs typeface="+mn-lt"/>
              </a:rPr>
              <a:t>() -&gt; {</a:t>
            </a:r>
            <a:endParaRPr lang="en-GB" dirty="0">
              <a:cs typeface="Calibri" panose="020F0502020204030204"/>
            </a:endParaRPr>
          </a:p>
          <a:p>
            <a:pPr marL="514350" indent="-514350">
              <a:buAutoNum type="arabicPeriod"/>
            </a:pPr>
            <a:r>
              <a:rPr lang="en-GB" dirty="0">
                <a:ea typeface="+mn-lt"/>
                <a:cs typeface="+mn-lt"/>
              </a:rPr>
              <a:t> </a:t>
            </a:r>
            <a:r>
              <a:rPr lang="en-GB" i="1" dirty="0">
                <a:ea typeface="+mn-lt"/>
                <a:cs typeface="+mn-lt"/>
              </a:rPr>
              <a:t>// perform these assertions only on the DEV server</a:t>
            </a:r>
            <a:r>
              <a:rPr lang="en-GB" dirty="0">
                <a:ea typeface="+mn-lt"/>
                <a:cs typeface="+mn-lt"/>
              </a:rPr>
              <a:t> </a:t>
            </a:r>
          </a:p>
          <a:p>
            <a:pPr marL="514350" indent="-514350">
              <a:buAutoNum type="arabicPeriod"/>
            </a:pPr>
            <a:r>
              <a:rPr lang="en-GB" dirty="0" err="1">
                <a:ea typeface="+mn-lt"/>
                <a:cs typeface="+mn-lt"/>
              </a:rPr>
              <a:t>assertEquals</a:t>
            </a:r>
            <a:r>
              <a:rPr lang="en-GB" dirty="0">
                <a:ea typeface="+mn-lt"/>
                <a:cs typeface="+mn-lt"/>
              </a:rPr>
              <a:t>(2, </a:t>
            </a:r>
            <a:r>
              <a:rPr lang="en-GB" dirty="0" err="1">
                <a:ea typeface="+mn-lt"/>
                <a:cs typeface="+mn-lt"/>
              </a:rPr>
              <a:t>calculator.divide</a:t>
            </a:r>
            <a:r>
              <a:rPr lang="en-GB" dirty="0">
                <a:ea typeface="+mn-lt"/>
                <a:cs typeface="+mn-lt"/>
              </a:rPr>
              <a:t>(4, 2)); });</a:t>
            </a:r>
            <a:endParaRPr lang="en-GB"/>
          </a:p>
          <a:p>
            <a:pPr marL="514350" indent="-514350">
              <a:buAutoNum type="arabicPeriod"/>
            </a:pPr>
            <a:r>
              <a:rPr lang="en-GB" dirty="0">
                <a:ea typeface="+mn-lt"/>
                <a:cs typeface="+mn-lt"/>
              </a:rPr>
              <a:t> </a:t>
            </a:r>
            <a:r>
              <a:rPr lang="en-GB" i="1" dirty="0">
                <a:ea typeface="+mn-lt"/>
                <a:cs typeface="+mn-lt"/>
              </a:rPr>
              <a:t>// perform these assertions in all environments</a:t>
            </a:r>
            <a:endParaRPr lang="en-GB" dirty="0">
              <a:ea typeface="+mn-lt"/>
              <a:cs typeface="+mn-lt"/>
            </a:endParaRPr>
          </a:p>
          <a:p>
            <a:pPr marL="514350" indent="-514350">
              <a:buAutoNum type="arabicPeriod"/>
            </a:pPr>
            <a:r>
              <a:rPr lang="en-GB" dirty="0">
                <a:ea typeface="+mn-lt"/>
                <a:cs typeface="+mn-lt"/>
              </a:rPr>
              <a:t> </a:t>
            </a:r>
            <a:r>
              <a:rPr lang="en-GB" err="1">
                <a:ea typeface="+mn-lt"/>
                <a:cs typeface="+mn-lt"/>
              </a:rPr>
              <a:t>assertEquals</a:t>
            </a:r>
            <a:r>
              <a:rPr lang="en-GB" dirty="0">
                <a:ea typeface="+mn-lt"/>
                <a:cs typeface="+mn-lt"/>
              </a:rPr>
              <a:t>(42, </a:t>
            </a:r>
            <a:r>
              <a:rPr lang="en-GB" err="1">
                <a:ea typeface="+mn-lt"/>
                <a:cs typeface="+mn-lt"/>
              </a:rPr>
              <a:t>calculator.multiply</a:t>
            </a:r>
            <a:r>
              <a:rPr lang="en-GB" dirty="0">
                <a:ea typeface="+mn-lt"/>
                <a:cs typeface="+mn-lt"/>
              </a:rPr>
              <a:t>(6, 7)); }</a:t>
            </a:r>
            <a:endParaRPr lang="en-GB">
              <a:cs typeface="Calibri"/>
            </a:endParaRPr>
          </a:p>
        </p:txBody>
      </p:sp>
    </p:spTree>
    <p:extLst>
      <p:ext uri="{BB962C8B-B14F-4D97-AF65-F5344CB8AC3E}">
        <p14:creationId xmlns:p14="http://schemas.microsoft.com/office/powerpoint/2010/main" val="1613916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0525-9485-D11D-ED8D-2BF8CCFE5192}"/>
              </a:ext>
            </a:extLst>
          </p:cNvPr>
          <p:cNvSpPr>
            <a:spLocks noGrp="1"/>
          </p:cNvSpPr>
          <p:nvPr>
            <p:ph type="title"/>
          </p:nvPr>
        </p:nvSpPr>
        <p:spPr/>
        <p:txBody>
          <a:bodyPr/>
          <a:lstStyle/>
          <a:p>
            <a:pPr algn="ctr"/>
            <a:r>
              <a:rPr lang="en-GB" b="1" dirty="0">
                <a:highlight>
                  <a:srgbClr val="FFFF00"/>
                </a:highlight>
                <a:ea typeface="+mj-lt"/>
                <a:cs typeface="+mj-lt"/>
              </a:rPr>
              <a:t>@JUnit5 Annotations</a:t>
            </a:r>
          </a:p>
        </p:txBody>
      </p:sp>
      <p:sp>
        <p:nvSpPr>
          <p:cNvPr id="3" name="Content Placeholder 2">
            <a:extLst>
              <a:ext uri="{FF2B5EF4-FFF2-40B4-BE49-F238E27FC236}">
                <a16:creationId xmlns:a16="http://schemas.microsoft.com/office/drawing/2014/main" id="{2ACD707E-A2DC-D105-A898-A26BB922CD7A}"/>
              </a:ext>
            </a:extLst>
          </p:cNvPr>
          <p:cNvSpPr>
            <a:spLocks noGrp="1"/>
          </p:cNvSpPr>
          <p:nvPr>
            <p:ph idx="1"/>
          </p:nvPr>
        </p:nvSpPr>
        <p:spPr/>
        <p:txBody>
          <a:bodyPr vert="horz" lIns="91440" tIns="45720" rIns="91440" bIns="45720" rtlCol="0" anchor="t">
            <a:normAutofit/>
          </a:bodyPr>
          <a:lstStyle/>
          <a:p>
            <a:endParaRPr lang="en-GB" b="1" dirty="0">
              <a:cs typeface="Calibri" panose="020F0502020204030204"/>
            </a:endParaRPr>
          </a:p>
          <a:p>
            <a:pPr marL="0" indent="0">
              <a:buNone/>
            </a:pPr>
            <a:r>
              <a:rPr lang="en-GB" dirty="0">
                <a:ea typeface="+mn-lt"/>
                <a:cs typeface="+mn-lt"/>
              </a:rPr>
              <a:t>You will notice that in Junit 5, one of the most obvious changes is that test classes and methods do not have to be public anymore.</a:t>
            </a:r>
            <a:endParaRPr lang="en-GB" dirty="0">
              <a:cs typeface="Calibri" panose="020F0502020204030204"/>
            </a:endParaRPr>
          </a:p>
          <a:p>
            <a:pPr marL="0" indent="0">
              <a:buNone/>
            </a:pPr>
            <a:r>
              <a:rPr lang="en-GB" dirty="0">
                <a:ea typeface="+mn-lt"/>
                <a:cs typeface="+mn-lt"/>
              </a:rPr>
              <a:t>Now, let’s go through the list of most common JUnit 5 Annotations.</a:t>
            </a:r>
            <a:endParaRPr lang="en-GB">
              <a:highlight>
                <a:srgbClr val="FFFF00"/>
              </a:highlight>
              <a:ea typeface="+mn-lt"/>
              <a:cs typeface="+mn-lt"/>
            </a:endParaRPr>
          </a:p>
          <a:p>
            <a:pPr marL="0" indent="0">
              <a:buNone/>
            </a:pPr>
            <a:endParaRPr lang="en-GB" dirty="0">
              <a:ea typeface="+mn-lt"/>
              <a:cs typeface="+mn-lt"/>
            </a:endParaRPr>
          </a:p>
          <a:p>
            <a:pPr marL="0" indent="0" algn="ctr">
              <a:buNone/>
            </a:pPr>
            <a:r>
              <a:rPr lang="en-GB" b="1" dirty="0">
                <a:highlight>
                  <a:srgbClr val="FFFF00"/>
                </a:highlight>
                <a:ea typeface="+mn-lt"/>
                <a:cs typeface="+mn-lt"/>
              </a:rPr>
              <a:t>@</a:t>
            </a:r>
            <a:r>
              <a:rPr lang="en-GB" b="1" dirty="0">
                <a:highlight>
                  <a:srgbClr val="FFFF00"/>
                </a:highlight>
              </a:rPr>
              <a:t>Test</a:t>
            </a:r>
            <a:endParaRPr lang="en-GB" dirty="0">
              <a:highlight>
                <a:srgbClr val="FFFF00"/>
              </a:highlight>
              <a:cs typeface="Calibri" panose="020F0502020204030204"/>
            </a:endParaRPr>
          </a:p>
          <a:p>
            <a:pPr marL="0" indent="0">
              <a:buNone/>
            </a:pPr>
            <a:r>
              <a:rPr lang="en-GB" dirty="0">
                <a:ea typeface="+mn-lt"/>
                <a:cs typeface="+mn-lt"/>
              </a:rPr>
              <a:t>This annotation denotes that a method is a test method. Note this annotation does not take any attributes.</a:t>
            </a:r>
            <a:endParaRPr lang="en-GB" dirty="0">
              <a:cs typeface="Calibri"/>
            </a:endParaRPr>
          </a:p>
          <a:p>
            <a:endParaRPr lang="en-GB" dirty="0">
              <a:cs typeface="Calibri"/>
            </a:endParaRPr>
          </a:p>
        </p:txBody>
      </p:sp>
    </p:spTree>
    <p:extLst>
      <p:ext uri="{BB962C8B-B14F-4D97-AF65-F5344CB8AC3E}">
        <p14:creationId xmlns:p14="http://schemas.microsoft.com/office/powerpoint/2010/main" val="2757008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2CCB-4AB1-7817-9E0C-BDF5E71BF9AB}"/>
              </a:ext>
            </a:extLst>
          </p:cNvPr>
          <p:cNvSpPr>
            <a:spLocks noGrp="1"/>
          </p:cNvSpPr>
          <p:nvPr>
            <p:ph type="title"/>
          </p:nvPr>
        </p:nvSpPr>
        <p:spPr>
          <a:xfrm>
            <a:off x="838200" y="365125"/>
            <a:ext cx="10515600" cy="1597705"/>
          </a:xfrm>
        </p:spPr>
        <p:txBody>
          <a:bodyPr/>
          <a:lstStyle/>
          <a:p>
            <a:pPr algn="ctr"/>
            <a:r>
              <a:rPr lang="en-GB" b="1" dirty="0">
                <a:highlight>
                  <a:srgbClr val="FFFF00"/>
                </a:highlight>
                <a:ea typeface="+mj-lt"/>
                <a:cs typeface="+mj-lt"/>
              </a:rPr>
              <a:t>@DisplayName</a:t>
            </a:r>
            <a:endParaRPr lang="en-US" dirty="0">
              <a:highlight>
                <a:srgbClr val="FFFF00"/>
              </a:highlight>
              <a:cs typeface="Calibri Light" panose="020F0302020204030204"/>
            </a:endParaRPr>
          </a:p>
        </p:txBody>
      </p:sp>
      <p:sp>
        <p:nvSpPr>
          <p:cNvPr id="3" name="Content Placeholder 2">
            <a:extLst>
              <a:ext uri="{FF2B5EF4-FFF2-40B4-BE49-F238E27FC236}">
                <a16:creationId xmlns:a16="http://schemas.microsoft.com/office/drawing/2014/main" id="{0C449D9B-2F0C-8652-B1F2-896F0759A3A9}"/>
              </a:ext>
            </a:extLst>
          </p:cNvPr>
          <p:cNvSpPr>
            <a:spLocks noGrp="1"/>
          </p:cNvSpPr>
          <p:nvPr>
            <p:ph idx="1"/>
          </p:nvPr>
        </p:nvSpPr>
        <p:spPr/>
        <p:txBody>
          <a:bodyPr vert="horz" lIns="91440" tIns="45720" rIns="91440" bIns="45720" rtlCol="0" anchor="t">
            <a:normAutofit lnSpcReduction="10000"/>
          </a:bodyPr>
          <a:lstStyle/>
          <a:p>
            <a:endParaRPr lang="en-GB" b="1" dirty="0">
              <a:cs typeface="Calibri" panose="020F0502020204030204"/>
            </a:endParaRPr>
          </a:p>
          <a:p>
            <a:r>
              <a:rPr lang="en-GB" dirty="0">
                <a:ea typeface="+mn-lt"/>
                <a:cs typeface="+mn-lt"/>
              </a:rPr>
              <a:t>Test classes and test methods can declare custom display names that will be displayed by test runners and test reports.</a:t>
            </a:r>
            <a:endParaRPr lang="en-GB">
              <a:cs typeface="Calibri" panose="020F0502020204030204"/>
            </a:endParaRPr>
          </a:p>
          <a:p>
            <a:r>
              <a:rPr lang="en-GB" dirty="0">
                <a:highlight>
                  <a:srgbClr val="FFFF00"/>
                </a:highlight>
                <a:latin typeface="Consolas"/>
                <a:cs typeface="Calibri"/>
              </a:rPr>
              <a:t>@DisplayName</a:t>
            </a:r>
            <a:r>
              <a:rPr lang="en-GB" dirty="0">
                <a:latin typeface="Consolas"/>
                <a:cs typeface="Calibri"/>
              </a:rPr>
              <a:t>("DisplayName Demo")
</a:t>
            </a:r>
            <a:r>
              <a:rPr lang="en-GB" dirty="0">
                <a:solidFill>
                  <a:schemeClr val="accent2"/>
                </a:solidFill>
                <a:latin typeface="Consolas"/>
                <a:cs typeface="Calibri"/>
              </a:rPr>
              <a:t>class</a:t>
            </a:r>
            <a:r>
              <a:rPr lang="en-GB" dirty="0">
                <a:latin typeface="Consolas"/>
                <a:cs typeface="Calibri"/>
              </a:rPr>
              <a:t> JUnit5Test {
    </a:t>
            </a:r>
            <a:r>
              <a:rPr lang="en-GB" dirty="0">
                <a:highlight>
                  <a:srgbClr val="FFFF00"/>
                </a:highlight>
                <a:latin typeface="Consolas"/>
                <a:cs typeface="Calibri"/>
              </a:rPr>
              <a:t>@Test</a:t>
            </a:r>
            <a:r>
              <a:rPr lang="en-GB" dirty="0">
                <a:latin typeface="Consolas"/>
                <a:cs typeface="Calibri"/>
              </a:rPr>
              <a:t>
    </a:t>
            </a:r>
            <a:r>
              <a:rPr lang="en-GB" dirty="0">
                <a:highlight>
                  <a:srgbClr val="FFFF00"/>
                </a:highlight>
                <a:latin typeface="Consolas"/>
                <a:cs typeface="Calibri"/>
              </a:rPr>
              <a:t>@DisplayName</a:t>
            </a:r>
            <a:r>
              <a:rPr lang="en-GB" dirty="0">
                <a:latin typeface="Consolas"/>
                <a:cs typeface="Calibri"/>
              </a:rPr>
              <a:t>("Custom test name")
    </a:t>
            </a:r>
            <a:r>
              <a:rPr lang="en-GB" dirty="0">
                <a:solidFill>
                  <a:schemeClr val="accent2"/>
                </a:solidFill>
                <a:latin typeface="Consolas"/>
                <a:cs typeface="Calibri"/>
              </a:rPr>
              <a:t>void</a:t>
            </a:r>
            <a:r>
              <a:rPr lang="en-GB" dirty="0">
                <a:latin typeface="Consolas"/>
                <a:cs typeface="Calibri"/>
              </a:rPr>
              <a:t> </a:t>
            </a:r>
            <a:r>
              <a:rPr lang="en-GB" dirty="0" err="1">
                <a:latin typeface="Consolas"/>
                <a:cs typeface="Calibri"/>
              </a:rPr>
              <a:t>testWithDisplayName</a:t>
            </a:r>
            <a:r>
              <a:rPr lang="en-GB" dirty="0">
                <a:latin typeface="Consolas"/>
                <a:cs typeface="Calibri"/>
              </a:rPr>
              <a:t>() {
    }</a:t>
            </a:r>
            <a:endParaRPr lang="en-GB" dirty="0">
              <a:cs typeface="Calibri"/>
            </a:endParaRPr>
          </a:p>
        </p:txBody>
      </p:sp>
    </p:spTree>
    <p:extLst>
      <p:ext uri="{BB962C8B-B14F-4D97-AF65-F5344CB8AC3E}">
        <p14:creationId xmlns:p14="http://schemas.microsoft.com/office/powerpoint/2010/main" val="93559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0ACC-A56A-4C2D-65C9-89A7CD704419}"/>
              </a:ext>
            </a:extLst>
          </p:cNvPr>
          <p:cNvSpPr>
            <a:spLocks noGrp="1"/>
          </p:cNvSpPr>
          <p:nvPr>
            <p:ph type="title"/>
          </p:nvPr>
        </p:nvSpPr>
        <p:spPr/>
        <p:txBody>
          <a:bodyPr/>
          <a:lstStyle/>
          <a:p>
            <a:pPr algn="ctr"/>
            <a:r>
              <a:rPr lang="en-GB" b="1" dirty="0">
                <a:highlight>
                  <a:srgbClr val="FFFF00"/>
                </a:highlight>
                <a:ea typeface="+mj-lt"/>
                <a:cs typeface="+mj-lt"/>
              </a:rPr>
              <a:t>@BeforeEach</a:t>
            </a:r>
            <a:endParaRPr lang="en-US" dirty="0">
              <a:highlight>
                <a:srgbClr val="FFFF00"/>
              </a:highlight>
              <a:cs typeface="Calibri Light" panose="020F0302020204030204"/>
            </a:endParaRPr>
          </a:p>
        </p:txBody>
      </p:sp>
      <p:sp>
        <p:nvSpPr>
          <p:cNvPr id="3" name="Content Placeholder 2">
            <a:extLst>
              <a:ext uri="{FF2B5EF4-FFF2-40B4-BE49-F238E27FC236}">
                <a16:creationId xmlns:a16="http://schemas.microsoft.com/office/drawing/2014/main" id="{C3748E9A-5884-A5B9-49D3-6DDFD60321C5}"/>
              </a:ext>
            </a:extLst>
          </p:cNvPr>
          <p:cNvSpPr>
            <a:spLocks noGrp="1"/>
          </p:cNvSpPr>
          <p:nvPr>
            <p:ph idx="1"/>
          </p:nvPr>
        </p:nvSpPr>
        <p:spPr/>
        <p:txBody>
          <a:bodyPr vert="horz" lIns="91440" tIns="45720" rIns="91440" bIns="45720" rtlCol="0" anchor="t">
            <a:normAutofit fontScale="92500" lnSpcReduction="10000"/>
          </a:bodyPr>
          <a:lstStyle/>
          <a:p>
            <a:endParaRPr lang="en-GB" b="1" dirty="0">
              <a:cs typeface="Calibri" panose="020F0502020204030204"/>
            </a:endParaRPr>
          </a:p>
          <a:p>
            <a:r>
              <a:rPr lang="en-GB" dirty="0">
                <a:ea typeface="+mn-lt"/>
                <a:cs typeface="+mn-lt"/>
              </a:rPr>
              <a:t>The </a:t>
            </a:r>
            <a:r>
              <a:rPr lang="en-GB" dirty="0">
                <a:highlight>
                  <a:srgbClr val="FFFF00"/>
                </a:highlight>
                <a:latin typeface="Consolas"/>
              </a:rPr>
              <a:t>@BeforeEach</a:t>
            </a:r>
            <a:r>
              <a:rPr lang="en-GB" dirty="0">
                <a:ea typeface="+mn-lt"/>
                <a:cs typeface="+mn-lt"/>
              </a:rPr>
              <a:t> annotation denotes that the annotated method should be executed before each test method, analogous to JUnit 4’s </a:t>
            </a:r>
            <a:r>
              <a:rPr lang="en-GB" dirty="0">
                <a:latin typeface="Consolas"/>
              </a:rPr>
              <a:t>@Before</a:t>
            </a:r>
            <a:r>
              <a:rPr lang="en-GB" dirty="0">
                <a:ea typeface="+mn-lt"/>
                <a:cs typeface="+mn-lt"/>
              </a:rPr>
              <a:t>.</a:t>
            </a:r>
            <a:endParaRPr lang="en-GB" dirty="0"/>
          </a:p>
          <a:p>
            <a:endParaRPr lang="en-GB" dirty="0">
              <a:latin typeface="Calibri" panose="020F0502020204030204"/>
              <a:cs typeface="Calibri"/>
            </a:endParaRPr>
          </a:p>
          <a:p>
            <a:pPr marL="0" indent="0">
              <a:buNone/>
            </a:pPr>
            <a:r>
              <a:rPr lang="en-GB" dirty="0">
                <a:highlight>
                  <a:srgbClr val="FFFF00"/>
                </a:highlight>
                <a:latin typeface="Consolas"/>
                <a:cs typeface="Calibri"/>
              </a:rPr>
              <a:t>@BeforeEach</a:t>
            </a:r>
            <a:r>
              <a:rPr lang="en-GB" dirty="0">
                <a:latin typeface="Consolas"/>
                <a:cs typeface="Calibri"/>
              </a:rPr>
              <a:t>
    </a:t>
            </a:r>
            <a:r>
              <a:rPr lang="en-GB" dirty="0">
                <a:solidFill>
                  <a:schemeClr val="accent2"/>
                </a:solidFill>
                <a:latin typeface="Consolas"/>
                <a:cs typeface="Calibri"/>
              </a:rPr>
              <a:t>void</a:t>
            </a:r>
            <a:r>
              <a:rPr lang="en-GB" dirty="0">
                <a:latin typeface="Consolas"/>
                <a:cs typeface="Calibri"/>
              </a:rPr>
              <a:t> </a:t>
            </a:r>
            <a:r>
              <a:rPr lang="en-GB" dirty="0" err="1">
                <a:latin typeface="Consolas"/>
                <a:cs typeface="Calibri"/>
              </a:rPr>
              <a:t>init</a:t>
            </a:r>
            <a:r>
              <a:rPr lang="en-GB" dirty="0">
                <a:latin typeface="Consolas"/>
                <a:cs typeface="Calibri"/>
              </a:rPr>
              <a:t>(</a:t>
            </a:r>
            <a:r>
              <a:rPr lang="en-GB" dirty="0" err="1">
                <a:latin typeface="Consolas"/>
                <a:cs typeface="Calibri"/>
              </a:rPr>
              <a:t>TestInfo</a:t>
            </a:r>
            <a:r>
              <a:rPr lang="en-GB" dirty="0">
                <a:latin typeface="Consolas"/>
                <a:cs typeface="Calibri"/>
              </a:rPr>
              <a:t> </a:t>
            </a:r>
            <a:r>
              <a:rPr lang="en-GB" dirty="0" err="1">
                <a:latin typeface="Consolas"/>
                <a:cs typeface="Calibri"/>
              </a:rPr>
              <a:t>testInfo</a:t>
            </a:r>
            <a:r>
              <a:rPr lang="en-GB" dirty="0">
                <a:latin typeface="Consolas"/>
                <a:cs typeface="Calibri"/>
              </a:rPr>
              <a:t>) {
        String </a:t>
            </a:r>
            <a:r>
              <a:rPr lang="en-GB" dirty="0" err="1">
                <a:latin typeface="Consolas"/>
                <a:cs typeface="Calibri"/>
              </a:rPr>
              <a:t>callingTest</a:t>
            </a:r>
            <a:r>
              <a:rPr lang="en-GB" dirty="0">
                <a:latin typeface="Consolas"/>
                <a:cs typeface="Calibri"/>
              </a:rPr>
              <a:t> = </a:t>
            </a:r>
            <a:r>
              <a:rPr lang="en-GB" dirty="0" err="1">
                <a:latin typeface="Consolas"/>
                <a:cs typeface="Calibri"/>
              </a:rPr>
              <a:t>testInfo.getTestMethod</a:t>
            </a:r>
            <a:r>
              <a:rPr lang="en-GB" dirty="0">
                <a:latin typeface="Consolas"/>
                <a:cs typeface="Calibri"/>
              </a:rPr>
              <a:t>().get().</a:t>
            </a:r>
            <a:r>
              <a:rPr lang="en-GB" dirty="0" err="1">
                <a:latin typeface="Consolas"/>
                <a:cs typeface="Calibri"/>
              </a:rPr>
              <a:t>getName</a:t>
            </a:r>
            <a:r>
              <a:rPr lang="en-GB" dirty="0">
                <a:latin typeface="Consolas"/>
                <a:cs typeface="Calibri"/>
              </a:rPr>
              <a:t>();
        </a:t>
            </a:r>
            <a:r>
              <a:rPr lang="en-GB" dirty="0" err="1">
                <a:latin typeface="Consolas"/>
                <a:cs typeface="Calibri"/>
              </a:rPr>
              <a:t>System.out.println</a:t>
            </a:r>
            <a:r>
              <a:rPr lang="en-GB" dirty="0">
                <a:latin typeface="Consolas"/>
                <a:cs typeface="Calibri"/>
              </a:rPr>
              <a:t>(</a:t>
            </a:r>
            <a:r>
              <a:rPr lang="en-GB" dirty="0" err="1">
                <a:latin typeface="Consolas"/>
                <a:cs typeface="Calibri"/>
              </a:rPr>
              <a:t>callingTest</a:t>
            </a:r>
            <a:r>
              <a:rPr lang="en-GB" dirty="0">
                <a:latin typeface="Consolas"/>
                <a:cs typeface="Calibri"/>
              </a:rPr>
              <a:t>);
    }</a:t>
            </a:r>
            <a:endParaRPr lang="en-GB" dirty="0">
              <a:cs typeface="Calibri"/>
            </a:endParaRPr>
          </a:p>
          <a:p>
            <a:endParaRPr lang="en-GB" dirty="0">
              <a:cs typeface="Calibri"/>
            </a:endParaRPr>
          </a:p>
        </p:txBody>
      </p:sp>
    </p:spTree>
    <p:extLst>
      <p:ext uri="{BB962C8B-B14F-4D97-AF65-F5344CB8AC3E}">
        <p14:creationId xmlns:p14="http://schemas.microsoft.com/office/powerpoint/2010/main" val="395935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5721"/>
            <a:ext cx="9144000" cy="1226458"/>
          </a:xfrm>
        </p:spPr>
        <p:txBody>
          <a:bodyPr/>
          <a:lstStyle/>
          <a:p>
            <a:r>
              <a:rPr lang="en-GB" sz="5400" dirty="0">
                <a:highlight>
                  <a:srgbClr val="FFFF00"/>
                </a:highlight>
                <a:cs typeface="Calibri Light"/>
              </a:rPr>
              <a:t>Why Testing ?</a:t>
            </a:r>
          </a:p>
        </p:txBody>
      </p:sp>
      <p:sp>
        <p:nvSpPr>
          <p:cNvPr id="3" name="Subtitle 2"/>
          <p:cNvSpPr>
            <a:spLocks noGrp="1"/>
          </p:cNvSpPr>
          <p:nvPr>
            <p:ph type="subTitle" idx="1"/>
          </p:nvPr>
        </p:nvSpPr>
        <p:spPr>
          <a:xfrm>
            <a:off x="1524000" y="2667680"/>
            <a:ext cx="9144000" cy="3987119"/>
          </a:xfrm>
        </p:spPr>
        <p:txBody>
          <a:bodyPr vert="horz" lIns="91440" tIns="45720" rIns="91440" bIns="45720" rtlCol="0" anchor="t">
            <a:normAutofit/>
          </a:bodyPr>
          <a:lstStyle/>
          <a:p>
            <a:pPr algn="l"/>
            <a:r>
              <a:rPr lang="en-GB" dirty="0">
                <a:latin typeface="Calibri Light"/>
                <a:ea typeface="+mn-lt"/>
                <a:cs typeface="+mn-lt"/>
              </a:rPr>
              <a:t>Human errors can cause a </a:t>
            </a:r>
            <a:r>
              <a:rPr lang="en-GB" b="1" i="1" dirty="0">
                <a:highlight>
                  <a:srgbClr val="FFFF00"/>
                </a:highlight>
                <a:latin typeface="Calibri Light"/>
                <a:ea typeface="+mn-lt"/>
                <a:cs typeface="+mn-lt"/>
              </a:rPr>
              <a:t>defect</a:t>
            </a:r>
            <a:r>
              <a:rPr lang="en-GB" dirty="0">
                <a:latin typeface="Calibri Light"/>
                <a:ea typeface="+mn-lt"/>
                <a:cs typeface="+mn-lt"/>
              </a:rPr>
              <a:t> or </a:t>
            </a:r>
            <a:r>
              <a:rPr lang="en-GB" b="1" i="1" dirty="0">
                <a:highlight>
                  <a:srgbClr val="FFFF00"/>
                </a:highlight>
                <a:latin typeface="Calibri Light"/>
                <a:ea typeface="+mn-lt"/>
                <a:cs typeface="+mn-lt"/>
              </a:rPr>
              <a:t>failure</a:t>
            </a:r>
            <a:r>
              <a:rPr lang="en-GB" dirty="0">
                <a:latin typeface="Calibri Light"/>
                <a:ea typeface="+mn-lt"/>
                <a:cs typeface="+mn-lt"/>
              </a:rPr>
              <a:t> at any stage of the software development life cycle . The results are classified as trivial or catastrophic, depending on the consequences of the error.</a:t>
            </a:r>
          </a:p>
          <a:p>
            <a:pPr algn="l"/>
            <a:endParaRPr lang="en-GB" dirty="0">
              <a:latin typeface="Calibri Light"/>
              <a:ea typeface="+mn-lt"/>
              <a:cs typeface="+mn-lt"/>
            </a:endParaRPr>
          </a:p>
          <a:p>
            <a:pPr algn="l"/>
            <a:r>
              <a:rPr lang="en-GB" dirty="0">
                <a:latin typeface="Calibri Light"/>
                <a:ea typeface="+mn-lt"/>
                <a:cs typeface="+mn-lt"/>
              </a:rPr>
              <a:t>The testing is important since </a:t>
            </a:r>
            <a:r>
              <a:rPr lang="en-GB" b="1" dirty="0">
                <a:latin typeface="Calibri Light"/>
                <a:ea typeface="+mn-lt"/>
                <a:cs typeface="+mn-lt"/>
              </a:rPr>
              <a:t>it discovers defects/bugs before the delivery to the client, which guarantees the quality of the software</a:t>
            </a:r>
            <a:r>
              <a:rPr lang="en-GB" dirty="0">
                <a:latin typeface="Calibri Light"/>
                <a:ea typeface="+mn-lt"/>
                <a:cs typeface="+mn-lt"/>
              </a:rPr>
              <a:t>. It makes the software more reliable and easy to use. Thoroughly tested software ensures reliable and high-performance software operation.</a:t>
            </a:r>
            <a:endParaRPr lang="en-US">
              <a:latin typeface="Calibri Light"/>
              <a:ea typeface="+mn-lt"/>
              <a:cs typeface="Calibri" panose="020F0502020204030204"/>
            </a:endParaRPr>
          </a:p>
          <a:p>
            <a:pPr algn="l"/>
            <a:endParaRPr lang="en-GB" dirty="0">
              <a:latin typeface="Calibri Light"/>
              <a:ea typeface="+mn-lt"/>
              <a:cs typeface="Calibri"/>
            </a:endParaRPr>
          </a:p>
          <a:p>
            <a:pPr marL="342900" indent="-342900" algn="l">
              <a:buChar char="•"/>
            </a:pPr>
            <a:endParaRPr lang="en-GB" dirty="0">
              <a:latin typeface="Calibri Light"/>
              <a:ea typeface="+mn-lt"/>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E607-AD5B-15E2-E78D-10C3DFD47093}"/>
              </a:ext>
            </a:extLst>
          </p:cNvPr>
          <p:cNvSpPr>
            <a:spLocks noGrp="1"/>
          </p:cNvSpPr>
          <p:nvPr>
            <p:ph type="title"/>
          </p:nvPr>
        </p:nvSpPr>
        <p:spPr/>
        <p:txBody>
          <a:bodyPr/>
          <a:lstStyle/>
          <a:p>
            <a:pPr algn="ctr"/>
            <a:r>
              <a:rPr lang="en-GB" b="1" dirty="0">
                <a:highlight>
                  <a:srgbClr val="FFFF00"/>
                </a:highlight>
                <a:ea typeface="+mj-lt"/>
                <a:cs typeface="+mj-lt"/>
              </a:rPr>
              <a:t>@AfterEach</a:t>
            </a:r>
            <a:endParaRPr lang="en-US" dirty="0">
              <a:highlight>
                <a:srgbClr val="FFFF00"/>
              </a:highlight>
              <a:cs typeface="Calibri Light" panose="020F0302020204030204"/>
            </a:endParaRPr>
          </a:p>
        </p:txBody>
      </p:sp>
      <p:sp>
        <p:nvSpPr>
          <p:cNvPr id="3" name="Content Placeholder 2">
            <a:extLst>
              <a:ext uri="{FF2B5EF4-FFF2-40B4-BE49-F238E27FC236}">
                <a16:creationId xmlns:a16="http://schemas.microsoft.com/office/drawing/2014/main" id="{CC03EA67-FB23-DE05-0284-BE23CEF67D28}"/>
              </a:ext>
            </a:extLst>
          </p:cNvPr>
          <p:cNvSpPr>
            <a:spLocks noGrp="1"/>
          </p:cNvSpPr>
          <p:nvPr>
            <p:ph idx="1"/>
          </p:nvPr>
        </p:nvSpPr>
        <p:spPr/>
        <p:txBody>
          <a:bodyPr vert="horz" lIns="91440" tIns="45720" rIns="91440" bIns="45720" rtlCol="0" anchor="t">
            <a:normAutofit fontScale="92500" lnSpcReduction="20000"/>
          </a:bodyPr>
          <a:lstStyle/>
          <a:p>
            <a:endParaRPr lang="en-GB" b="1" dirty="0">
              <a:cs typeface="Calibri" panose="020F0502020204030204"/>
            </a:endParaRPr>
          </a:p>
          <a:p>
            <a:r>
              <a:rPr lang="en-GB" dirty="0">
                <a:ea typeface="+mn-lt"/>
                <a:cs typeface="+mn-lt"/>
              </a:rPr>
              <a:t>This annotation denotes that the annotated method should be executed after each test method, analogous to JUnit 4’s </a:t>
            </a:r>
            <a:r>
              <a:rPr lang="en-GB" dirty="0">
                <a:latin typeface="Consolas"/>
              </a:rPr>
              <a:t>@After</a:t>
            </a:r>
            <a:r>
              <a:rPr lang="en-GB" dirty="0">
                <a:ea typeface="+mn-lt"/>
                <a:cs typeface="+mn-lt"/>
              </a:rPr>
              <a:t>. For example, if the tests need to reset a property after each test, we can annotate a method with </a:t>
            </a:r>
            <a:r>
              <a:rPr lang="en-GB" dirty="0">
                <a:highlight>
                  <a:srgbClr val="FFFF00"/>
                </a:highlight>
                <a:latin typeface="Consolas"/>
              </a:rPr>
              <a:t>@AfterEach</a:t>
            </a:r>
            <a:r>
              <a:rPr lang="en-GB" dirty="0">
                <a:ea typeface="+mn-lt"/>
                <a:cs typeface="+mn-lt"/>
              </a:rPr>
              <a:t> for that task.</a:t>
            </a:r>
            <a:endParaRPr lang="en-GB" dirty="0"/>
          </a:p>
          <a:p>
            <a:endParaRPr lang="en-GB" dirty="0">
              <a:latin typeface="Calibri" panose="020F0502020204030204"/>
              <a:cs typeface="Calibri"/>
            </a:endParaRPr>
          </a:p>
          <a:p>
            <a:pPr marL="0" indent="0">
              <a:buNone/>
            </a:pPr>
            <a:r>
              <a:rPr lang="en-GB" dirty="0">
                <a:highlight>
                  <a:srgbClr val="FFFF00"/>
                </a:highlight>
                <a:latin typeface="Consolas"/>
                <a:cs typeface="Calibri"/>
              </a:rPr>
              <a:t>@AfterEach</a:t>
            </a:r>
            <a:r>
              <a:rPr lang="en-GB" dirty="0">
                <a:latin typeface="Consolas"/>
                <a:cs typeface="Calibri"/>
              </a:rPr>
              <a:t>
    </a:t>
            </a:r>
            <a:r>
              <a:rPr lang="en-GB" dirty="0">
                <a:solidFill>
                  <a:schemeClr val="accent2"/>
                </a:solidFill>
                <a:latin typeface="Consolas"/>
                <a:cs typeface="Calibri"/>
              </a:rPr>
              <a:t>void</a:t>
            </a:r>
            <a:r>
              <a:rPr lang="en-GB" dirty="0">
                <a:latin typeface="Consolas"/>
                <a:cs typeface="Calibri"/>
              </a:rPr>
              <a:t> after(</a:t>
            </a:r>
            <a:r>
              <a:rPr lang="en-GB" dirty="0" err="1">
                <a:latin typeface="Consolas"/>
                <a:cs typeface="Calibri"/>
              </a:rPr>
              <a:t>TestInfo</a:t>
            </a:r>
            <a:r>
              <a:rPr lang="en-GB" dirty="0">
                <a:latin typeface="Consolas"/>
                <a:cs typeface="Calibri"/>
              </a:rPr>
              <a:t> </a:t>
            </a:r>
            <a:r>
              <a:rPr lang="en-GB" dirty="0" err="1">
                <a:latin typeface="Consolas"/>
                <a:cs typeface="Calibri"/>
              </a:rPr>
              <a:t>testInfo</a:t>
            </a:r>
            <a:r>
              <a:rPr lang="en-GB" dirty="0">
                <a:latin typeface="Consolas"/>
                <a:cs typeface="Calibri"/>
              </a:rPr>
              <a:t>) {
        String </a:t>
            </a:r>
            <a:r>
              <a:rPr lang="en-GB" dirty="0" err="1">
                <a:latin typeface="Consolas"/>
                <a:cs typeface="Calibri"/>
              </a:rPr>
              <a:t>callingTest</a:t>
            </a:r>
            <a:r>
              <a:rPr lang="en-GB" dirty="0">
                <a:latin typeface="Consolas"/>
                <a:cs typeface="Calibri"/>
              </a:rPr>
              <a:t> = </a:t>
            </a:r>
            <a:r>
              <a:rPr lang="en-GB" dirty="0" err="1">
                <a:latin typeface="Consolas"/>
                <a:cs typeface="Calibri"/>
              </a:rPr>
              <a:t>testInfo.getTestMethod</a:t>
            </a:r>
            <a:r>
              <a:rPr lang="en-GB" dirty="0">
                <a:latin typeface="Consolas"/>
                <a:cs typeface="Calibri"/>
              </a:rPr>
              <a:t>().get().</a:t>
            </a:r>
            <a:r>
              <a:rPr lang="en-GB" dirty="0" err="1">
                <a:latin typeface="Consolas"/>
                <a:cs typeface="Calibri"/>
              </a:rPr>
              <a:t>getName</a:t>
            </a:r>
            <a:r>
              <a:rPr lang="en-GB" dirty="0">
                <a:latin typeface="Consolas"/>
                <a:cs typeface="Calibri"/>
              </a:rPr>
              <a:t>();
        </a:t>
            </a:r>
            <a:r>
              <a:rPr lang="en-GB" dirty="0" err="1">
                <a:latin typeface="Consolas"/>
                <a:cs typeface="Calibri"/>
              </a:rPr>
              <a:t>System.out.println</a:t>
            </a:r>
            <a:r>
              <a:rPr lang="en-GB" dirty="0">
                <a:latin typeface="Consolas"/>
                <a:cs typeface="Calibri"/>
              </a:rPr>
              <a:t>(</a:t>
            </a:r>
            <a:r>
              <a:rPr lang="en-GB" dirty="0" err="1">
                <a:latin typeface="Consolas"/>
                <a:cs typeface="Calibri"/>
              </a:rPr>
              <a:t>callingTest</a:t>
            </a:r>
            <a:r>
              <a:rPr lang="en-GB" dirty="0">
                <a:latin typeface="Consolas"/>
                <a:cs typeface="Calibri"/>
              </a:rPr>
              <a:t>);
    }</a:t>
            </a:r>
            <a:endParaRPr lang="en-GB" dirty="0">
              <a:cs typeface="Calibri"/>
            </a:endParaRPr>
          </a:p>
          <a:p>
            <a:endParaRPr lang="en-GB" dirty="0">
              <a:cs typeface="Calibri"/>
            </a:endParaRPr>
          </a:p>
        </p:txBody>
      </p:sp>
    </p:spTree>
    <p:extLst>
      <p:ext uri="{BB962C8B-B14F-4D97-AF65-F5344CB8AC3E}">
        <p14:creationId xmlns:p14="http://schemas.microsoft.com/office/powerpoint/2010/main" val="1343851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C2DE-BA59-2358-D30E-E7292E6E07A4}"/>
              </a:ext>
            </a:extLst>
          </p:cNvPr>
          <p:cNvSpPr>
            <a:spLocks noGrp="1"/>
          </p:cNvSpPr>
          <p:nvPr>
            <p:ph type="title"/>
          </p:nvPr>
        </p:nvSpPr>
        <p:spPr/>
        <p:txBody>
          <a:bodyPr/>
          <a:lstStyle/>
          <a:p>
            <a:pPr algn="ctr"/>
            <a:r>
              <a:rPr lang="en-GB" b="1" dirty="0">
                <a:highlight>
                  <a:srgbClr val="FFFF00"/>
                </a:highlight>
                <a:ea typeface="+mj-lt"/>
                <a:cs typeface="+mj-lt"/>
              </a:rPr>
              <a:t>@BeforeAll</a:t>
            </a:r>
            <a:endParaRPr lang="en-US" dirty="0">
              <a:ea typeface="+mj-lt"/>
              <a:cs typeface="+mj-lt"/>
            </a:endParaRPr>
          </a:p>
        </p:txBody>
      </p:sp>
      <p:sp>
        <p:nvSpPr>
          <p:cNvPr id="3" name="Content Placeholder 2">
            <a:extLst>
              <a:ext uri="{FF2B5EF4-FFF2-40B4-BE49-F238E27FC236}">
                <a16:creationId xmlns:a16="http://schemas.microsoft.com/office/drawing/2014/main" id="{CA4F5426-14DA-4462-6E1B-8B23A457E13B}"/>
              </a:ext>
            </a:extLst>
          </p:cNvPr>
          <p:cNvSpPr>
            <a:spLocks noGrp="1"/>
          </p:cNvSpPr>
          <p:nvPr>
            <p:ph idx="1"/>
          </p:nvPr>
        </p:nvSpPr>
        <p:spPr/>
        <p:txBody>
          <a:bodyPr vert="horz" lIns="91440" tIns="45720" rIns="91440" bIns="45720" rtlCol="0" anchor="t">
            <a:normAutofit lnSpcReduction="10000"/>
          </a:bodyPr>
          <a:lstStyle/>
          <a:p>
            <a:endParaRPr lang="en-US" b="1" dirty="0"/>
          </a:p>
          <a:p>
            <a:r>
              <a:rPr lang="en-GB" dirty="0">
                <a:ea typeface="+mn-lt"/>
                <a:cs typeface="+mn-lt"/>
              </a:rPr>
              <a:t>This annotation executes a method before all tests. This is analogous to JUnit 4’s </a:t>
            </a:r>
            <a:r>
              <a:rPr lang="en-GB" dirty="0">
                <a:latin typeface="Consolas"/>
              </a:rPr>
              <a:t>@BeforeClass</a:t>
            </a:r>
            <a:r>
              <a:rPr lang="en-GB" dirty="0">
                <a:ea typeface="+mn-lt"/>
                <a:cs typeface="+mn-lt"/>
              </a:rPr>
              <a:t>. The </a:t>
            </a:r>
            <a:r>
              <a:rPr lang="en-GB" dirty="0">
                <a:highlight>
                  <a:srgbClr val="FFFF00"/>
                </a:highlight>
                <a:latin typeface="Consolas"/>
              </a:rPr>
              <a:t>@BeforeAll</a:t>
            </a:r>
            <a:r>
              <a:rPr lang="en-GB" dirty="0">
                <a:ea typeface="+mn-lt"/>
                <a:cs typeface="+mn-lt"/>
              </a:rPr>
              <a:t> annotation is typically used to initialize various things for the tests.</a:t>
            </a:r>
            <a:endParaRPr lang="en-GB" dirty="0"/>
          </a:p>
          <a:p>
            <a:endParaRPr lang="en-GB" dirty="0">
              <a:latin typeface="Calibri" panose="020F0502020204030204"/>
              <a:cs typeface="Calibri"/>
            </a:endParaRPr>
          </a:p>
          <a:p>
            <a:r>
              <a:rPr lang="en-GB" dirty="0">
                <a:highlight>
                  <a:srgbClr val="FFFF00"/>
                </a:highlight>
                <a:latin typeface="Consolas"/>
                <a:cs typeface="Calibri"/>
              </a:rPr>
              <a:t>@BeforeAll</a:t>
            </a:r>
            <a:r>
              <a:rPr lang="en-GB" dirty="0">
                <a:latin typeface="Consolas"/>
                <a:cs typeface="Calibri"/>
              </a:rPr>
              <a:t>
    </a:t>
            </a:r>
            <a:r>
              <a:rPr lang="en-GB" dirty="0">
                <a:solidFill>
                  <a:schemeClr val="accent2"/>
                </a:solidFill>
                <a:latin typeface="Consolas"/>
                <a:cs typeface="Calibri"/>
              </a:rPr>
              <a:t>static void</a:t>
            </a:r>
            <a:r>
              <a:rPr lang="en-GB" dirty="0">
                <a:latin typeface="Consolas"/>
                <a:cs typeface="Calibri"/>
              </a:rPr>
              <a:t> </a:t>
            </a:r>
            <a:r>
              <a:rPr lang="en-GB" dirty="0" err="1">
                <a:latin typeface="Consolas"/>
                <a:cs typeface="Calibri"/>
              </a:rPr>
              <a:t>init</a:t>
            </a:r>
            <a:r>
              <a:rPr lang="en-GB" dirty="0">
                <a:latin typeface="Consolas"/>
                <a:cs typeface="Calibri"/>
              </a:rPr>
              <a:t>() {
        </a:t>
            </a:r>
            <a:r>
              <a:rPr lang="en-GB" dirty="0" err="1">
                <a:latin typeface="Consolas"/>
                <a:cs typeface="Calibri"/>
              </a:rPr>
              <a:t>System.out.println</a:t>
            </a:r>
            <a:r>
              <a:rPr lang="en-GB" dirty="0">
                <a:latin typeface="Consolas"/>
                <a:cs typeface="Calibri"/>
              </a:rPr>
              <a:t>("Only run once before all tests");
    }</a:t>
            </a:r>
            <a:endParaRPr lang="en-GB" dirty="0">
              <a:cs typeface="Calibri"/>
            </a:endParaRPr>
          </a:p>
          <a:p>
            <a:endParaRPr lang="en-GB" dirty="0">
              <a:cs typeface="Calibri"/>
            </a:endParaRPr>
          </a:p>
        </p:txBody>
      </p:sp>
    </p:spTree>
    <p:extLst>
      <p:ext uri="{BB962C8B-B14F-4D97-AF65-F5344CB8AC3E}">
        <p14:creationId xmlns:p14="http://schemas.microsoft.com/office/powerpoint/2010/main" val="1541983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C3B4-AA56-B1EF-17AE-F150ADA93C87}"/>
              </a:ext>
            </a:extLst>
          </p:cNvPr>
          <p:cNvSpPr>
            <a:spLocks noGrp="1"/>
          </p:cNvSpPr>
          <p:nvPr>
            <p:ph type="title"/>
          </p:nvPr>
        </p:nvSpPr>
        <p:spPr/>
        <p:txBody>
          <a:bodyPr/>
          <a:lstStyle/>
          <a:p>
            <a:pPr algn="ctr"/>
            <a:r>
              <a:rPr lang="en-GB" b="1" dirty="0">
                <a:highlight>
                  <a:srgbClr val="FFFF00"/>
                </a:highlight>
                <a:ea typeface="+mj-lt"/>
                <a:cs typeface="+mj-lt"/>
              </a:rPr>
              <a:t>@AfterAll</a:t>
            </a:r>
            <a:endParaRPr lang="en-US" dirty="0">
              <a:ea typeface="+mj-lt"/>
              <a:cs typeface="+mj-lt"/>
            </a:endParaRPr>
          </a:p>
        </p:txBody>
      </p:sp>
      <p:sp>
        <p:nvSpPr>
          <p:cNvPr id="3" name="Content Placeholder 2">
            <a:extLst>
              <a:ext uri="{FF2B5EF4-FFF2-40B4-BE49-F238E27FC236}">
                <a16:creationId xmlns:a16="http://schemas.microsoft.com/office/drawing/2014/main" id="{185E0878-9FCF-0674-B4F5-AE4934D552F5}"/>
              </a:ext>
            </a:extLst>
          </p:cNvPr>
          <p:cNvSpPr>
            <a:spLocks noGrp="1"/>
          </p:cNvSpPr>
          <p:nvPr>
            <p:ph idx="1"/>
          </p:nvPr>
        </p:nvSpPr>
        <p:spPr/>
        <p:txBody>
          <a:bodyPr vert="horz" lIns="91440" tIns="45720" rIns="91440" bIns="45720" rtlCol="0" anchor="t">
            <a:normAutofit fontScale="85000" lnSpcReduction="10000"/>
          </a:bodyPr>
          <a:lstStyle/>
          <a:p>
            <a:endParaRPr lang="en-US" b="1" dirty="0"/>
          </a:p>
          <a:p>
            <a:r>
              <a:rPr lang="en-GB" dirty="0">
                <a:ea typeface="+mn-lt"/>
                <a:cs typeface="+mn-lt"/>
              </a:rPr>
              <a:t>The </a:t>
            </a:r>
            <a:r>
              <a:rPr lang="en-GB" dirty="0">
                <a:highlight>
                  <a:srgbClr val="FFFF00"/>
                </a:highlight>
                <a:latin typeface="Consolas"/>
              </a:rPr>
              <a:t>@AfterAll</a:t>
            </a:r>
            <a:r>
              <a:rPr lang="en-GB" dirty="0">
                <a:ea typeface="+mn-lt"/>
                <a:cs typeface="+mn-lt"/>
              </a:rPr>
              <a:t> annotation is used to execute the annotated method, only after all tests have been executed. This is analogous to JUnit 4’s </a:t>
            </a:r>
            <a:r>
              <a:rPr lang="en-GB" dirty="0">
                <a:latin typeface="Consolas"/>
              </a:rPr>
              <a:t>@AfterClass</a:t>
            </a:r>
            <a:r>
              <a:rPr lang="en-GB" i="1" dirty="0">
                <a:ea typeface="+mn-lt"/>
                <a:cs typeface="+mn-lt"/>
              </a:rPr>
              <a:t>.</a:t>
            </a:r>
            <a:r>
              <a:rPr lang="en-GB" dirty="0">
                <a:ea typeface="+mn-lt"/>
                <a:cs typeface="+mn-lt"/>
              </a:rPr>
              <a:t> We use this annotation to tear down or terminate all processes at the end of all tests.</a:t>
            </a:r>
          </a:p>
          <a:p>
            <a:endParaRPr lang="en-GB" dirty="0">
              <a:ea typeface="+mn-lt"/>
              <a:cs typeface="+mn-lt"/>
            </a:endParaRPr>
          </a:p>
          <a:p>
            <a:pPr marL="0" indent="0">
              <a:buNone/>
            </a:pPr>
            <a:r>
              <a:rPr lang="en-GB" dirty="0">
                <a:highlight>
                  <a:srgbClr val="FFFF00"/>
                </a:highlight>
                <a:latin typeface="Consolas"/>
                <a:ea typeface="+mn-lt"/>
                <a:cs typeface="+mn-lt"/>
              </a:rPr>
              <a:t>@AfterAll</a:t>
            </a:r>
            <a:endParaRPr lang="en-GB" dirty="0">
              <a:latin typeface="Calibri" panose="020F0502020204030204"/>
              <a:ea typeface="+mn-lt"/>
              <a:cs typeface="+mn-lt"/>
            </a:endParaRPr>
          </a:p>
          <a:p>
            <a:pPr marL="0" indent="0">
              <a:buNone/>
            </a:pPr>
            <a:r>
              <a:rPr lang="en-GB" dirty="0">
                <a:latin typeface="Consolas"/>
                <a:ea typeface="+mn-lt"/>
                <a:cs typeface="+mn-lt"/>
              </a:rPr>
              <a:t>
</a:t>
            </a:r>
            <a:r>
              <a:rPr lang="en-GB" dirty="0">
                <a:solidFill>
                  <a:schemeClr val="accent2"/>
                </a:solidFill>
                <a:latin typeface="Consolas"/>
                <a:ea typeface="+mn-lt"/>
                <a:cs typeface="+mn-lt"/>
              </a:rPr>
              <a:t>    static void</a:t>
            </a:r>
            <a:r>
              <a:rPr lang="en-GB" dirty="0">
                <a:latin typeface="Consolas"/>
                <a:ea typeface="+mn-lt"/>
                <a:cs typeface="+mn-lt"/>
              </a:rPr>
              <a:t> after() {</a:t>
            </a:r>
            <a:endParaRPr lang="en-GB" dirty="0">
              <a:ea typeface="+mn-lt"/>
              <a:cs typeface="+mn-lt"/>
            </a:endParaRPr>
          </a:p>
          <a:p>
            <a:pPr marL="0" indent="0">
              <a:buNone/>
            </a:pPr>
            <a:r>
              <a:rPr lang="en-GB" dirty="0">
                <a:latin typeface="Consolas"/>
                <a:ea typeface="+mn-lt"/>
                <a:cs typeface="+mn-lt"/>
              </a:rPr>
              <a:t>
        System.out.println("Only run once after all tests");
    }</a:t>
            </a:r>
            <a:endParaRPr lang="en-GB" dirty="0">
              <a:ea typeface="+mn-lt"/>
              <a:cs typeface="+mn-lt"/>
            </a:endParaRPr>
          </a:p>
          <a:p>
            <a:endParaRPr lang="en-GB" dirty="0">
              <a:cs typeface="Calibri"/>
            </a:endParaRPr>
          </a:p>
        </p:txBody>
      </p:sp>
    </p:spTree>
    <p:extLst>
      <p:ext uri="{BB962C8B-B14F-4D97-AF65-F5344CB8AC3E}">
        <p14:creationId xmlns:p14="http://schemas.microsoft.com/office/powerpoint/2010/main" val="4165294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C698-87D9-4619-BE44-0670D4495956}"/>
              </a:ext>
            </a:extLst>
          </p:cNvPr>
          <p:cNvSpPr>
            <a:spLocks noGrp="1"/>
          </p:cNvSpPr>
          <p:nvPr>
            <p:ph type="title"/>
          </p:nvPr>
        </p:nvSpPr>
        <p:spPr/>
        <p:txBody>
          <a:bodyPr/>
          <a:lstStyle/>
          <a:p>
            <a:pPr algn="ctr"/>
            <a:r>
              <a:rPr lang="en-GB" b="1" dirty="0">
                <a:highlight>
                  <a:srgbClr val="FFFF00"/>
                </a:highlight>
                <a:ea typeface="+mj-lt"/>
                <a:cs typeface="+mj-lt"/>
              </a:rPr>
              <a:t>@Disabled</a:t>
            </a:r>
            <a:endParaRPr lang="en-US" dirty="0">
              <a:ea typeface="+mj-lt"/>
              <a:cs typeface="+mj-lt"/>
            </a:endParaRPr>
          </a:p>
        </p:txBody>
      </p:sp>
      <p:sp>
        <p:nvSpPr>
          <p:cNvPr id="3" name="Content Placeholder 2">
            <a:extLst>
              <a:ext uri="{FF2B5EF4-FFF2-40B4-BE49-F238E27FC236}">
                <a16:creationId xmlns:a16="http://schemas.microsoft.com/office/drawing/2014/main" id="{36BCD51F-E43C-3C92-CFC4-8DE10893C408}"/>
              </a:ext>
            </a:extLst>
          </p:cNvPr>
          <p:cNvSpPr>
            <a:spLocks noGrp="1"/>
          </p:cNvSpPr>
          <p:nvPr>
            <p:ph idx="1"/>
          </p:nvPr>
        </p:nvSpPr>
        <p:spPr/>
        <p:txBody>
          <a:bodyPr vert="horz" lIns="91440" tIns="45720" rIns="91440" bIns="45720" rtlCol="0" anchor="t">
            <a:normAutofit fontScale="70000" lnSpcReduction="20000"/>
          </a:bodyPr>
          <a:lstStyle/>
          <a:p>
            <a:endParaRPr lang="en-US" b="1" dirty="0"/>
          </a:p>
          <a:p>
            <a:r>
              <a:rPr lang="en-GB" dirty="0">
                <a:ea typeface="+mn-lt"/>
                <a:cs typeface="+mn-lt"/>
              </a:rPr>
              <a:t>The </a:t>
            </a:r>
            <a:r>
              <a:rPr lang="en-GB" dirty="0">
                <a:highlight>
                  <a:srgbClr val="FFFF00"/>
                </a:highlight>
                <a:latin typeface="Consolas"/>
              </a:rPr>
              <a:t>@Disabled</a:t>
            </a:r>
            <a:r>
              <a:rPr lang="en-GB" dirty="0">
                <a:ea typeface="+mn-lt"/>
                <a:cs typeface="+mn-lt"/>
              </a:rPr>
              <a:t> annotation is used to disable or skip tests at class or method level. This is analogous to JUnit 4’s </a:t>
            </a:r>
            <a:r>
              <a:rPr lang="en-GB" dirty="0">
                <a:latin typeface="Consolas"/>
              </a:rPr>
              <a:t>@Ignore</a:t>
            </a:r>
            <a:r>
              <a:rPr lang="en-GB" dirty="0">
                <a:ea typeface="+mn-lt"/>
                <a:cs typeface="+mn-lt"/>
              </a:rPr>
              <a:t>. When declared at class level, all </a:t>
            </a:r>
            <a:r>
              <a:rPr lang="en-GB" dirty="0">
                <a:latin typeface="Consolas"/>
              </a:rPr>
              <a:t>@test</a:t>
            </a:r>
            <a:r>
              <a:rPr lang="en-GB" dirty="0">
                <a:ea typeface="+mn-lt"/>
                <a:cs typeface="+mn-lt"/>
              </a:rPr>
              <a:t> methods are skipped. When we use</a:t>
            </a:r>
            <a:r>
              <a:rPr lang="en-GB" dirty="0">
                <a:highlight>
                  <a:srgbClr val="FFFF00"/>
                </a:highlight>
                <a:ea typeface="+mn-lt"/>
                <a:cs typeface="+mn-lt"/>
              </a:rPr>
              <a:t> </a:t>
            </a:r>
            <a:r>
              <a:rPr lang="en-GB" dirty="0">
                <a:highlight>
                  <a:srgbClr val="FFFF00"/>
                </a:highlight>
                <a:latin typeface="Consolas"/>
              </a:rPr>
              <a:t>@Disabled</a:t>
            </a:r>
            <a:r>
              <a:rPr lang="en-GB" dirty="0">
                <a:ea typeface="+mn-lt"/>
                <a:cs typeface="+mn-lt"/>
              </a:rPr>
              <a:t> at the method level, only the annotated method is disabled.</a:t>
            </a:r>
          </a:p>
          <a:p>
            <a:endParaRPr lang="en-GB" dirty="0">
              <a:ea typeface="+mn-lt"/>
              <a:cs typeface="+mn-lt"/>
            </a:endParaRPr>
          </a:p>
          <a:p>
            <a:r>
              <a:rPr lang="en-GB" dirty="0">
                <a:highlight>
                  <a:srgbClr val="FFFF00"/>
                </a:highlight>
                <a:latin typeface="Consolas"/>
                <a:ea typeface="+mn-lt"/>
                <a:cs typeface="+mn-lt"/>
              </a:rPr>
              <a:t>@Disabled</a:t>
            </a:r>
            <a:r>
              <a:rPr lang="en-GB" dirty="0">
                <a:latin typeface="Consolas"/>
                <a:ea typeface="+mn-lt"/>
                <a:cs typeface="+mn-lt"/>
              </a:rPr>
              <a:t>
</a:t>
            </a:r>
            <a:r>
              <a:rPr lang="en-GB" dirty="0">
                <a:solidFill>
                  <a:schemeClr val="accent2"/>
                </a:solidFill>
                <a:latin typeface="Consolas"/>
                <a:ea typeface="+mn-lt"/>
                <a:cs typeface="+mn-lt"/>
              </a:rPr>
              <a:t>class</a:t>
            </a:r>
            <a:r>
              <a:rPr lang="en-GB" dirty="0">
                <a:latin typeface="Consolas"/>
                <a:ea typeface="+mn-lt"/>
                <a:cs typeface="+mn-lt"/>
              </a:rPr>
              <a:t> </a:t>
            </a:r>
            <a:r>
              <a:rPr lang="en-GB" dirty="0" err="1">
                <a:latin typeface="Consolas"/>
                <a:ea typeface="+mn-lt"/>
                <a:cs typeface="+mn-lt"/>
              </a:rPr>
              <a:t>DisabledClassDemo</a:t>
            </a:r>
            <a:r>
              <a:rPr lang="en-GB" dirty="0">
                <a:latin typeface="Consolas"/>
                <a:ea typeface="+mn-lt"/>
                <a:cs typeface="+mn-lt"/>
              </a:rPr>
              <a:t> {
   </a:t>
            </a:r>
            <a:r>
              <a:rPr lang="en-GB" dirty="0">
                <a:highlight>
                  <a:srgbClr val="FFFF00"/>
                </a:highlight>
                <a:latin typeface="Consolas"/>
                <a:ea typeface="+mn-lt"/>
                <a:cs typeface="+mn-lt"/>
              </a:rPr>
              <a:t>@Test</a:t>
            </a:r>
            <a:endParaRPr lang="en-GB" dirty="0">
              <a:latin typeface="Calibri" panose="020F0502020204030204"/>
              <a:ea typeface="+mn-lt"/>
              <a:cs typeface="+mn-lt"/>
            </a:endParaRPr>
          </a:p>
          <a:p>
            <a:pPr marL="0" indent="0">
              <a:buNone/>
            </a:pPr>
            <a:r>
              <a:rPr lang="en-GB" dirty="0">
                <a:latin typeface="Consolas"/>
                <a:ea typeface="+mn-lt"/>
                <a:cs typeface="+mn-lt"/>
              </a:rPr>
              <a:t>    </a:t>
            </a:r>
            <a:r>
              <a:rPr lang="en-GB" dirty="0">
                <a:highlight>
                  <a:srgbClr val="FFFF00"/>
                </a:highlight>
                <a:latin typeface="Consolas"/>
                <a:ea typeface="+mn-lt"/>
                <a:cs typeface="+mn-lt"/>
              </a:rPr>
              <a:t>@Disabled</a:t>
            </a:r>
            <a:r>
              <a:rPr lang="en-GB" dirty="0">
                <a:latin typeface="Consolas"/>
                <a:ea typeface="+mn-lt"/>
                <a:cs typeface="+mn-lt"/>
              </a:rPr>
              <a:t>
    void </a:t>
            </a:r>
            <a:r>
              <a:rPr lang="en-GB" dirty="0" err="1">
                <a:latin typeface="Consolas"/>
                <a:ea typeface="+mn-lt"/>
                <a:cs typeface="+mn-lt"/>
              </a:rPr>
              <a:t>testWillBeSkipped</a:t>
            </a:r>
            <a:r>
              <a:rPr lang="en-GB" dirty="0">
                <a:latin typeface="Consolas"/>
                <a:ea typeface="+mn-lt"/>
                <a:cs typeface="+mn-lt"/>
              </a:rPr>
              <a:t>() {
    }
}</a:t>
            </a:r>
            <a:endParaRPr lang="en-GB">
              <a:ea typeface="+mn-lt"/>
              <a:cs typeface="+mn-lt"/>
            </a:endParaRPr>
          </a:p>
          <a:p>
            <a:endParaRPr lang="en-GB" dirty="0">
              <a:cs typeface="Calibri"/>
            </a:endParaRPr>
          </a:p>
        </p:txBody>
      </p:sp>
    </p:spTree>
    <p:extLst>
      <p:ext uri="{BB962C8B-B14F-4D97-AF65-F5344CB8AC3E}">
        <p14:creationId xmlns:p14="http://schemas.microsoft.com/office/powerpoint/2010/main" val="2711934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92F1-C008-9B3E-53CE-6B85D2DDC8BA}"/>
              </a:ext>
            </a:extLst>
          </p:cNvPr>
          <p:cNvSpPr>
            <a:spLocks noGrp="1"/>
          </p:cNvSpPr>
          <p:nvPr>
            <p:ph type="title"/>
          </p:nvPr>
        </p:nvSpPr>
        <p:spPr/>
        <p:txBody>
          <a:bodyPr/>
          <a:lstStyle/>
          <a:p>
            <a:pPr algn="ctr"/>
            <a:r>
              <a:rPr lang="en-GB" b="1" dirty="0">
                <a:highlight>
                  <a:srgbClr val="FFFF00"/>
                </a:highlight>
                <a:ea typeface="+mj-lt"/>
                <a:cs typeface="+mj-lt"/>
              </a:rPr>
              <a:t>@Tag</a:t>
            </a:r>
            <a:endParaRPr lang="en-US" dirty="0">
              <a:ea typeface="+mj-lt"/>
              <a:cs typeface="+mj-lt"/>
            </a:endParaRPr>
          </a:p>
        </p:txBody>
      </p:sp>
      <p:sp>
        <p:nvSpPr>
          <p:cNvPr id="3" name="Content Placeholder 2">
            <a:extLst>
              <a:ext uri="{FF2B5EF4-FFF2-40B4-BE49-F238E27FC236}">
                <a16:creationId xmlns:a16="http://schemas.microsoft.com/office/drawing/2014/main" id="{536C8C3E-B2B0-F135-D8B9-E166EE9CE908}"/>
              </a:ext>
            </a:extLst>
          </p:cNvPr>
          <p:cNvSpPr>
            <a:spLocks noGrp="1"/>
          </p:cNvSpPr>
          <p:nvPr>
            <p:ph idx="1"/>
          </p:nvPr>
        </p:nvSpPr>
        <p:spPr/>
        <p:txBody>
          <a:bodyPr vert="horz" lIns="91440" tIns="45720" rIns="91440" bIns="45720" rtlCol="0" anchor="t">
            <a:normAutofit fontScale="92500" lnSpcReduction="20000"/>
          </a:bodyPr>
          <a:lstStyle/>
          <a:p>
            <a:r>
              <a:rPr lang="en-GB" dirty="0">
                <a:ea typeface="+mn-lt"/>
                <a:cs typeface="+mn-lt"/>
              </a:rPr>
              <a:t>We can use this annotation to declare tags for filtering tests, either at the class or method level. The </a:t>
            </a:r>
            <a:r>
              <a:rPr lang="en-GB" dirty="0">
                <a:highlight>
                  <a:srgbClr val="FFFF00"/>
                </a:highlight>
                <a:latin typeface="Consolas"/>
              </a:rPr>
              <a:t>@Tag</a:t>
            </a:r>
            <a:r>
              <a:rPr lang="en-GB" dirty="0">
                <a:ea typeface="+mn-lt"/>
                <a:cs typeface="+mn-lt"/>
              </a:rPr>
              <a:t> annotation is useful when we want to create a test pack with selected tests.</a:t>
            </a:r>
            <a:endParaRPr lang="en-US" dirty="0">
              <a:ea typeface="+mn-lt"/>
              <a:cs typeface="+mn-lt"/>
            </a:endParaRPr>
          </a:p>
          <a:p>
            <a:endParaRPr lang="en-GB" dirty="0">
              <a:cs typeface="Calibri"/>
            </a:endParaRPr>
          </a:p>
          <a:p>
            <a:endParaRPr lang="en-GB" b="1" dirty="0">
              <a:cs typeface="Calibri" panose="020F0502020204030204"/>
            </a:endParaRPr>
          </a:p>
          <a:p>
            <a:pPr marL="0" indent="0">
              <a:buNone/>
            </a:pPr>
            <a:r>
              <a:rPr lang="en-GB" dirty="0">
                <a:highlight>
                  <a:srgbClr val="FFFF00"/>
                </a:highlight>
                <a:latin typeface="Consolas"/>
              </a:rPr>
              <a:t>@Test</a:t>
            </a:r>
            <a:endParaRPr lang="en-GB">
              <a:latin typeface="Consolas"/>
              <a:cs typeface="Calibri"/>
            </a:endParaRPr>
          </a:p>
          <a:p>
            <a:pPr marL="0" indent="0">
              <a:buNone/>
            </a:pPr>
            <a:r>
              <a:rPr lang="en-GB" dirty="0">
                <a:highlight>
                  <a:srgbClr val="FFFF00"/>
                </a:highlight>
                <a:latin typeface="Consolas"/>
              </a:rPr>
              <a:t>@Tag</a:t>
            </a:r>
            <a:r>
              <a:rPr lang="en-GB" dirty="0">
                <a:latin typeface="Consolas"/>
              </a:rPr>
              <a:t>("login")
</a:t>
            </a:r>
            <a:endParaRPr lang="en-GB" dirty="0">
              <a:latin typeface="Calibri"/>
              <a:cs typeface="Calibri"/>
            </a:endParaRPr>
          </a:p>
          <a:p>
            <a:pPr marL="0" indent="0">
              <a:buNone/>
            </a:pPr>
            <a:r>
              <a:rPr lang="en-GB" dirty="0">
                <a:latin typeface="Consolas"/>
              </a:rPr>
              <a:t> </a:t>
            </a:r>
            <a:r>
              <a:rPr lang="en-GB" dirty="0">
                <a:solidFill>
                  <a:schemeClr val="accent2"/>
                </a:solidFill>
                <a:latin typeface="Consolas"/>
              </a:rPr>
              <a:t> void</a:t>
            </a:r>
            <a:r>
              <a:rPr lang="en-GB" dirty="0">
                <a:latin typeface="Consolas"/>
              </a:rPr>
              <a:t> </a:t>
            </a:r>
            <a:r>
              <a:rPr lang="en-GB" dirty="0" err="1">
                <a:latin typeface="Consolas"/>
              </a:rPr>
              <a:t>validLoginTest</a:t>
            </a:r>
            <a:r>
              <a:rPr lang="en-GB" dirty="0">
                <a:latin typeface="Consolas"/>
              </a:rPr>
              <a:t>() {</a:t>
            </a:r>
            <a:endParaRPr lang="en-GB" dirty="0">
              <a:latin typeface="Consolas"/>
              <a:cs typeface="Calibri"/>
            </a:endParaRPr>
          </a:p>
          <a:p>
            <a:pPr marL="0" indent="0">
              <a:buNone/>
            </a:pPr>
            <a:r>
              <a:rPr lang="en-GB" dirty="0">
                <a:latin typeface="Consolas"/>
              </a:rPr>
              <a:t>
    }</a:t>
            </a:r>
            <a:endParaRPr lang="en-GB" dirty="0">
              <a:cs typeface="Calibri"/>
            </a:endParaRPr>
          </a:p>
        </p:txBody>
      </p:sp>
    </p:spTree>
    <p:extLst>
      <p:ext uri="{BB962C8B-B14F-4D97-AF65-F5344CB8AC3E}">
        <p14:creationId xmlns:p14="http://schemas.microsoft.com/office/powerpoint/2010/main" val="2944783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A480-CAB4-8E1E-1400-F54EA558D2AD}"/>
              </a:ext>
            </a:extLst>
          </p:cNvPr>
          <p:cNvSpPr>
            <a:spLocks noGrp="1"/>
          </p:cNvSpPr>
          <p:nvPr>
            <p:ph type="title"/>
          </p:nvPr>
        </p:nvSpPr>
        <p:spPr>
          <a:xfrm>
            <a:off x="838200" y="365125"/>
            <a:ext cx="10515600" cy="1343705"/>
          </a:xfrm>
        </p:spPr>
        <p:txBody>
          <a:bodyPr/>
          <a:lstStyle/>
          <a:p>
            <a:pPr algn="ctr"/>
            <a:r>
              <a:rPr lang="en-GB" b="1" dirty="0">
                <a:highlight>
                  <a:srgbClr val="FFFF00"/>
                </a:highlight>
                <a:ea typeface="+mj-lt"/>
                <a:cs typeface="+mj-lt"/>
              </a:rPr>
              <a:t>@RepeatedTest</a:t>
            </a:r>
            <a:endParaRPr lang="en-US" dirty="0">
              <a:highlight>
                <a:srgbClr val="FFFF00"/>
              </a:highlight>
              <a:cs typeface="Calibri Light" panose="020F0302020204030204"/>
            </a:endParaRPr>
          </a:p>
        </p:txBody>
      </p:sp>
      <p:sp>
        <p:nvSpPr>
          <p:cNvPr id="3" name="Content Placeholder 2">
            <a:extLst>
              <a:ext uri="{FF2B5EF4-FFF2-40B4-BE49-F238E27FC236}">
                <a16:creationId xmlns:a16="http://schemas.microsoft.com/office/drawing/2014/main" id="{2DCBE5DE-0212-D0FF-E16C-2304884DB23F}"/>
              </a:ext>
            </a:extLst>
          </p:cNvPr>
          <p:cNvSpPr>
            <a:spLocks noGrp="1"/>
          </p:cNvSpPr>
          <p:nvPr>
            <p:ph idx="1"/>
          </p:nvPr>
        </p:nvSpPr>
        <p:spPr>
          <a:xfrm>
            <a:off x="838200" y="1435553"/>
            <a:ext cx="10515600" cy="4913767"/>
          </a:xfrm>
        </p:spPr>
        <p:txBody>
          <a:bodyPr vert="horz" lIns="91440" tIns="45720" rIns="91440" bIns="45720" rtlCol="0" anchor="t">
            <a:noAutofit/>
          </a:bodyPr>
          <a:lstStyle/>
          <a:p>
            <a:endParaRPr lang="en-GB" sz="2600" b="1" dirty="0">
              <a:cs typeface="Calibri" panose="020F0502020204030204"/>
            </a:endParaRPr>
          </a:p>
          <a:p>
            <a:pPr marL="0" indent="0">
              <a:buNone/>
            </a:pPr>
            <a:r>
              <a:rPr lang="en-GB" sz="2200" dirty="0">
                <a:ea typeface="+mn-lt"/>
                <a:cs typeface="+mn-lt"/>
              </a:rPr>
              <a:t>JUnit 5 has the ability to repeat a test a specified number of times simply by annotating a method with </a:t>
            </a:r>
            <a:r>
              <a:rPr lang="en-GB" sz="2200" dirty="0">
                <a:highlight>
                  <a:srgbClr val="FFFF00"/>
                </a:highlight>
                <a:latin typeface="Consolas"/>
              </a:rPr>
              <a:t>@RepeatedTest</a:t>
            </a:r>
            <a:r>
              <a:rPr lang="en-GB" sz="2200" dirty="0">
                <a:ea typeface="+mn-lt"/>
                <a:cs typeface="+mn-lt"/>
              </a:rPr>
              <a:t> and specifying the total number of repetitions desired.</a:t>
            </a:r>
            <a:endParaRPr lang="en-GB" sz="2200">
              <a:cs typeface="Calibri" panose="020F0502020204030204"/>
            </a:endParaRPr>
          </a:p>
          <a:p>
            <a:pPr marL="0" indent="0">
              <a:buNone/>
            </a:pPr>
            <a:r>
              <a:rPr lang="en-GB" sz="2200" dirty="0">
                <a:ea typeface="+mn-lt"/>
                <a:cs typeface="+mn-lt"/>
              </a:rPr>
              <a:t>Each invocation of a repeated test behaves like the execution of a regular </a:t>
            </a:r>
            <a:r>
              <a:rPr lang="en-GB" sz="2200" dirty="0">
                <a:latin typeface="Consolas"/>
              </a:rPr>
              <a:t>@Test</a:t>
            </a:r>
            <a:r>
              <a:rPr lang="en-GB" sz="2200" dirty="0">
                <a:ea typeface="+mn-lt"/>
                <a:cs typeface="+mn-lt"/>
              </a:rPr>
              <a:t> method.</a:t>
            </a:r>
            <a:endParaRPr lang="en-GB" sz="2200">
              <a:cs typeface="Calibri" panose="020F0502020204030204"/>
            </a:endParaRPr>
          </a:p>
          <a:p>
            <a:pPr marL="0" indent="0">
              <a:buNone/>
            </a:pPr>
            <a:r>
              <a:rPr lang="en-GB" sz="2200" dirty="0">
                <a:ea typeface="+mn-lt"/>
                <a:cs typeface="+mn-lt"/>
              </a:rPr>
              <a:t>This is particularly useful in UI testing with Selenium.</a:t>
            </a:r>
            <a:endParaRPr lang="en-GB" sz="2200" dirty="0">
              <a:cs typeface="Calibri"/>
            </a:endParaRPr>
          </a:p>
          <a:p>
            <a:pPr marL="0" indent="0">
              <a:buNone/>
            </a:pPr>
            <a:endParaRPr lang="en-GB" sz="2200" dirty="0">
              <a:cs typeface="Calibri"/>
            </a:endParaRPr>
          </a:p>
          <a:p>
            <a:pPr marL="0" indent="0">
              <a:buNone/>
            </a:pPr>
            <a:r>
              <a:rPr lang="en-GB" sz="2200" dirty="0">
                <a:highlight>
                  <a:srgbClr val="FFFF00"/>
                </a:highlight>
                <a:latin typeface="Consolas"/>
                <a:cs typeface="Calibri"/>
              </a:rPr>
              <a:t>@RepeatedTest</a:t>
            </a:r>
            <a:r>
              <a:rPr lang="en-GB" sz="2200" i="1" dirty="0">
                <a:latin typeface="Consolas"/>
                <a:cs typeface="Calibri"/>
              </a:rPr>
              <a:t>(</a:t>
            </a:r>
            <a:r>
              <a:rPr lang="en-GB" sz="2200" dirty="0">
                <a:latin typeface="Consolas"/>
                <a:cs typeface="Calibri"/>
              </a:rPr>
              <a:t>5</a:t>
            </a:r>
            <a:r>
              <a:rPr lang="en-GB" sz="2200" i="1" dirty="0">
                <a:latin typeface="Consolas"/>
                <a:cs typeface="Calibri"/>
              </a:rPr>
              <a:t>)</a:t>
            </a:r>
            <a:br>
              <a:rPr lang="en-GB" sz="2200" i="1" dirty="0">
                <a:latin typeface="Consolas"/>
                <a:cs typeface="Calibri"/>
              </a:rPr>
            </a:br>
            <a:r>
              <a:rPr lang="en-GB" sz="2200" i="1" dirty="0">
                <a:solidFill>
                  <a:schemeClr val="accent2"/>
                </a:solidFill>
                <a:latin typeface="Consolas"/>
                <a:cs typeface="Calibri"/>
              </a:rPr>
              <a:t>void</a:t>
            </a:r>
            <a:r>
              <a:rPr lang="en-GB" sz="2200" i="1" dirty="0">
                <a:latin typeface="Consolas"/>
                <a:cs typeface="Calibri"/>
              </a:rPr>
              <a:t> </a:t>
            </a:r>
            <a:r>
              <a:rPr lang="en-GB" sz="2200" dirty="0" err="1">
                <a:latin typeface="Consolas"/>
                <a:cs typeface="Calibri"/>
              </a:rPr>
              <a:t>repeatedTestWithRepetitionInfo</a:t>
            </a:r>
            <a:r>
              <a:rPr lang="en-GB" sz="2200" i="1" dirty="0">
                <a:latin typeface="Consolas"/>
                <a:cs typeface="Calibri"/>
              </a:rPr>
              <a:t>(</a:t>
            </a:r>
            <a:r>
              <a:rPr lang="en-GB" sz="2200" dirty="0" err="1">
                <a:latin typeface="Consolas"/>
                <a:cs typeface="Calibri"/>
              </a:rPr>
              <a:t>RepetitionInfo</a:t>
            </a:r>
            <a:r>
              <a:rPr lang="en-GB" sz="2200" dirty="0">
                <a:latin typeface="Consolas"/>
                <a:cs typeface="Calibri"/>
              </a:rPr>
              <a:t> </a:t>
            </a:r>
            <a:r>
              <a:rPr lang="en-GB" sz="2200" dirty="0" err="1">
                <a:latin typeface="Consolas"/>
                <a:cs typeface="Calibri"/>
              </a:rPr>
              <a:t>repetitionInfo</a:t>
            </a:r>
            <a:r>
              <a:rPr lang="en-GB" sz="2200" i="1" dirty="0">
                <a:latin typeface="Consolas"/>
                <a:cs typeface="Calibri"/>
              </a:rPr>
              <a:t>) {</a:t>
            </a:r>
            <a:br>
              <a:rPr lang="en-GB" sz="2200" i="1" dirty="0">
                <a:latin typeface="Consolas"/>
                <a:cs typeface="Calibri"/>
              </a:rPr>
            </a:br>
            <a:r>
              <a:rPr lang="en-GB" sz="2200" i="1" dirty="0">
                <a:latin typeface="Consolas"/>
                <a:cs typeface="Calibri"/>
              </a:rPr>
              <a:t>    </a:t>
            </a:r>
            <a:r>
              <a:rPr lang="en-GB" sz="2200" i="1" dirty="0" err="1">
                <a:latin typeface="Consolas"/>
                <a:cs typeface="Calibri"/>
              </a:rPr>
              <a:t>assertEquals</a:t>
            </a:r>
            <a:r>
              <a:rPr lang="en-GB" sz="2200" i="1" dirty="0">
                <a:latin typeface="Consolas"/>
                <a:cs typeface="Calibri"/>
              </a:rPr>
              <a:t>(</a:t>
            </a:r>
            <a:r>
              <a:rPr lang="en-GB" sz="2200" dirty="0">
                <a:latin typeface="Consolas"/>
                <a:cs typeface="Calibri"/>
              </a:rPr>
              <a:t>5, </a:t>
            </a:r>
            <a:r>
              <a:rPr lang="en-GB" sz="2200" dirty="0" err="1">
                <a:latin typeface="Consolas"/>
                <a:cs typeface="Calibri"/>
              </a:rPr>
              <a:t>repetitionInfo.getTotalRepetitions</a:t>
            </a:r>
            <a:r>
              <a:rPr lang="en-GB" sz="2200" i="1" dirty="0">
                <a:latin typeface="Consolas"/>
                <a:cs typeface="Calibri"/>
              </a:rPr>
              <a:t>())</a:t>
            </a:r>
            <a:r>
              <a:rPr lang="en-GB" sz="2200" dirty="0">
                <a:latin typeface="Consolas"/>
                <a:cs typeface="Calibri"/>
              </a:rPr>
              <a:t>;</a:t>
            </a:r>
            <a:br>
              <a:rPr lang="en-GB" sz="2200" dirty="0">
                <a:latin typeface="Consolas"/>
                <a:cs typeface="Calibri"/>
              </a:rPr>
            </a:br>
            <a:r>
              <a:rPr lang="en-GB" sz="2200" dirty="0">
                <a:latin typeface="Consolas"/>
                <a:cs typeface="Calibri"/>
              </a:rPr>
              <a:t>}</a:t>
            </a:r>
            <a:endParaRPr lang="en-GB" sz="2400" dirty="0">
              <a:latin typeface="Consolas"/>
            </a:endParaRPr>
          </a:p>
          <a:p>
            <a:endParaRPr lang="en-GB" sz="2400" dirty="0">
              <a:cs typeface="Calibri"/>
            </a:endParaRPr>
          </a:p>
        </p:txBody>
      </p:sp>
    </p:spTree>
    <p:extLst>
      <p:ext uri="{BB962C8B-B14F-4D97-AF65-F5344CB8AC3E}">
        <p14:creationId xmlns:p14="http://schemas.microsoft.com/office/powerpoint/2010/main" val="3674940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C2C0-987A-4795-06F1-1590D8A1B4EE}"/>
              </a:ext>
            </a:extLst>
          </p:cNvPr>
          <p:cNvSpPr>
            <a:spLocks noGrp="1"/>
          </p:cNvSpPr>
          <p:nvPr>
            <p:ph type="title"/>
          </p:nvPr>
        </p:nvSpPr>
        <p:spPr/>
        <p:txBody>
          <a:bodyPr/>
          <a:lstStyle/>
          <a:p>
            <a:pPr algn="ctr"/>
            <a:r>
              <a:rPr lang="en-GB" b="1" dirty="0">
                <a:highlight>
                  <a:srgbClr val="FFFF00"/>
                </a:highlight>
                <a:ea typeface="+mj-lt"/>
                <a:cs typeface="+mj-lt"/>
              </a:rPr>
              <a:t>@ParameterizedTest</a:t>
            </a:r>
            <a:endParaRPr lang="en-US" dirty="0">
              <a:highlight>
                <a:srgbClr val="FFFF00"/>
              </a:highlight>
              <a:cs typeface="Calibri Light" panose="020F0302020204030204"/>
            </a:endParaRPr>
          </a:p>
        </p:txBody>
      </p:sp>
      <p:sp>
        <p:nvSpPr>
          <p:cNvPr id="3" name="Content Placeholder 2">
            <a:extLst>
              <a:ext uri="{FF2B5EF4-FFF2-40B4-BE49-F238E27FC236}">
                <a16:creationId xmlns:a16="http://schemas.microsoft.com/office/drawing/2014/main" id="{EE1615CE-6D57-5B1D-0685-8EC6C7C8A9F4}"/>
              </a:ext>
            </a:extLst>
          </p:cNvPr>
          <p:cNvSpPr>
            <a:spLocks noGrp="1"/>
          </p:cNvSpPr>
          <p:nvPr>
            <p:ph idx="1"/>
          </p:nvPr>
        </p:nvSpPr>
        <p:spPr/>
        <p:txBody>
          <a:bodyPr vert="horz" lIns="91440" tIns="45720" rIns="91440" bIns="45720" rtlCol="0" anchor="t">
            <a:normAutofit/>
          </a:bodyPr>
          <a:lstStyle/>
          <a:p>
            <a:pPr marL="0" indent="0">
              <a:buNone/>
            </a:pPr>
            <a:r>
              <a:rPr lang="en-GB" dirty="0">
                <a:ea typeface="+mn-lt"/>
                <a:cs typeface="+mn-lt"/>
              </a:rPr>
              <a:t>Parameterized tests make it possible to run a test multiple times with different arguments. They are declared just like regular </a:t>
            </a:r>
            <a:r>
              <a:rPr lang="en-GB" dirty="0">
                <a:latin typeface="Consolas"/>
              </a:rPr>
              <a:t>@Test</a:t>
            </a:r>
            <a:r>
              <a:rPr lang="en-GB" dirty="0">
                <a:ea typeface="+mn-lt"/>
                <a:cs typeface="+mn-lt"/>
              </a:rPr>
              <a:t> methods but use the </a:t>
            </a:r>
            <a:r>
              <a:rPr lang="en-GB" dirty="0">
                <a:latin typeface="Consolas"/>
              </a:rPr>
              <a:t>@ParameterizedTest</a:t>
            </a:r>
            <a:r>
              <a:rPr lang="en-GB" dirty="0">
                <a:ea typeface="+mn-lt"/>
                <a:cs typeface="+mn-lt"/>
              </a:rPr>
              <a:t> annotation instead.</a:t>
            </a:r>
            <a:endParaRPr lang="en-GB">
              <a:cs typeface="Calibri" panose="020F0502020204030204"/>
            </a:endParaRPr>
          </a:p>
          <a:p>
            <a:pPr marL="0" indent="0">
              <a:buNone/>
            </a:pPr>
            <a:r>
              <a:rPr lang="en-GB" dirty="0">
                <a:ea typeface="+mn-lt"/>
                <a:cs typeface="+mn-lt"/>
              </a:rPr>
              <a:t>In addition, you must declare at least one source that will provide the arguments for each invocation and then consume the arguments in the test method.</a:t>
            </a:r>
            <a:endParaRPr lang="en-GB" dirty="0">
              <a:cs typeface="Calibri" panose="020F0502020204030204"/>
            </a:endParaRPr>
          </a:p>
          <a:p>
            <a:pPr marL="0" indent="0">
              <a:buNone/>
            </a:pPr>
            <a:r>
              <a:rPr lang="en-GB" dirty="0">
                <a:ea typeface="+mn-lt"/>
                <a:cs typeface="+mn-lt"/>
              </a:rPr>
              <a:t>For example, the following example demonstrates a parameterized test that uses the </a:t>
            </a:r>
            <a:r>
              <a:rPr lang="en-GB" dirty="0">
                <a:latin typeface="Consolas"/>
              </a:rPr>
              <a:t>@ValueSource</a:t>
            </a:r>
            <a:r>
              <a:rPr lang="en-GB" dirty="0">
                <a:ea typeface="+mn-lt"/>
                <a:cs typeface="+mn-lt"/>
              </a:rPr>
              <a:t> annotation to specify a String array as the source of arguments.</a:t>
            </a:r>
            <a:endParaRPr lang="en-GB" dirty="0">
              <a:cs typeface="Calibri"/>
            </a:endParaRPr>
          </a:p>
          <a:p>
            <a:endParaRPr lang="en-GB" dirty="0">
              <a:cs typeface="Calibri"/>
            </a:endParaRPr>
          </a:p>
        </p:txBody>
      </p:sp>
    </p:spTree>
    <p:extLst>
      <p:ext uri="{BB962C8B-B14F-4D97-AF65-F5344CB8AC3E}">
        <p14:creationId xmlns:p14="http://schemas.microsoft.com/office/powerpoint/2010/main" val="2897761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9311-9392-2BB9-41BE-D98640888AD1}"/>
              </a:ext>
            </a:extLst>
          </p:cNvPr>
          <p:cNvSpPr>
            <a:spLocks noGrp="1"/>
          </p:cNvSpPr>
          <p:nvPr>
            <p:ph type="title"/>
          </p:nvPr>
        </p:nvSpPr>
        <p:spPr/>
        <p:txBody>
          <a:bodyPr/>
          <a:lstStyle/>
          <a:p>
            <a:pPr algn="ctr"/>
            <a:r>
              <a:rPr lang="en-GB" dirty="0">
                <a:highlight>
                  <a:srgbClr val="FFFF00"/>
                </a:highlight>
                <a:cs typeface="Calibri Light"/>
              </a:rPr>
              <a:t>Example for Parameterized Test</a:t>
            </a:r>
          </a:p>
        </p:txBody>
      </p:sp>
      <p:sp>
        <p:nvSpPr>
          <p:cNvPr id="3" name="Content Placeholder 2">
            <a:extLst>
              <a:ext uri="{FF2B5EF4-FFF2-40B4-BE49-F238E27FC236}">
                <a16:creationId xmlns:a16="http://schemas.microsoft.com/office/drawing/2014/main" id="{4CC9070E-6759-BFEC-3E56-FEAA6F14EB7F}"/>
              </a:ext>
            </a:extLst>
          </p:cNvPr>
          <p:cNvSpPr>
            <a:spLocks noGrp="1"/>
          </p:cNvSpPr>
          <p:nvPr>
            <p:ph idx="1"/>
          </p:nvPr>
        </p:nvSpPr>
        <p:spPr/>
        <p:txBody>
          <a:bodyPr vert="horz" lIns="91440" tIns="45720" rIns="91440" bIns="45720" rtlCol="0" anchor="t">
            <a:normAutofit/>
          </a:bodyPr>
          <a:lstStyle/>
          <a:p>
            <a:pPr marL="0" indent="0">
              <a:buNone/>
            </a:pPr>
            <a:r>
              <a:rPr lang="en-GB" dirty="0">
                <a:solidFill>
                  <a:schemeClr val="accent2"/>
                </a:solidFill>
                <a:latin typeface="Consolas"/>
              </a:rPr>
              <a:t>class</a:t>
            </a:r>
            <a:r>
              <a:rPr lang="en-GB" dirty="0">
                <a:latin typeface="Consolas"/>
              </a:rPr>
              <a:t> JUnit5Test {
    </a:t>
            </a:r>
            <a:r>
              <a:rPr lang="en-GB" dirty="0">
                <a:highlight>
                  <a:srgbClr val="FFFF00"/>
                </a:highlight>
                <a:latin typeface="Consolas"/>
              </a:rPr>
              <a:t>@ParameterizedTest</a:t>
            </a:r>
            <a:r>
              <a:rPr lang="en-GB" dirty="0">
                <a:latin typeface="Consolas"/>
              </a:rPr>
              <a:t>
    </a:t>
            </a:r>
            <a:r>
              <a:rPr lang="en-GB" dirty="0">
                <a:highlight>
                  <a:srgbClr val="FFFF00"/>
                </a:highlight>
                <a:latin typeface="Consolas"/>
              </a:rPr>
              <a:t>@ValueSource</a:t>
            </a:r>
            <a:r>
              <a:rPr lang="en-GB" dirty="0">
                <a:latin typeface="Consolas"/>
              </a:rPr>
              <a:t>(strings = { "</a:t>
            </a:r>
            <a:r>
              <a:rPr lang="en-GB" dirty="0" err="1">
                <a:latin typeface="Consolas"/>
              </a:rPr>
              <a:t>cali</a:t>
            </a:r>
            <a:r>
              <a:rPr lang="en-GB" dirty="0">
                <a:latin typeface="Consolas"/>
              </a:rPr>
              <a:t>", "</a:t>
            </a:r>
            <a:r>
              <a:rPr lang="en-GB" dirty="0" err="1">
                <a:latin typeface="Consolas"/>
              </a:rPr>
              <a:t>bali</a:t>
            </a:r>
            <a:r>
              <a:rPr lang="en-GB" dirty="0">
                <a:latin typeface="Consolas"/>
              </a:rPr>
              <a:t>", "</a:t>
            </a:r>
            <a:r>
              <a:rPr lang="en-GB" dirty="0" err="1">
                <a:latin typeface="Consolas"/>
              </a:rPr>
              <a:t>dani</a:t>
            </a:r>
            <a:r>
              <a:rPr lang="en-GB" dirty="0">
                <a:latin typeface="Consolas"/>
              </a:rPr>
              <a:t>" })
    </a:t>
            </a:r>
            <a:r>
              <a:rPr lang="en-GB" dirty="0">
                <a:solidFill>
                  <a:schemeClr val="accent2"/>
                </a:solidFill>
                <a:latin typeface="Consolas"/>
              </a:rPr>
              <a:t>void</a:t>
            </a:r>
            <a:r>
              <a:rPr lang="en-GB" dirty="0">
                <a:latin typeface="Consolas"/>
              </a:rPr>
              <a:t> </a:t>
            </a:r>
            <a:r>
              <a:rPr lang="en-GB" dirty="0" err="1">
                <a:latin typeface="Consolas"/>
              </a:rPr>
              <a:t>endsWithI</a:t>
            </a:r>
            <a:r>
              <a:rPr lang="en-GB" dirty="0">
                <a:latin typeface="Consolas"/>
              </a:rPr>
              <a:t>(String str) {
        </a:t>
            </a:r>
            <a:r>
              <a:rPr lang="en-GB" dirty="0" err="1">
                <a:latin typeface="Consolas"/>
              </a:rPr>
              <a:t>assertTrue</a:t>
            </a:r>
            <a:r>
              <a:rPr lang="en-GB" dirty="0">
                <a:latin typeface="Consolas"/>
              </a:rPr>
              <a:t>(</a:t>
            </a:r>
            <a:r>
              <a:rPr lang="en-GB" dirty="0" err="1">
                <a:latin typeface="Consolas"/>
              </a:rPr>
              <a:t>str.endsWith</a:t>
            </a:r>
            <a:r>
              <a:rPr lang="en-GB" dirty="0">
                <a:latin typeface="Consolas"/>
              </a:rPr>
              <a:t>("</a:t>
            </a:r>
            <a:r>
              <a:rPr lang="en-GB" dirty="0" err="1">
                <a:latin typeface="Consolas"/>
              </a:rPr>
              <a:t>i</a:t>
            </a:r>
            <a:r>
              <a:rPr lang="en-GB" dirty="0">
                <a:latin typeface="Consolas"/>
              </a:rPr>
              <a:t>"));
    }</a:t>
            </a:r>
            <a:endParaRPr lang="en-GB" dirty="0">
              <a:cs typeface="Calibri" panose="020F0502020204030204"/>
            </a:endParaRPr>
          </a:p>
        </p:txBody>
      </p:sp>
    </p:spTree>
    <p:extLst>
      <p:ext uri="{BB962C8B-B14F-4D97-AF65-F5344CB8AC3E}">
        <p14:creationId xmlns:p14="http://schemas.microsoft.com/office/powerpoint/2010/main" val="1552933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74C8-A288-E608-D7EE-1F5A7D1E2DBE}"/>
              </a:ext>
            </a:extLst>
          </p:cNvPr>
          <p:cNvSpPr>
            <a:spLocks noGrp="1"/>
          </p:cNvSpPr>
          <p:nvPr>
            <p:ph type="title"/>
          </p:nvPr>
        </p:nvSpPr>
        <p:spPr/>
        <p:txBody>
          <a:bodyPr/>
          <a:lstStyle/>
          <a:p>
            <a:pPr algn="ctr"/>
            <a:r>
              <a:rPr lang="en-GB" dirty="0">
                <a:highlight>
                  <a:srgbClr val="FFFF00"/>
                </a:highlight>
                <a:ea typeface="+mj-lt"/>
                <a:cs typeface="+mj-lt"/>
              </a:rPr>
              <a:t>@ParameterizedTest  with more than one arguments</a:t>
            </a:r>
            <a:endParaRPr lang="en-US" dirty="0">
              <a:ea typeface="+mj-lt"/>
              <a:cs typeface="+mj-lt"/>
            </a:endParaRPr>
          </a:p>
        </p:txBody>
      </p:sp>
      <p:sp>
        <p:nvSpPr>
          <p:cNvPr id="3" name="Content Placeholder 2">
            <a:extLst>
              <a:ext uri="{FF2B5EF4-FFF2-40B4-BE49-F238E27FC236}">
                <a16:creationId xmlns:a16="http://schemas.microsoft.com/office/drawing/2014/main" id="{B3AD6215-6A40-D6B7-2A3F-E2C38CB0DD6F}"/>
              </a:ext>
            </a:extLst>
          </p:cNvPr>
          <p:cNvSpPr>
            <a:spLocks noGrp="1"/>
          </p:cNvSpPr>
          <p:nvPr>
            <p:ph idx="1"/>
          </p:nvPr>
        </p:nvSpPr>
        <p:spPr>
          <a:xfrm>
            <a:off x="838200" y="2016124"/>
            <a:ext cx="10515600" cy="4160839"/>
          </a:xfrm>
        </p:spPr>
        <p:txBody>
          <a:bodyPr vert="horz" lIns="91440" tIns="45720" rIns="91440" bIns="45720" rtlCol="0" anchor="t">
            <a:normAutofit fontScale="92500"/>
          </a:bodyPr>
          <a:lstStyle/>
          <a:p>
            <a:r>
              <a:rPr lang="en-GB" dirty="0" err="1">
                <a:latin typeface="Consolas"/>
              </a:rPr>
              <a:t>ParameterizedTest</a:t>
            </a:r>
            <a:r>
              <a:rPr lang="en-GB" dirty="0">
                <a:latin typeface="Consolas"/>
              </a:rPr>
              <a:t> With more than one Arguments </a:t>
            </a:r>
            <a:endParaRPr lang="en-GB">
              <a:latin typeface="Calibri" panose="020F0502020204030204"/>
              <a:cs typeface="Calibri" panose="020F0502020204030204"/>
            </a:endParaRPr>
          </a:p>
          <a:p>
            <a:r>
              <a:rPr lang="en-GB" dirty="0">
                <a:latin typeface="Consolas"/>
              </a:rPr>
              <a:t>With name attribute we can put a name for every tests inside method</a:t>
            </a:r>
            <a:endParaRPr lang="en-GB" dirty="0">
              <a:latin typeface="Calibri" panose="020F0502020204030204"/>
              <a:cs typeface="Calibri"/>
            </a:endParaRPr>
          </a:p>
          <a:p>
            <a:endParaRPr lang="en-GB" dirty="0">
              <a:latin typeface="Consolas"/>
              <a:cs typeface="Calibri"/>
            </a:endParaRPr>
          </a:p>
          <a:p>
            <a:pPr marL="0" indent="0">
              <a:buNone/>
            </a:pPr>
            <a:r>
              <a:rPr lang="en-GB" dirty="0">
                <a:highlight>
                  <a:srgbClr val="FFFF00"/>
                </a:highlight>
                <a:latin typeface="Consolas"/>
                <a:cs typeface="Calibri"/>
              </a:rPr>
              <a:t>@ParameterizedTest</a:t>
            </a:r>
            <a:r>
              <a:rPr lang="en-GB" i="1" dirty="0">
                <a:latin typeface="Consolas"/>
                <a:cs typeface="Calibri"/>
              </a:rPr>
              <a:t>(</a:t>
            </a:r>
            <a:r>
              <a:rPr lang="en-GB" dirty="0">
                <a:latin typeface="Consolas"/>
                <a:cs typeface="Calibri"/>
              </a:rPr>
              <a:t>name = "{0} length is {1}"</a:t>
            </a:r>
            <a:r>
              <a:rPr lang="en-GB" i="1" dirty="0">
                <a:latin typeface="Consolas"/>
                <a:cs typeface="Calibri"/>
              </a:rPr>
              <a:t>)</a:t>
            </a:r>
            <a:br>
              <a:rPr lang="en-GB" i="1" dirty="0">
                <a:latin typeface="Consolas"/>
                <a:cs typeface="Calibri"/>
              </a:rPr>
            </a:br>
            <a:r>
              <a:rPr lang="en-GB" i="1" dirty="0">
                <a:highlight>
                  <a:srgbClr val="FFFF00"/>
                </a:highlight>
                <a:latin typeface="Consolas"/>
                <a:cs typeface="Calibri"/>
              </a:rPr>
              <a:t>@CsvSource</a:t>
            </a:r>
            <a:r>
              <a:rPr lang="en-GB" i="1" dirty="0">
                <a:latin typeface="Consolas"/>
                <a:cs typeface="Calibri"/>
              </a:rPr>
              <a:t>(</a:t>
            </a:r>
            <a:r>
              <a:rPr lang="en-GB" dirty="0">
                <a:latin typeface="Consolas"/>
                <a:cs typeface="Calibri"/>
              </a:rPr>
              <a:t>value = </a:t>
            </a:r>
            <a:r>
              <a:rPr lang="en-GB" i="1" dirty="0">
                <a:latin typeface="Consolas"/>
                <a:cs typeface="Calibri"/>
              </a:rPr>
              <a:t>{</a:t>
            </a:r>
            <a:r>
              <a:rPr lang="en-GB" dirty="0">
                <a:latin typeface="Consolas"/>
                <a:cs typeface="Calibri"/>
              </a:rPr>
              <a:t>"as , 2" , "</a:t>
            </a:r>
            <a:r>
              <a:rPr lang="en-GB" dirty="0" err="1">
                <a:latin typeface="Consolas"/>
                <a:cs typeface="Calibri"/>
              </a:rPr>
              <a:t>bahs</a:t>
            </a:r>
            <a:r>
              <a:rPr lang="en-GB" dirty="0">
                <a:latin typeface="Consolas"/>
                <a:cs typeface="Calibri"/>
              </a:rPr>
              <a:t> , 4" , "a , 1"</a:t>
            </a:r>
            <a:r>
              <a:rPr lang="en-GB" i="1" dirty="0">
                <a:latin typeface="Consolas"/>
                <a:cs typeface="Calibri"/>
              </a:rPr>
              <a:t>})</a:t>
            </a:r>
            <a:br>
              <a:rPr lang="en-GB" i="1" dirty="0">
                <a:latin typeface="Consolas"/>
                <a:cs typeface="Calibri"/>
              </a:rPr>
            </a:br>
            <a:r>
              <a:rPr lang="en-GB" i="1" dirty="0">
                <a:solidFill>
                  <a:schemeClr val="accent2"/>
                </a:solidFill>
                <a:latin typeface="Consolas"/>
                <a:cs typeface="Calibri"/>
              </a:rPr>
              <a:t>void</a:t>
            </a:r>
            <a:r>
              <a:rPr lang="en-GB" i="1" dirty="0">
                <a:latin typeface="Consolas"/>
                <a:cs typeface="Calibri"/>
              </a:rPr>
              <a:t> </a:t>
            </a:r>
            <a:r>
              <a:rPr lang="en-GB" dirty="0">
                <a:latin typeface="Consolas"/>
                <a:cs typeface="Calibri"/>
              </a:rPr>
              <a:t>csv</a:t>
            </a:r>
            <a:r>
              <a:rPr lang="en-GB" i="1" dirty="0">
                <a:latin typeface="Consolas"/>
                <a:cs typeface="Calibri"/>
              </a:rPr>
              <a:t>(</a:t>
            </a:r>
            <a:r>
              <a:rPr lang="en-GB" dirty="0">
                <a:latin typeface="Consolas"/>
                <a:cs typeface="Calibri"/>
              </a:rPr>
              <a:t>String str , int length</a:t>
            </a:r>
            <a:r>
              <a:rPr lang="en-GB" i="1" dirty="0">
                <a:latin typeface="Consolas"/>
                <a:cs typeface="Calibri"/>
              </a:rPr>
              <a:t>){</a:t>
            </a:r>
            <a:br>
              <a:rPr lang="en-GB" i="1" dirty="0">
                <a:latin typeface="Consolas"/>
                <a:cs typeface="Calibri"/>
              </a:rPr>
            </a:br>
            <a:r>
              <a:rPr lang="en-GB" i="1" dirty="0">
                <a:latin typeface="Consolas"/>
                <a:cs typeface="Calibri"/>
              </a:rPr>
              <a:t>    </a:t>
            </a:r>
            <a:r>
              <a:rPr lang="en-GB" dirty="0" err="1">
                <a:latin typeface="Consolas"/>
                <a:cs typeface="Calibri"/>
              </a:rPr>
              <a:t>Assertions.</a:t>
            </a:r>
            <a:r>
              <a:rPr lang="en-GB" i="1" dirty="0" err="1">
                <a:latin typeface="Consolas"/>
                <a:cs typeface="Calibri"/>
              </a:rPr>
              <a:t>assertEquals</a:t>
            </a:r>
            <a:r>
              <a:rPr lang="en-GB" i="1" dirty="0">
                <a:latin typeface="Consolas"/>
                <a:cs typeface="Calibri"/>
              </a:rPr>
              <a:t>(</a:t>
            </a:r>
            <a:r>
              <a:rPr lang="en-GB" dirty="0">
                <a:latin typeface="Consolas"/>
                <a:cs typeface="Calibri"/>
              </a:rPr>
              <a:t>length , </a:t>
            </a:r>
            <a:r>
              <a:rPr lang="en-GB" dirty="0" err="1">
                <a:latin typeface="Consolas"/>
                <a:cs typeface="Calibri"/>
              </a:rPr>
              <a:t>str.length</a:t>
            </a:r>
            <a:r>
              <a:rPr lang="en-GB" i="1" dirty="0">
                <a:latin typeface="Consolas"/>
                <a:cs typeface="Calibri"/>
              </a:rPr>
              <a:t>())</a:t>
            </a:r>
            <a:r>
              <a:rPr lang="en-GB" dirty="0">
                <a:latin typeface="Consolas"/>
                <a:cs typeface="Calibri"/>
              </a:rPr>
              <a:t>;</a:t>
            </a:r>
            <a:br>
              <a:rPr lang="en-GB" dirty="0">
                <a:latin typeface="Consolas"/>
                <a:cs typeface="Calibri"/>
              </a:rPr>
            </a:br>
            <a:r>
              <a:rPr lang="en-GB" dirty="0">
                <a:latin typeface="Consolas"/>
                <a:cs typeface="Calibri"/>
              </a:rPr>
              <a:t>}</a:t>
            </a:r>
            <a:br>
              <a:rPr lang="en-GB" dirty="0">
                <a:latin typeface="Consolas"/>
                <a:cs typeface="Calibri"/>
              </a:rPr>
            </a:br>
            <a:endParaRPr lang="en-GB" dirty="0">
              <a:latin typeface="Consolas"/>
              <a:cs typeface="Calibri"/>
            </a:endParaRPr>
          </a:p>
        </p:txBody>
      </p:sp>
    </p:spTree>
    <p:extLst>
      <p:ext uri="{BB962C8B-B14F-4D97-AF65-F5344CB8AC3E}">
        <p14:creationId xmlns:p14="http://schemas.microsoft.com/office/powerpoint/2010/main" val="3253255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8DF1-88D9-330F-0D95-3E374B9F0694}"/>
              </a:ext>
            </a:extLst>
          </p:cNvPr>
          <p:cNvSpPr>
            <a:spLocks noGrp="1"/>
          </p:cNvSpPr>
          <p:nvPr>
            <p:ph type="title"/>
          </p:nvPr>
        </p:nvSpPr>
        <p:spPr/>
        <p:txBody>
          <a:bodyPr/>
          <a:lstStyle/>
          <a:p>
            <a:pPr algn="ctr"/>
            <a:r>
              <a:rPr lang="en-GB" dirty="0">
                <a:highlight>
                  <a:srgbClr val="FFFF00"/>
                </a:highlight>
                <a:ea typeface="+mj-lt"/>
                <a:cs typeface="+mj-lt"/>
              </a:rPr>
              <a:t>@Nested</a:t>
            </a:r>
            <a:endParaRPr lang="en-US" dirty="0">
              <a:ea typeface="+mj-lt"/>
              <a:cs typeface="+mj-lt"/>
            </a:endParaRPr>
          </a:p>
        </p:txBody>
      </p:sp>
      <p:sp>
        <p:nvSpPr>
          <p:cNvPr id="3" name="Content Placeholder 2">
            <a:extLst>
              <a:ext uri="{FF2B5EF4-FFF2-40B4-BE49-F238E27FC236}">
                <a16:creationId xmlns:a16="http://schemas.microsoft.com/office/drawing/2014/main" id="{57E827FB-DD01-BC68-1D51-FF0A096ABB9F}"/>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GB" dirty="0">
                <a:highlight>
                  <a:srgbClr val="FFFF00"/>
                </a:highlight>
                <a:latin typeface="Consolas"/>
              </a:rPr>
              <a:t>@Nested</a:t>
            </a:r>
            <a:r>
              <a:rPr lang="en-GB" dirty="0">
                <a:latin typeface="Consolas"/>
              </a:rPr>
              <a:t> tests give the test writer more capabilities to express the relationship among several groups of tests. Such nested tests make use of Java’s nested classes and facilitate hierarchical thinking about the test structure.</a:t>
            </a:r>
            <a:endParaRPr lang="en-US"/>
          </a:p>
          <a:p>
            <a:endParaRPr lang="en-GB" dirty="0">
              <a:latin typeface="Consolas"/>
            </a:endParaRPr>
          </a:p>
          <a:p>
            <a:pPr marL="0" indent="0">
              <a:buNone/>
            </a:pPr>
            <a:r>
              <a:rPr lang="en-GB" dirty="0">
                <a:solidFill>
                  <a:schemeClr val="accent2"/>
                </a:solidFill>
                <a:latin typeface="Consolas"/>
              </a:rPr>
              <a:t>class</a:t>
            </a:r>
            <a:r>
              <a:rPr lang="en-GB" dirty="0">
                <a:latin typeface="Consolas"/>
              </a:rPr>
              <a:t> </a:t>
            </a:r>
            <a:r>
              <a:rPr lang="en-GB" dirty="0" err="1">
                <a:latin typeface="Consolas"/>
              </a:rPr>
              <a:t>OrderedNestedTestClassesDemo</a:t>
            </a:r>
            <a:r>
              <a:rPr lang="en-GB" dirty="0">
                <a:latin typeface="Consolas"/>
              </a:rPr>
              <a:t> </a:t>
            </a:r>
            <a:r>
              <a:rPr lang="en-GB" i="1" dirty="0">
                <a:latin typeface="Consolas"/>
              </a:rPr>
              <a:t>{</a:t>
            </a:r>
            <a:endParaRPr lang="en-GB" dirty="0">
              <a:latin typeface="Consolas"/>
            </a:endParaRPr>
          </a:p>
          <a:p>
            <a:pPr marL="0" indent="0">
              <a:buNone/>
            </a:pPr>
            <a:br>
              <a:rPr lang="en-GB" i="1" dirty="0">
                <a:latin typeface="Consolas"/>
              </a:rPr>
            </a:br>
            <a:r>
              <a:rPr lang="en-GB" i="1" dirty="0">
                <a:latin typeface="Consolas"/>
              </a:rPr>
              <a:t>    </a:t>
            </a:r>
            <a:r>
              <a:rPr lang="en-GB" dirty="0">
                <a:highlight>
                  <a:srgbClr val="FFFF00"/>
                </a:highlight>
                <a:latin typeface="Consolas"/>
              </a:rPr>
              <a:t>@Nested</a:t>
            </a:r>
            <a:br>
              <a:rPr lang="en-GB" dirty="0">
                <a:latin typeface="Consolas"/>
              </a:rPr>
            </a:br>
            <a:r>
              <a:rPr lang="en-GB" dirty="0">
                <a:latin typeface="Consolas"/>
              </a:rPr>
              <a:t>    </a:t>
            </a:r>
            <a:r>
              <a:rPr lang="en-GB" dirty="0">
                <a:solidFill>
                  <a:schemeClr val="accent2"/>
                </a:solidFill>
                <a:latin typeface="Consolas"/>
              </a:rPr>
              <a:t>class</a:t>
            </a:r>
            <a:r>
              <a:rPr lang="en-GB" dirty="0">
                <a:latin typeface="Consolas"/>
              </a:rPr>
              <a:t> </a:t>
            </a:r>
            <a:r>
              <a:rPr lang="en-GB" dirty="0" err="1">
                <a:latin typeface="Consolas"/>
              </a:rPr>
              <a:t>PrimaryTests</a:t>
            </a:r>
            <a:r>
              <a:rPr lang="en-GB" dirty="0">
                <a:latin typeface="Consolas"/>
              </a:rPr>
              <a:t> </a:t>
            </a:r>
            <a:r>
              <a:rPr lang="en-GB" i="1" dirty="0">
                <a:latin typeface="Consolas"/>
              </a:rPr>
              <a:t>{</a:t>
            </a:r>
            <a:br>
              <a:rPr lang="en-GB" i="1" dirty="0">
                <a:latin typeface="Consolas"/>
              </a:rPr>
            </a:br>
            <a:br>
              <a:rPr lang="en-GB" i="1" dirty="0">
                <a:latin typeface="Consolas"/>
              </a:rPr>
            </a:br>
            <a:r>
              <a:rPr lang="en-GB" i="1" dirty="0">
                <a:latin typeface="Consolas"/>
              </a:rPr>
              <a:t>        </a:t>
            </a:r>
            <a:r>
              <a:rPr lang="en-GB" dirty="0">
                <a:latin typeface="Consolas"/>
              </a:rPr>
              <a:t>@Test</a:t>
            </a:r>
            <a:br>
              <a:rPr lang="en-GB" dirty="0">
                <a:latin typeface="Consolas"/>
              </a:rPr>
            </a:br>
            <a:r>
              <a:rPr lang="en-GB" dirty="0">
                <a:latin typeface="Consolas"/>
              </a:rPr>
              <a:t>        </a:t>
            </a:r>
            <a:r>
              <a:rPr lang="en-GB" dirty="0">
                <a:solidFill>
                  <a:schemeClr val="accent2"/>
                </a:solidFill>
                <a:latin typeface="Consolas"/>
              </a:rPr>
              <a:t>void</a:t>
            </a:r>
            <a:r>
              <a:rPr lang="en-GB" dirty="0">
                <a:latin typeface="Consolas"/>
              </a:rPr>
              <a:t> test1</a:t>
            </a:r>
            <a:r>
              <a:rPr lang="en-GB" i="1" dirty="0">
                <a:latin typeface="Consolas"/>
              </a:rPr>
              <a:t>() {</a:t>
            </a:r>
            <a:br>
              <a:rPr lang="en-GB" i="1" dirty="0">
                <a:latin typeface="Consolas"/>
              </a:rPr>
            </a:br>
            <a:r>
              <a:rPr lang="en-GB" i="1" dirty="0">
                <a:latin typeface="Consolas"/>
              </a:rPr>
              <a:t>        }</a:t>
            </a:r>
            <a:br>
              <a:rPr lang="en-GB" i="1" dirty="0">
                <a:latin typeface="Consolas"/>
              </a:rPr>
            </a:br>
            <a:r>
              <a:rPr lang="en-GB" i="1" dirty="0">
                <a:latin typeface="Consolas"/>
              </a:rPr>
              <a:t>    }</a:t>
            </a:r>
            <a:br>
              <a:rPr lang="en-GB" i="1" dirty="0">
                <a:latin typeface="Consolas"/>
              </a:rPr>
            </a:br>
            <a:r>
              <a:rPr lang="en-GB" i="1" dirty="0">
                <a:latin typeface="Consolas"/>
              </a:rPr>
              <a:t>}</a:t>
            </a:r>
            <a:endParaRPr lang="en-GB" dirty="0">
              <a:latin typeface="Consolas"/>
            </a:endParaRPr>
          </a:p>
        </p:txBody>
      </p:sp>
    </p:spTree>
    <p:extLst>
      <p:ext uri="{BB962C8B-B14F-4D97-AF65-F5344CB8AC3E}">
        <p14:creationId xmlns:p14="http://schemas.microsoft.com/office/powerpoint/2010/main" val="353024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7AE6-639F-25DC-955F-600BD8D58F2F}"/>
              </a:ext>
            </a:extLst>
          </p:cNvPr>
          <p:cNvSpPr>
            <a:spLocks noGrp="1"/>
          </p:cNvSpPr>
          <p:nvPr>
            <p:ph type="title"/>
          </p:nvPr>
        </p:nvSpPr>
        <p:spPr>
          <a:xfrm>
            <a:off x="838200" y="365125"/>
            <a:ext cx="10515600" cy="1771261"/>
          </a:xfrm>
        </p:spPr>
        <p:txBody>
          <a:bodyPr/>
          <a:lstStyle/>
          <a:p>
            <a:pPr algn="ctr"/>
            <a:r>
              <a:rPr lang="en-GB" dirty="0">
                <a:highlight>
                  <a:srgbClr val="FFFF00"/>
                </a:highlight>
                <a:cs typeface="Calibri Light"/>
              </a:rPr>
              <a:t>What is Unit Testing</a:t>
            </a:r>
          </a:p>
        </p:txBody>
      </p:sp>
      <p:sp>
        <p:nvSpPr>
          <p:cNvPr id="3" name="Content Placeholder 2">
            <a:extLst>
              <a:ext uri="{FF2B5EF4-FFF2-40B4-BE49-F238E27FC236}">
                <a16:creationId xmlns:a16="http://schemas.microsoft.com/office/drawing/2014/main" id="{9641E9ED-8812-0A8C-BA3C-34AD724A6875}"/>
              </a:ext>
            </a:extLst>
          </p:cNvPr>
          <p:cNvSpPr>
            <a:spLocks noGrp="1"/>
          </p:cNvSpPr>
          <p:nvPr>
            <p:ph idx="1"/>
          </p:nvPr>
        </p:nvSpPr>
        <p:spPr>
          <a:xfrm>
            <a:off x="838200" y="2630757"/>
            <a:ext cx="10515600" cy="3546206"/>
          </a:xfrm>
        </p:spPr>
        <p:txBody>
          <a:bodyPr vert="horz" lIns="91440" tIns="45720" rIns="91440" bIns="45720" rtlCol="0" anchor="t">
            <a:normAutofit/>
          </a:bodyPr>
          <a:lstStyle/>
          <a:p>
            <a:r>
              <a:rPr lang="en-GB" dirty="0">
                <a:ea typeface="+mn-lt"/>
                <a:cs typeface="+mn-lt"/>
              </a:rPr>
              <a:t>A </a:t>
            </a:r>
            <a:r>
              <a:rPr lang="en-GB" dirty="0">
                <a:highlight>
                  <a:srgbClr val="FFFF00"/>
                </a:highlight>
                <a:ea typeface="+mn-lt"/>
                <a:cs typeface="+mn-lt"/>
              </a:rPr>
              <a:t>unit test</a:t>
            </a:r>
            <a:r>
              <a:rPr lang="en-GB" dirty="0">
                <a:ea typeface="+mn-lt"/>
                <a:cs typeface="+mn-lt"/>
              </a:rPr>
              <a:t> is a way of testing a unit - the smallest piece of code that can be logically isolated in a system. A unit can be almost anything you want it to be -- a line of code, a method, or a class . Generally though, smaller is better . Smaller tests give you a much more granular view of how your code is performing. There is also the practical aspect that when you test very small units, your tests can be run fast; like a thousand tests in a second fast.</a:t>
            </a:r>
            <a:endParaRPr lang="en-GB">
              <a:cs typeface="Calibri"/>
            </a:endParaRPr>
          </a:p>
        </p:txBody>
      </p:sp>
    </p:spTree>
    <p:extLst>
      <p:ext uri="{BB962C8B-B14F-4D97-AF65-F5344CB8AC3E}">
        <p14:creationId xmlns:p14="http://schemas.microsoft.com/office/powerpoint/2010/main" val="1038554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13A5-8EE7-6AF0-FA81-6E630A1BE5D9}"/>
              </a:ext>
            </a:extLst>
          </p:cNvPr>
          <p:cNvSpPr>
            <a:spLocks noGrp="1"/>
          </p:cNvSpPr>
          <p:nvPr>
            <p:ph type="title"/>
          </p:nvPr>
        </p:nvSpPr>
        <p:spPr/>
        <p:txBody>
          <a:bodyPr/>
          <a:lstStyle/>
          <a:p>
            <a:pPr algn="ctr"/>
            <a:r>
              <a:rPr lang="en-GB" dirty="0">
                <a:highlight>
                  <a:srgbClr val="FFFF00"/>
                </a:highlight>
                <a:latin typeface="Consolas"/>
              </a:rPr>
              <a:t>@Order</a:t>
            </a:r>
            <a:endParaRPr lang="en-US">
              <a:cs typeface="Calibri Light" panose="020F0302020204030204"/>
            </a:endParaRPr>
          </a:p>
        </p:txBody>
      </p:sp>
      <p:sp>
        <p:nvSpPr>
          <p:cNvPr id="3" name="Content Placeholder 2">
            <a:extLst>
              <a:ext uri="{FF2B5EF4-FFF2-40B4-BE49-F238E27FC236}">
                <a16:creationId xmlns:a16="http://schemas.microsoft.com/office/drawing/2014/main" id="{D7522FFC-A1EC-75F8-BCC1-E2B7F8BC3749}"/>
              </a:ext>
            </a:extLst>
          </p:cNvPr>
          <p:cNvSpPr>
            <a:spLocks noGrp="1"/>
          </p:cNvSpPr>
          <p:nvPr>
            <p:ph idx="1"/>
          </p:nvPr>
        </p:nvSpPr>
        <p:spPr/>
        <p:txBody>
          <a:bodyPr vert="horz" lIns="91440" tIns="45720" rIns="91440" bIns="45720" rtlCol="0" anchor="t">
            <a:normAutofit/>
          </a:bodyPr>
          <a:lstStyle/>
          <a:p>
            <a:pPr marL="0" indent="0">
              <a:buNone/>
            </a:pPr>
            <a:r>
              <a:rPr lang="en-GB" dirty="0">
                <a:highlight>
                  <a:srgbClr val="FFFF00"/>
                </a:highlight>
                <a:latin typeface="Consolas"/>
              </a:rPr>
              <a:t>@Order</a:t>
            </a:r>
            <a:r>
              <a:rPr lang="en-GB" dirty="0">
                <a:latin typeface="Consolas"/>
              </a:rPr>
              <a:t> is an annotation that is used to configure the order in which the annotated element (i.e., field, method, or class) should be evaluated or executed relative to other elements of the same category.</a:t>
            </a:r>
          </a:p>
          <a:p>
            <a:pPr marL="0" indent="0">
              <a:buNone/>
            </a:pPr>
            <a:endParaRPr lang="en-GB" dirty="0">
              <a:latin typeface="Consolas"/>
              <a:cs typeface="Calibri" panose="020F0502020204030204"/>
            </a:endParaRPr>
          </a:p>
          <a:p>
            <a:pPr marL="0" indent="0">
              <a:buNone/>
            </a:pPr>
            <a:r>
              <a:rPr lang="en-GB" dirty="0">
                <a:highlight>
                  <a:srgbClr val="FFFF00"/>
                </a:highlight>
                <a:latin typeface="Consolas"/>
                <a:cs typeface="Calibri" panose="020F0502020204030204"/>
              </a:rPr>
              <a:t>@Test</a:t>
            </a:r>
            <a:br>
              <a:rPr lang="en-GB" dirty="0">
                <a:latin typeface="Consolas"/>
                <a:cs typeface="Calibri" panose="020F0502020204030204"/>
              </a:rPr>
            </a:br>
            <a:r>
              <a:rPr lang="en-GB" dirty="0">
                <a:highlight>
                  <a:srgbClr val="FFFF00"/>
                </a:highlight>
                <a:latin typeface="Consolas"/>
                <a:cs typeface="Calibri" panose="020F0502020204030204"/>
              </a:rPr>
              <a:t>@Order</a:t>
            </a:r>
            <a:r>
              <a:rPr lang="en-GB" i="1" dirty="0">
                <a:latin typeface="Consolas"/>
                <a:cs typeface="Calibri" panose="020F0502020204030204"/>
              </a:rPr>
              <a:t>(</a:t>
            </a:r>
            <a:r>
              <a:rPr lang="en-GB" dirty="0">
                <a:latin typeface="Consolas"/>
                <a:cs typeface="Calibri" panose="020F0502020204030204"/>
              </a:rPr>
              <a:t>value = 1</a:t>
            </a:r>
            <a:r>
              <a:rPr lang="en-GB" i="1" dirty="0">
                <a:latin typeface="Consolas"/>
                <a:cs typeface="Calibri" panose="020F0502020204030204"/>
              </a:rPr>
              <a:t>)</a:t>
            </a:r>
            <a:br>
              <a:rPr lang="en-GB" i="1" dirty="0">
                <a:latin typeface="Consolas"/>
                <a:cs typeface="Calibri" panose="020F0502020204030204"/>
              </a:rPr>
            </a:br>
            <a:r>
              <a:rPr lang="en-GB" i="1" dirty="0">
                <a:solidFill>
                  <a:schemeClr val="accent2"/>
                </a:solidFill>
                <a:latin typeface="Consolas"/>
                <a:cs typeface="Calibri" panose="020F0502020204030204"/>
              </a:rPr>
              <a:t>void</a:t>
            </a:r>
            <a:r>
              <a:rPr lang="en-GB" i="1" dirty="0">
                <a:latin typeface="Consolas"/>
                <a:cs typeface="Calibri" panose="020F0502020204030204"/>
              </a:rPr>
              <a:t> </a:t>
            </a:r>
            <a:r>
              <a:rPr lang="en-GB" dirty="0">
                <a:latin typeface="Consolas"/>
                <a:cs typeface="Calibri" panose="020F0502020204030204"/>
              </a:rPr>
              <a:t>order</a:t>
            </a:r>
            <a:r>
              <a:rPr lang="en-GB" i="1" dirty="0">
                <a:latin typeface="Consolas"/>
                <a:cs typeface="Calibri" panose="020F0502020204030204"/>
              </a:rPr>
              <a:t>() {</a:t>
            </a:r>
            <a:br>
              <a:rPr lang="en-GB" i="1" dirty="0">
                <a:latin typeface="Consolas"/>
                <a:cs typeface="Calibri" panose="020F0502020204030204"/>
              </a:rPr>
            </a:br>
            <a:r>
              <a:rPr lang="en-GB" i="1" dirty="0">
                <a:latin typeface="Consolas"/>
                <a:cs typeface="Calibri" panose="020F0502020204030204"/>
              </a:rPr>
              <a:t>}</a:t>
            </a:r>
            <a:endParaRPr lang="en-GB" dirty="0"/>
          </a:p>
        </p:txBody>
      </p:sp>
    </p:spTree>
    <p:extLst>
      <p:ext uri="{BB962C8B-B14F-4D97-AF65-F5344CB8AC3E}">
        <p14:creationId xmlns:p14="http://schemas.microsoft.com/office/powerpoint/2010/main" val="3791688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7E78-525D-B0AE-7985-1C2027201D01}"/>
              </a:ext>
            </a:extLst>
          </p:cNvPr>
          <p:cNvSpPr>
            <a:spLocks noGrp="1"/>
          </p:cNvSpPr>
          <p:nvPr>
            <p:ph type="title"/>
          </p:nvPr>
        </p:nvSpPr>
        <p:spPr/>
        <p:txBody>
          <a:bodyPr/>
          <a:lstStyle/>
          <a:p>
            <a:pPr algn="ctr"/>
            <a:r>
              <a:rPr lang="en-GB" dirty="0">
                <a:highlight>
                  <a:srgbClr val="FFFF00"/>
                </a:highlight>
                <a:ea typeface="+mj-lt"/>
                <a:cs typeface="+mj-lt"/>
              </a:rPr>
              <a:t>@Timeout</a:t>
            </a:r>
            <a:endParaRPr lang="en-US" dirty="0">
              <a:ea typeface="+mj-lt"/>
              <a:cs typeface="+mj-lt"/>
            </a:endParaRPr>
          </a:p>
        </p:txBody>
      </p:sp>
      <p:sp>
        <p:nvSpPr>
          <p:cNvPr id="3" name="Content Placeholder 2">
            <a:extLst>
              <a:ext uri="{FF2B5EF4-FFF2-40B4-BE49-F238E27FC236}">
                <a16:creationId xmlns:a16="http://schemas.microsoft.com/office/drawing/2014/main" id="{CD7DCC6A-25F8-3A16-4ED3-A388CF234F01}"/>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GB" dirty="0">
                <a:highlight>
                  <a:srgbClr val="FFFF00"/>
                </a:highlight>
                <a:latin typeface="Consolas"/>
              </a:rPr>
              <a:t>@Timeout</a:t>
            </a:r>
            <a:r>
              <a:rPr lang="en-GB" dirty="0">
                <a:ea typeface="+mn-lt"/>
                <a:cs typeface="+mn-lt"/>
              </a:rPr>
              <a:t> is used to define a timeout for a method or all testable methods within one class and its </a:t>
            </a:r>
            <a:r>
              <a:rPr lang="en-GB" dirty="0">
                <a:latin typeface="Consolas"/>
              </a:rPr>
              <a:t>@Nested</a:t>
            </a:r>
            <a:r>
              <a:rPr lang="en-GB" dirty="0">
                <a:ea typeface="+mn-lt"/>
                <a:cs typeface="+mn-lt"/>
              </a:rPr>
              <a:t> classes.</a:t>
            </a:r>
            <a:endParaRPr lang="en-US"/>
          </a:p>
          <a:p>
            <a:pPr marL="0" indent="0">
              <a:buNone/>
            </a:pPr>
            <a:r>
              <a:rPr lang="en-GB" dirty="0">
                <a:ea typeface="+mn-lt"/>
                <a:cs typeface="+mn-lt"/>
              </a:rPr>
              <a:t>This annotation may also be used on lifecycle methods annotated with </a:t>
            </a:r>
            <a:r>
              <a:rPr lang="en-GB" dirty="0">
                <a:latin typeface="Consolas"/>
              </a:rPr>
              <a:t>@BeforeAll</a:t>
            </a:r>
            <a:r>
              <a:rPr lang="en-GB" dirty="0">
                <a:latin typeface="Consolas"/>
                <a:ea typeface="+mn-lt"/>
                <a:cs typeface="+mn-lt"/>
              </a:rPr>
              <a:t> </a:t>
            </a:r>
            <a:r>
              <a:rPr lang="en-GB" dirty="0">
                <a:ea typeface="+mn-lt"/>
                <a:cs typeface="+mn-lt"/>
              </a:rPr>
              <a:t>, </a:t>
            </a:r>
            <a:r>
              <a:rPr lang="en-GB" dirty="0">
                <a:latin typeface="Consolas"/>
              </a:rPr>
              <a:t>@BeforeEach</a:t>
            </a:r>
            <a:r>
              <a:rPr lang="en-GB" dirty="0">
                <a:latin typeface="Consolas"/>
                <a:ea typeface="+mn-lt"/>
                <a:cs typeface="+mn-lt"/>
              </a:rPr>
              <a:t> </a:t>
            </a:r>
            <a:r>
              <a:rPr lang="en-GB" dirty="0">
                <a:ea typeface="+mn-lt"/>
                <a:cs typeface="+mn-lt"/>
              </a:rPr>
              <a:t>, </a:t>
            </a:r>
            <a:r>
              <a:rPr lang="en-GB" dirty="0">
                <a:latin typeface="Consolas"/>
              </a:rPr>
              <a:t>@AfterEach</a:t>
            </a:r>
            <a:r>
              <a:rPr lang="en-GB" dirty="0">
                <a:latin typeface="Consolas"/>
                <a:ea typeface="+mn-lt"/>
                <a:cs typeface="+mn-lt"/>
              </a:rPr>
              <a:t> </a:t>
            </a:r>
            <a:r>
              <a:rPr lang="en-GB" dirty="0">
                <a:ea typeface="+mn-lt"/>
                <a:cs typeface="+mn-lt"/>
              </a:rPr>
              <a:t>, or </a:t>
            </a:r>
            <a:r>
              <a:rPr lang="en-GB" dirty="0">
                <a:latin typeface="Consolas"/>
              </a:rPr>
              <a:t>@AfterAll</a:t>
            </a:r>
            <a:r>
              <a:rPr lang="en-GB" dirty="0">
                <a:latin typeface="Consolas"/>
                <a:ea typeface="+mn-lt"/>
                <a:cs typeface="+mn-lt"/>
              </a:rPr>
              <a:t> </a:t>
            </a:r>
            <a:r>
              <a:rPr lang="en-GB" dirty="0">
                <a:ea typeface="+mn-lt"/>
                <a:cs typeface="+mn-lt"/>
              </a:rPr>
              <a:t>.</a:t>
            </a:r>
          </a:p>
          <a:p>
            <a:pPr marL="0" indent="0">
              <a:buNone/>
            </a:pPr>
            <a:r>
              <a:rPr lang="en-GB" dirty="0">
                <a:ea typeface="+mn-lt"/>
                <a:cs typeface="+mn-lt"/>
              </a:rPr>
              <a:t>Applying this annotation to a test class has the same effect as applying it to all testable methods, i.e. all methods annotated or meta-annotated with </a:t>
            </a:r>
            <a:r>
              <a:rPr lang="en-GB" dirty="0">
                <a:latin typeface="Consolas"/>
              </a:rPr>
              <a:t>@Test</a:t>
            </a:r>
            <a:r>
              <a:rPr lang="en-GB" dirty="0">
                <a:latin typeface="Consolas"/>
                <a:ea typeface="+mn-lt"/>
                <a:cs typeface="+mn-lt"/>
              </a:rPr>
              <a:t> </a:t>
            </a:r>
            <a:r>
              <a:rPr lang="en-GB" dirty="0">
                <a:ea typeface="+mn-lt"/>
                <a:cs typeface="+mn-lt"/>
              </a:rPr>
              <a:t>, </a:t>
            </a:r>
            <a:r>
              <a:rPr lang="en-GB" dirty="0">
                <a:latin typeface="Consolas"/>
              </a:rPr>
              <a:t>@TestFactory</a:t>
            </a:r>
            <a:r>
              <a:rPr lang="en-GB" dirty="0">
                <a:latin typeface="Consolas"/>
                <a:ea typeface="+mn-lt"/>
                <a:cs typeface="+mn-lt"/>
              </a:rPr>
              <a:t> </a:t>
            </a:r>
            <a:r>
              <a:rPr lang="en-GB" dirty="0">
                <a:ea typeface="+mn-lt"/>
                <a:cs typeface="+mn-lt"/>
              </a:rPr>
              <a:t>, or </a:t>
            </a:r>
            <a:r>
              <a:rPr lang="en-GB" dirty="0">
                <a:latin typeface="Consolas"/>
              </a:rPr>
              <a:t>@TestTemplate</a:t>
            </a:r>
            <a:r>
              <a:rPr lang="en-GB" dirty="0">
                <a:latin typeface="Consolas"/>
                <a:ea typeface="+mn-lt"/>
                <a:cs typeface="+mn-lt"/>
              </a:rPr>
              <a:t> </a:t>
            </a:r>
            <a:r>
              <a:rPr lang="en-GB" dirty="0">
                <a:ea typeface="+mn-lt"/>
                <a:cs typeface="+mn-lt"/>
              </a:rPr>
              <a:t>, but not to its lifecycle methods.</a:t>
            </a:r>
          </a:p>
          <a:p>
            <a:pPr marL="0" indent="0">
              <a:buNone/>
            </a:pPr>
            <a:endParaRPr lang="en-GB" dirty="0">
              <a:latin typeface="Calibri" panose="020F0502020204030204"/>
              <a:cs typeface="Calibri"/>
            </a:endParaRPr>
          </a:p>
          <a:p>
            <a:pPr marL="0" indent="0">
              <a:buNone/>
            </a:pPr>
            <a:r>
              <a:rPr lang="en-GB" dirty="0">
                <a:highlight>
                  <a:srgbClr val="FFFF00"/>
                </a:highlight>
                <a:latin typeface="Consolas"/>
                <a:cs typeface="Calibri"/>
              </a:rPr>
              <a:t>@Test</a:t>
            </a:r>
            <a:br>
              <a:rPr lang="en-GB" dirty="0">
                <a:latin typeface="Consolas"/>
                <a:cs typeface="Calibri"/>
              </a:rPr>
            </a:br>
            <a:r>
              <a:rPr lang="en-GB" dirty="0">
                <a:highlight>
                  <a:srgbClr val="FFFF00"/>
                </a:highlight>
                <a:latin typeface="Consolas"/>
                <a:cs typeface="Calibri"/>
              </a:rPr>
              <a:t>@Timeout</a:t>
            </a:r>
            <a:r>
              <a:rPr lang="en-GB" i="1" dirty="0">
                <a:highlight>
                  <a:srgbClr val="FFFF00"/>
                </a:highlight>
                <a:latin typeface="Consolas"/>
                <a:cs typeface="Calibri"/>
              </a:rPr>
              <a:t>(</a:t>
            </a:r>
            <a:r>
              <a:rPr lang="en-GB" dirty="0">
                <a:highlight>
                  <a:srgbClr val="FFFF00"/>
                </a:highlight>
                <a:latin typeface="Consolas"/>
                <a:cs typeface="Calibri"/>
              </a:rPr>
              <a:t>22</a:t>
            </a:r>
            <a:r>
              <a:rPr lang="en-GB" i="1" dirty="0">
                <a:highlight>
                  <a:srgbClr val="FFFF00"/>
                </a:highlight>
                <a:latin typeface="Consolas"/>
                <a:cs typeface="Calibri"/>
              </a:rPr>
              <a:t>)</a:t>
            </a:r>
            <a:br>
              <a:rPr lang="en-GB" i="1" dirty="0">
                <a:latin typeface="Consolas"/>
                <a:cs typeface="Calibri"/>
              </a:rPr>
            </a:br>
            <a:r>
              <a:rPr lang="en-GB" i="1" dirty="0">
                <a:solidFill>
                  <a:schemeClr val="accent2"/>
                </a:solidFill>
                <a:latin typeface="Consolas"/>
                <a:cs typeface="Calibri"/>
              </a:rPr>
              <a:t>void</a:t>
            </a:r>
            <a:r>
              <a:rPr lang="en-GB" i="1" dirty="0">
                <a:latin typeface="Consolas"/>
                <a:cs typeface="Calibri"/>
              </a:rPr>
              <a:t> </a:t>
            </a:r>
            <a:r>
              <a:rPr lang="en-GB" dirty="0">
                <a:latin typeface="Consolas"/>
                <a:cs typeface="Calibri"/>
              </a:rPr>
              <a:t>timeout</a:t>
            </a:r>
            <a:r>
              <a:rPr lang="en-GB" i="1" dirty="0">
                <a:latin typeface="Consolas"/>
                <a:cs typeface="Calibri"/>
              </a:rPr>
              <a:t>() {</a:t>
            </a:r>
            <a:br>
              <a:rPr lang="en-GB" i="1" dirty="0">
                <a:latin typeface="Consolas"/>
                <a:cs typeface="Calibri"/>
              </a:rPr>
            </a:br>
            <a:r>
              <a:rPr lang="en-GB" i="1" dirty="0">
                <a:latin typeface="Consolas"/>
                <a:cs typeface="Calibri"/>
              </a:rPr>
              <a:t>}</a:t>
            </a:r>
            <a:endParaRPr lang="en-GB" dirty="0">
              <a:cs typeface="Calibri"/>
            </a:endParaRPr>
          </a:p>
          <a:p>
            <a:endParaRPr lang="en-GB" dirty="0">
              <a:cs typeface="Calibri"/>
            </a:endParaRPr>
          </a:p>
        </p:txBody>
      </p:sp>
    </p:spTree>
    <p:extLst>
      <p:ext uri="{BB962C8B-B14F-4D97-AF65-F5344CB8AC3E}">
        <p14:creationId xmlns:p14="http://schemas.microsoft.com/office/powerpoint/2010/main" val="3958144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4A86-1A55-B646-A652-3692D1C3CBF7}"/>
              </a:ext>
            </a:extLst>
          </p:cNvPr>
          <p:cNvSpPr>
            <a:spLocks noGrp="1"/>
          </p:cNvSpPr>
          <p:nvPr>
            <p:ph type="title"/>
          </p:nvPr>
        </p:nvSpPr>
        <p:spPr/>
        <p:txBody>
          <a:bodyPr/>
          <a:lstStyle/>
          <a:p>
            <a:pPr algn="ctr"/>
            <a:r>
              <a:rPr lang="en-GB" dirty="0">
                <a:highlight>
                  <a:srgbClr val="FFFF00"/>
                </a:highlight>
                <a:cs typeface="Calibri Light"/>
              </a:rPr>
              <a:t>Lifecycle Of Test Classes</a:t>
            </a:r>
            <a:endParaRPr lang="en-GB" dirty="0">
              <a:cs typeface="Calibri Light"/>
            </a:endParaRPr>
          </a:p>
        </p:txBody>
      </p:sp>
      <p:sp>
        <p:nvSpPr>
          <p:cNvPr id="3" name="Content Placeholder 2">
            <a:extLst>
              <a:ext uri="{FF2B5EF4-FFF2-40B4-BE49-F238E27FC236}">
                <a16:creationId xmlns:a16="http://schemas.microsoft.com/office/drawing/2014/main" id="{821A926E-84F7-247F-25A7-5DD32A56B445}"/>
              </a:ext>
            </a:extLst>
          </p:cNvPr>
          <p:cNvSpPr>
            <a:spLocks noGrp="1"/>
          </p:cNvSpPr>
          <p:nvPr>
            <p:ph idx="1"/>
          </p:nvPr>
        </p:nvSpPr>
        <p:spPr/>
        <p:txBody>
          <a:bodyPr vert="horz" lIns="91440" tIns="45720" rIns="91440" bIns="45720" rtlCol="0" anchor="t">
            <a:normAutofit/>
          </a:bodyPr>
          <a:lstStyle/>
          <a:p>
            <a:pPr marL="0" indent="0">
              <a:buNone/>
            </a:pPr>
            <a:r>
              <a:rPr lang="en-GB" dirty="0">
                <a:latin typeface="Consolas"/>
              </a:rPr>
              <a:t>In order to allow individual test methods to be executed in isolatin and to avoid unexpected side effects due to mutable test instance state, JUnit creates a new instance of each test class before executing each test method . This "per-method" test instance lifecycle is the default </a:t>
            </a:r>
            <a:r>
              <a:rPr lang="en-GB" dirty="0" err="1">
                <a:latin typeface="Consolas"/>
              </a:rPr>
              <a:t>behavior</a:t>
            </a:r>
            <a:r>
              <a:rPr lang="en-GB" dirty="0">
                <a:latin typeface="Consolas"/>
              </a:rPr>
              <a:t> in JUnit Jupiter and is analogous to all previous versions of JUnit .</a:t>
            </a:r>
            <a:endParaRPr lang="en-GB" dirty="0">
              <a:cs typeface="Calibri" panose="020F0502020204030204"/>
            </a:endParaRPr>
          </a:p>
        </p:txBody>
      </p:sp>
    </p:spTree>
    <p:extLst>
      <p:ext uri="{BB962C8B-B14F-4D97-AF65-F5344CB8AC3E}">
        <p14:creationId xmlns:p14="http://schemas.microsoft.com/office/powerpoint/2010/main" val="1380382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B8157-1C5F-7A6F-364D-8503D40E3604}"/>
              </a:ext>
            </a:extLst>
          </p:cNvPr>
          <p:cNvSpPr>
            <a:spLocks noGrp="1"/>
          </p:cNvSpPr>
          <p:nvPr>
            <p:ph type="title"/>
          </p:nvPr>
        </p:nvSpPr>
        <p:spPr/>
        <p:txBody>
          <a:bodyPr/>
          <a:lstStyle/>
          <a:p>
            <a:pPr algn="ctr"/>
            <a:r>
              <a:rPr lang="en-GB" dirty="0">
                <a:highlight>
                  <a:srgbClr val="FFFF00"/>
                </a:highlight>
                <a:cs typeface="Calibri Light"/>
              </a:rPr>
              <a:t>@TestInstance</a:t>
            </a:r>
          </a:p>
        </p:txBody>
      </p:sp>
      <p:sp>
        <p:nvSpPr>
          <p:cNvPr id="3" name="Content Placeholder 2">
            <a:extLst>
              <a:ext uri="{FF2B5EF4-FFF2-40B4-BE49-F238E27FC236}">
                <a16:creationId xmlns:a16="http://schemas.microsoft.com/office/drawing/2014/main" id="{9986C504-F524-9FCF-08AD-35746F75B687}"/>
              </a:ext>
            </a:extLst>
          </p:cNvPr>
          <p:cNvSpPr>
            <a:spLocks noGrp="1"/>
          </p:cNvSpPr>
          <p:nvPr>
            <p:ph idx="1"/>
          </p:nvPr>
        </p:nvSpPr>
        <p:spPr/>
        <p:txBody>
          <a:bodyPr vert="horz" lIns="91440" tIns="45720" rIns="91440" bIns="45720" rtlCol="0" anchor="t">
            <a:normAutofit/>
          </a:bodyPr>
          <a:lstStyle/>
          <a:p>
            <a:pPr marL="0" indent="0">
              <a:buNone/>
            </a:pPr>
            <a:r>
              <a:rPr lang="en-GB">
                <a:highlight>
                  <a:srgbClr val="FFFF00"/>
                </a:highlight>
                <a:latin typeface="Consolas"/>
              </a:rPr>
              <a:t>@TestInstance</a:t>
            </a:r>
            <a:r>
              <a:rPr lang="en-GB" i="1">
                <a:latin typeface="Consolas"/>
              </a:rPr>
              <a:t>(</a:t>
            </a:r>
            <a:endParaRPr lang="en-GB">
              <a:latin typeface="Calibri" panose="020F0502020204030204"/>
              <a:cs typeface="Calibri" panose="020F0502020204030204"/>
            </a:endParaRPr>
          </a:p>
          <a:p>
            <a:pPr marL="0" indent="0">
              <a:buNone/>
            </a:pPr>
            <a:r>
              <a:rPr lang="en-GB" dirty="0">
                <a:latin typeface="Consolas"/>
              </a:rPr>
              <a:t>value = </a:t>
            </a:r>
            <a:r>
              <a:rPr lang="en-GB" err="1">
                <a:latin typeface="Consolas"/>
              </a:rPr>
              <a:t>TestInstance.Lifecycle.</a:t>
            </a:r>
            <a:r>
              <a:rPr lang="en-GB" i="1" err="1">
                <a:latin typeface="Consolas"/>
              </a:rPr>
              <a:t>PER_CLASS</a:t>
            </a:r>
            <a:r>
              <a:rPr lang="en-GB" i="1" dirty="0">
                <a:latin typeface="Consolas"/>
              </a:rPr>
              <a:t>)</a:t>
            </a:r>
            <a:br>
              <a:rPr lang="en-GB" i="1" dirty="0">
                <a:latin typeface="Consolas"/>
              </a:rPr>
            </a:br>
            <a:r>
              <a:rPr lang="en-GB" i="1" dirty="0">
                <a:solidFill>
                  <a:schemeClr val="accent2"/>
                </a:solidFill>
                <a:latin typeface="Consolas"/>
              </a:rPr>
              <a:t>class</a:t>
            </a:r>
            <a:r>
              <a:rPr lang="en-GB" i="1" dirty="0">
                <a:latin typeface="Consolas"/>
              </a:rPr>
              <a:t> </a:t>
            </a:r>
            <a:r>
              <a:rPr lang="en-GB" err="1">
                <a:latin typeface="Consolas"/>
              </a:rPr>
              <a:t>OrderedNestedTestClassesDemo</a:t>
            </a:r>
            <a:r>
              <a:rPr lang="en-GB" dirty="0">
                <a:latin typeface="Consolas"/>
              </a:rPr>
              <a:t> </a:t>
            </a:r>
            <a:r>
              <a:rPr lang="en-GB" i="1" dirty="0">
                <a:latin typeface="Consolas"/>
              </a:rPr>
              <a:t>{</a:t>
            </a:r>
            <a:br>
              <a:rPr lang="en-GB" i="1" dirty="0">
                <a:latin typeface="Consolas"/>
              </a:rPr>
            </a:br>
            <a:br>
              <a:rPr lang="en-GB" i="1" dirty="0">
                <a:latin typeface="Consolas"/>
              </a:rPr>
            </a:br>
            <a:r>
              <a:rPr lang="en-GB" i="1" dirty="0">
                <a:latin typeface="Consolas"/>
              </a:rPr>
              <a:t>        </a:t>
            </a:r>
            <a:r>
              <a:rPr lang="en-GB" dirty="0">
                <a:highlight>
                  <a:srgbClr val="FFFF00"/>
                </a:highlight>
                <a:latin typeface="Consolas"/>
              </a:rPr>
              <a:t>@Test</a:t>
            </a:r>
            <a:br>
              <a:rPr lang="en-GB" dirty="0">
                <a:latin typeface="Consolas"/>
              </a:rPr>
            </a:br>
            <a:r>
              <a:rPr lang="en-GB" dirty="0">
                <a:latin typeface="Consolas"/>
              </a:rPr>
              <a:t>        </a:t>
            </a:r>
            <a:r>
              <a:rPr lang="en-GB" dirty="0">
                <a:solidFill>
                  <a:schemeClr val="accent2"/>
                </a:solidFill>
                <a:latin typeface="Consolas"/>
              </a:rPr>
              <a:t>void</a:t>
            </a:r>
            <a:r>
              <a:rPr lang="en-GB" dirty="0">
                <a:latin typeface="Consolas"/>
              </a:rPr>
              <a:t> test1</a:t>
            </a:r>
            <a:r>
              <a:rPr lang="en-GB" i="1" dirty="0">
                <a:latin typeface="Consolas"/>
              </a:rPr>
              <a:t>() {</a:t>
            </a:r>
            <a:br>
              <a:rPr lang="en-GB" i="1" dirty="0">
                <a:latin typeface="Consolas"/>
              </a:rPr>
            </a:br>
            <a:r>
              <a:rPr lang="en-GB" i="1" dirty="0">
                <a:latin typeface="Consolas"/>
              </a:rPr>
              <a:t>        }</a:t>
            </a:r>
            <a:br>
              <a:rPr lang="en-GB" i="1" dirty="0">
                <a:latin typeface="Consolas"/>
              </a:rPr>
            </a:br>
            <a:r>
              <a:rPr lang="en-GB" i="1" dirty="0">
                <a:latin typeface="Consolas"/>
              </a:rPr>
              <a:t>    }</a:t>
            </a:r>
            <a:endParaRPr lang="en-GB">
              <a:cs typeface="Calibri" panose="020F0502020204030204"/>
            </a:endParaRPr>
          </a:p>
        </p:txBody>
      </p:sp>
    </p:spTree>
    <p:extLst>
      <p:ext uri="{BB962C8B-B14F-4D97-AF65-F5344CB8AC3E}">
        <p14:creationId xmlns:p14="http://schemas.microsoft.com/office/powerpoint/2010/main" val="216637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DC0C-8112-0B3E-CE1C-A80CA59C9163}"/>
              </a:ext>
            </a:extLst>
          </p:cNvPr>
          <p:cNvSpPr>
            <a:spLocks noGrp="1"/>
          </p:cNvSpPr>
          <p:nvPr>
            <p:ph type="title"/>
          </p:nvPr>
        </p:nvSpPr>
        <p:spPr/>
        <p:txBody>
          <a:bodyPr/>
          <a:lstStyle/>
          <a:p>
            <a:pPr algn="ctr"/>
            <a:r>
              <a:rPr lang="en-GB" dirty="0">
                <a:highlight>
                  <a:srgbClr val="FFFF00"/>
                </a:highlight>
                <a:latin typeface="Consolas"/>
              </a:rPr>
              <a:t>@TestFactory</a:t>
            </a:r>
            <a:endParaRPr lang="en-US" dirty="0">
              <a:highlight>
                <a:srgbClr val="FFFF00"/>
              </a:highlight>
              <a:cs typeface="Calibri Light" panose="020F0302020204030204"/>
            </a:endParaRPr>
          </a:p>
        </p:txBody>
      </p:sp>
      <p:sp>
        <p:nvSpPr>
          <p:cNvPr id="3" name="Content Placeholder 2">
            <a:extLst>
              <a:ext uri="{FF2B5EF4-FFF2-40B4-BE49-F238E27FC236}">
                <a16:creationId xmlns:a16="http://schemas.microsoft.com/office/drawing/2014/main" id="{6766ABDE-AC81-0298-EF91-416C8E7FB2B4}"/>
              </a:ext>
            </a:extLst>
          </p:cNvPr>
          <p:cNvSpPr>
            <a:spLocks noGrp="1"/>
          </p:cNvSpPr>
          <p:nvPr>
            <p:ph idx="1"/>
          </p:nvPr>
        </p:nvSpPr>
        <p:spPr/>
        <p:txBody>
          <a:bodyPr vert="horz" lIns="91440" tIns="45720" rIns="91440" bIns="45720" rtlCol="0" anchor="t">
            <a:normAutofit fontScale="77500" lnSpcReduction="20000"/>
          </a:bodyPr>
          <a:lstStyle/>
          <a:p>
            <a:r>
              <a:rPr lang="en-GB" dirty="0">
                <a:highlight>
                  <a:srgbClr val="FFFF00"/>
                </a:highlight>
                <a:latin typeface="Consolas"/>
              </a:rPr>
              <a:t>@TestFactory</a:t>
            </a:r>
            <a:r>
              <a:rPr lang="en-GB" dirty="0">
                <a:latin typeface="Consolas"/>
              </a:rPr>
              <a:t> method is not itself a test case but rather a factory for test cases. Thus, a dynamic test is the product of a factory. Technically speaking, a @TestFactory method must return a </a:t>
            </a:r>
            <a:r>
              <a:rPr lang="en-GB">
                <a:latin typeface="Consolas"/>
              </a:rPr>
              <a:t>single DynamicNode</a:t>
            </a:r>
            <a:r>
              <a:rPr lang="en-GB" dirty="0">
                <a:latin typeface="Consolas"/>
              </a:rPr>
              <a:t> or a Stream, Collection, </a:t>
            </a:r>
            <a:r>
              <a:rPr lang="en-GB" dirty="0" err="1">
                <a:latin typeface="Consolas"/>
              </a:rPr>
              <a:t>Iterable</a:t>
            </a:r>
            <a:r>
              <a:rPr lang="en-GB" dirty="0">
                <a:latin typeface="Consolas"/>
              </a:rPr>
              <a:t>, Iterator, or array of </a:t>
            </a:r>
            <a:r>
              <a:rPr lang="en-GB" dirty="0" err="1">
                <a:latin typeface="Consolas"/>
              </a:rPr>
              <a:t>DynamicNode</a:t>
            </a:r>
            <a:r>
              <a:rPr lang="en-GB" dirty="0">
                <a:latin typeface="Consolas"/>
              </a:rPr>
              <a:t> instances.</a:t>
            </a:r>
            <a:endParaRPr lang="en-GB" dirty="0">
              <a:latin typeface="Calibri" panose="020F0502020204030204"/>
              <a:cs typeface="Calibri" panose="020F0502020204030204"/>
            </a:endParaRPr>
          </a:p>
          <a:p>
            <a:r>
              <a:rPr lang="en-GB" dirty="0">
                <a:latin typeface="Consolas"/>
              </a:rPr>
              <a:t>allows us to declare and run test cases generated at run-time. Contrary to Static Tests, which define a fixed number of test cases at the compile time, Dynamic Tests allow us to define the test cases dynamically in the runtime.</a:t>
            </a:r>
            <a:endParaRPr lang="en-GB" dirty="0">
              <a:ea typeface="+mn-lt"/>
              <a:cs typeface="+mn-lt"/>
            </a:endParaRPr>
          </a:p>
          <a:p>
            <a:endParaRPr lang="en-GB" dirty="0">
              <a:latin typeface="Consolas"/>
            </a:endParaRPr>
          </a:p>
          <a:p>
            <a:pPr marL="0" indent="0">
              <a:buNone/>
            </a:pPr>
            <a:r>
              <a:rPr lang="en-GB" dirty="0">
                <a:highlight>
                  <a:srgbClr val="FFFF00"/>
                </a:highlight>
                <a:latin typeface="Consolas"/>
              </a:rPr>
              <a:t>@TestFactory</a:t>
            </a:r>
            <a:br>
              <a:rPr lang="en-GB" dirty="0">
                <a:latin typeface="Consolas"/>
              </a:rPr>
            </a:br>
            <a:r>
              <a:rPr lang="en-GB" dirty="0">
                <a:latin typeface="Consolas"/>
              </a:rPr>
              <a:t>List </a:t>
            </a:r>
            <a:r>
              <a:rPr lang="en-GB" dirty="0" err="1">
                <a:latin typeface="Consolas"/>
              </a:rPr>
              <a:t>dynamicTestsWithInvalidReturnType</a:t>
            </a:r>
            <a:r>
              <a:rPr lang="en-GB" i="1" dirty="0">
                <a:latin typeface="Consolas"/>
              </a:rPr>
              <a:t>() {</a:t>
            </a:r>
            <a:br>
              <a:rPr lang="en-GB" i="1" dirty="0">
                <a:latin typeface="Consolas"/>
              </a:rPr>
            </a:br>
            <a:r>
              <a:rPr lang="en-GB" i="1" dirty="0">
                <a:latin typeface="Consolas"/>
              </a:rPr>
              <a:t>    </a:t>
            </a:r>
            <a:r>
              <a:rPr lang="en-GB" dirty="0">
                <a:solidFill>
                  <a:schemeClr val="accent2"/>
                </a:solidFill>
                <a:latin typeface="Consolas"/>
              </a:rPr>
              <a:t>return</a:t>
            </a:r>
            <a:r>
              <a:rPr lang="en-GB" dirty="0">
                <a:latin typeface="Consolas"/>
              </a:rPr>
              <a:t> </a:t>
            </a:r>
            <a:r>
              <a:rPr lang="en-GB" i="1" dirty="0">
                <a:latin typeface="Consolas"/>
              </a:rPr>
              <a:t>(</a:t>
            </a:r>
            <a:r>
              <a:rPr lang="en-GB" dirty="0">
                <a:latin typeface="Consolas"/>
              </a:rPr>
              <a:t>List</a:t>
            </a:r>
            <a:r>
              <a:rPr lang="en-GB" i="1" dirty="0">
                <a:latin typeface="Consolas"/>
              </a:rPr>
              <a:t>) </a:t>
            </a:r>
            <a:r>
              <a:rPr lang="en-GB" dirty="0">
                <a:latin typeface="Consolas"/>
              </a:rPr>
              <a:t>new </a:t>
            </a:r>
            <a:r>
              <a:rPr lang="en-GB" dirty="0" err="1">
                <a:latin typeface="Consolas"/>
              </a:rPr>
              <a:t>ArrayList</a:t>
            </a:r>
            <a:r>
              <a:rPr lang="en-GB" i="1" dirty="0">
                <a:latin typeface="Consolas"/>
              </a:rPr>
              <a:t>()</a:t>
            </a:r>
            <a:r>
              <a:rPr lang="en-GB" dirty="0">
                <a:latin typeface="Consolas"/>
              </a:rPr>
              <a:t>;</a:t>
            </a:r>
            <a:br>
              <a:rPr lang="en-GB" dirty="0">
                <a:latin typeface="Consolas"/>
              </a:rPr>
            </a:br>
            <a:r>
              <a:rPr lang="en-GB" dirty="0">
                <a:latin typeface="Consolas"/>
              </a:rPr>
              <a:t>}</a:t>
            </a:r>
            <a:br>
              <a:rPr lang="en-GB" dirty="0">
                <a:latin typeface="Consolas"/>
              </a:rPr>
            </a:br>
            <a:br>
              <a:rPr lang="en-GB" dirty="0">
                <a:latin typeface="Consolas"/>
              </a:rPr>
            </a:br>
            <a:endParaRPr lang="en-GB">
              <a:latin typeface="Consolas"/>
              <a:cs typeface="Calibri" panose="020F0502020204030204"/>
            </a:endParaRPr>
          </a:p>
        </p:txBody>
      </p:sp>
    </p:spTree>
    <p:extLst>
      <p:ext uri="{BB962C8B-B14F-4D97-AF65-F5344CB8AC3E}">
        <p14:creationId xmlns:p14="http://schemas.microsoft.com/office/powerpoint/2010/main" val="1641928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36DEC-B44B-FC40-FA17-65D7DE2A0B7F}"/>
              </a:ext>
            </a:extLst>
          </p:cNvPr>
          <p:cNvSpPr>
            <a:spLocks noGrp="1"/>
          </p:cNvSpPr>
          <p:nvPr>
            <p:ph type="title"/>
          </p:nvPr>
        </p:nvSpPr>
        <p:spPr/>
        <p:txBody>
          <a:bodyPr/>
          <a:lstStyle/>
          <a:p>
            <a:pPr algn="ctr"/>
            <a:r>
              <a:rPr lang="en-GB" dirty="0">
                <a:highlight>
                  <a:srgbClr val="FFFF00"/>
                </a:highlight>
                <a:cs typeface="Calibri Light"/>
              </a:rPr>
              <a:t>Dependency Injection</a:t>
            </a:r>
          </a:p>
        </p:txBody>
      </p:sp>
      <p:sp>
        <p:nvSpPr>
          <p:cNvPr id="3" name="Content Placeholder 2">
            <a:extLst>
              <a:ext uri="{FF2B5EF4-FFF2-40B4-BE49-F238E27FC236}">
                <a16:creationId xmlns:a16="http://schemas.microsoft.com/office/drawing/2014/main" id="{A0989353-EAEB-773B-69C2-EA9E5C0B7C5A}"/>
              </a:ext>
            </a:extLst>
          </p:cNvPr>
          <p:cNvSpPr>
            <a:spLocks noGrp="1"/>
          </p:cNvSpPr>
          <p:nvPr>
            <p:ph idx="1"/>
          </p:nvPr>
        </p:nvSpPr>
        <p:spPr/>
        <p:txBody>
          <a:bodyPr vert="horz" lIns="91440" tIns="45720" rIns="91440" bIns="45720" rtlCol="0" anchor="t">
            <a:normAutofit fontScale="92500"/>
          </a:bodyPr>
          <a:lstStyle/>
          <a:p>
            <a:r>
              <a:rPr lang="en-GB" dirty="0">
                <a:ea typeface="+mn-lt"/>
                <a:cs typeface="+mn-lt"/>
              </a:rPr>
              <a:t>In all prior JUnit versions, test constructors or methods weren’t allowed to have parameters. As one of the major changes in JUnit 5, both test constructors and methods are now permitted to have parameters. This allows for greater flexibility and enables dependency injection for constructors and methods.</a:t>
            </a:r>
          </a:p>
          <a:p>
            <a:endParaRPr lang="en-GB" dirty="0">
              <a:cs typeface="Calibri"/>
            </a:endParaRPr>
          </a:p>
          <a:p>
            <a:r>
              <a:rPr lang="en-GB" dirty="0" err="1">
                <a:highlight>
                  <a:srgbClr val="FFFF00"/>
                </a:highlight>
                <a:latin typeface="Consolas"/>
                <a:cs typeface="Calibri"/>
              </a:rPr>
              <a:t>ParameterResolver</a:t>
            </a:r>
            <a:r>
              <a:rPr lang="en-GB" dirty="0">
                <a:ea typeface="+mn-lt"/>
                <a:cs typeface="+mn-lt"/>
              </a:rPr>
              <a:t>  defines the API for test extensions that wish to dynamically resolve parameters at runtime. If a test class constructor, a test method, or a lifecycle method accepts a parameter, the parameter must be resolved at runtime by a registered </a:t>
            </a:r>
            <a:r>
              <a:rPr lang="en-GB" dirty="0" err="1">
                <a:latin typeface="Consolas"/>
                <a:cs typeface="Calibri"/>
              </a:rPr>
              <a:t>ParameterResolver</a:t>
            </a:r>
            <a:r>
              <a:rPr lang="en-GB" dirty="0">
                <a:ea typeface="+mn-lt"/>
                <a:cs typeface="+mn-lt"/>
              </a:rPr>
              <a:t>. You can inject as many parameters as you want in any order you want them to be.</a:t>
            </a:r>
            <a:endParaRPr lang="en-GB" dirty="0">
              <a:cs typeface="Calibri"/>
            </a:endParaRPr>
          </a:p>
        </p:txBody>
      </p:sp>
    </p:spTree>
    <p:extLst>
      <p:ext uri="{BB962C8B-B14F-4D97-AF65-F5344CB8AC3E}">
        <p14:creationId xmlns:p14="http://schemas.microsoft.com/office/powerpoint/2010/main" val="2277036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248E-0D28-4BA7-1D76-3300A38B4F26}"/>
              </a:ext>
            </a:extLst>
          </p:cNvPr>
          <p:cNvSpPr>
            <a:spLocks noGrp="1"/>
          </p:cNvSpPr>
          <p:nvPr>
            <p:ph type="title"/>
          </p:nvPr>
        </p:nvSpPr>
        <p:spPr/>
        <p:txBody>
          <a:bodyPr/>
          <a:lstStyle/>
          <a:p>
            <a:pPr algn="ctr"/>
            <a:r>
              <a:rPr lang="en-GB" dirty="0">
                <a:highlight>
                  <a:srgbClr val="FFFF00"/>
                </a:highlight>
                <a:cs typeface="Calibri Light"/>
              </a:rPr>
              <a:t>Example for Parameter Resolver</a:t>
            </a:r>
            <a:endParaRPr lang="en-GB" dirty="0" err="1">
              <a:cs typeface="Calibri Light" panose="020F0302020204030204"/>
            </a:endParaRPr>
          </a:p>
        </p:txBody>
      </p:sp>
      <p:sp>
        <p:nvSpPr>
          <p:cNvPr id="3" name="Content Placeholder 2">
            <a:extLst>
              <a:ext uri="{FF2B5EF4-FFF2-40B4-BE49-F238E27FC236}">
                <a16:creationId xmlns:a16="http://schemas.microsoft.com/office/drawing/2014/main" id="{435E7152-8997-498D-F928-F9503508D6E8}"/>
              </a:ext>
            </a:extLst>
          </p:cNvPr>
          <p:cNvSpPr>
            <a:spLocks noGrp="1"/>
          </p:cNvSpPr>
          <p:nvPr>
            <p:ph idx="1"/>
          </p:nvPr>
        </p:nvSpPr>
        <p:spPr/>
        <p:txBody>
          <a:bodyPr vert="horz" lIns="91440" tIns="45720" rIns="91440" bIns="45720" rtlCol="0" anchor="t">
            <a:noAutofit/>
          </a:bodyPr>
          <a:lstStyle/>
          <a:p>
            <a:pPr marL="0" indent="0">
              <a:buNone/>
            </a:pPr>
            <a:r>
              <a:rPr lang="en-GB" sz="1050" dirty="0">
                <a:solidFill>
                  <a:schemeClr val="accent2"/>
                </a:solidFill>
                <a:latin typeface="Consolas"/>
              </a:rPr>
              <a:t>public class</a:t>
            </a:r>
            <a:r>
              <a:rPr lang="en-GB" sz="1050" dirty="0">
                <a:latin typeface="Consolas"/>
              </a:rPr>
              <a:t> </a:t>
            </a:r>
            <a:r>
              <a:rPr lang="en-GB" sz="1050" err="1">
                <a:latin typeface="Consolas"/>
              </a:rPr>
              <a:t>BankAccountParameterResolver</a:t>
            </a:r>
            <a:r>
              <a:rPr lang="en-GB" sz="1050" dirty="0">
                <a:latin typeface="Consolas"/>
              </a:rPr>
              <a:t> </a:t>
            </a:r>
            <a:r>
              <a:rPr lang="en-GB" sz="1050" dirty="0">
                <a:solidFill>
                  <a:schemeClr val="accent2"/>
                </a:solidFill>
                <a:latin typeface="Consolas"/>
              </a:rPr>
              <a:t>implements</a:t>
            </a:r>
            <a:r>
              <a:rPr lang="en-GB" sz="1050" dirty="0">
                <a:latin typeface="Consolas"/>
              </a:rPr>
              <a:t> </a:t>
            </a:r>
            <a:r>
              <a:rPr lang="en-GB" sz="1050" err="1">
                <a:latin typeface="Consolas"/>
              </a:rPr>
              <a:t>ParameterResolver</a:t>
            </a:r>
            <a:r>
              <a:rPr lang="en-GB" sz="1050" dirty="0">
                <a:latin typeface="Consolas"/>
              </a:rPr>
              <a:t> </a:t>
            </a:r>
            <a:r>
              <a:rPr lang="en-GB" sz="1050" i="1" dirty="0">
                <a:latin typeface="Consolas"/>
              </a:rPr>
              <a:t>{</a:t>
            </a:r>
            <a:br>
              <a:rPr lang="en-GB" sz="1050" i="1" dirty="0">
                <a:latin typeface="Consolas"/>
              </a:rPr>
            </a:br>
            <a:br>
              <a:rPr lang="en-GB" sz="1050" i="1" dirty="0">
                <a:latin typeface="Consolas"/>
              </a:rPr>
            </a:br>
            <a:r>
              <a:rPr lang="en-GB" sz="1050" i="1" dirty="0">
                <a:latin typeface="Consolas"/>
              </a:rPr>
              <a:t>    </a:t>
            </a:r>
            <a:r>
              <a:rPr lang="en-GB" sz="1050" dirty="0">
                <a:highlight>
                  <a:srgbClr val="FFFF00"/>
                </a:highlight>
                <a:latin typeface="Consolas"/>
              </a:rPr>
              <a:t>@Override</a:t>
            </a:r>
            <a:br>
              <a:rPr lang="en-GB" sz="1050" dirty="0">
                <a:latin typeface="Consolas"/>
              </a:rPr>
            </a:br>
            <a:r>
              <a:rPr lang="en-GB" sz="1050" dirty="0">
                <a:latin typeface="Consolas"/>
              </a:rPr>
              <a:t>    </a:t>
            </a:r>
            <a:r>
              <a:rPr lang="en-GB" sz="1050" dirty="0">
                <a:solidFill>
                  <a:schemeClr val="accent2"/>
                </a:solidFill>
                <a:latin typeface="Consolas"/>
              </a:rPr>
              <a:t>public </a:t>
            </a:r>
            <a:r>
              <a:rPr lang="en-GB" sz="1050" err="1">
                <a:solidFill>
                  <a:schemeClr val="accent2"/>
                </a:solidFill>
                <a:latin typeface="Consolas"/>
              </a:rPr>
              <a:t>boolean</a:t>
            </a:r>
            <a:r>
              <a:rPr lang="en-GB" sz="1050" dirty="0">
                <a:latin typeface="Consolas"/>
              </a:rPr>
              <a:t> </a:t>
            </a:r>
            <a:r>
              <a:rPr lang="en-GB" sz="1050" err="1">
                <a:latin typeface="Consolas"/>
              </a:rPr>
              <a:t>supportsParameter</a:t>
            </a:r>
            <a:r>
              <a:rPr lang="en-GB" sz="1050" i="1" dirty="0">
                <a:latin typeface="Consolas"/>
              </a:rPr>
              <a:t>(</a:t>
            </a:r>
            <a:r>
              <a:rPr lang="en-GB" sz="1050" err="1">
                <a:latin typeface="Consolas"/>
              </a:rPr>
              <a:t>ParameterContext</a:t>
            </a:r>
            <a:r>
              <a:rPr lang="en-GB" sz="1050" dirty="0">
                <a:latin typeface="Consolas"/>
              </a:rPr>
              <a:t> </a:t>
            </a:r>
            <a:r>
              <a:rPr lang="en-GB" sz="1050" err="1">
                <a:latin typeface="Consolas"/>
              </a:rPr>
              <a:t>parameterContext</a:t>
            </a:r>
            <a:r>
              <a:rPr lang="en-GB" sz="1050" dirty="0">
                <a:latin typeface="Consolas"/>
              </a:rPr>
              <a:t>,</a:t>
            </a:r>
            <a:endParaRPr lang="en-GB" sz="1050">
              <a:latin typeface="Calibri" panose="020F0502020204030204"/>
              <a:cs typeface="Calibri" panose="020F0502020204030204"/>
            </a:endParaRPr>
          </a:p>
          <a:p>
            <a:pPr marL="0" indent="0">
              <a:buNone/>
            </a:pPr>
            <a:endParaRPr lang="en-GB" sz="1050" dirty="0">
              <a:latin typeface="Consolas"/>
            </a:endParaRPr>
          </a:p>
          <a:p>
            <a:pPr marL="0" indent="0">
              <a:buNone/>
            </a:pPr>
            <a:r>
              <a:rPr lang="en-GB" sz="1050" dirty="0">
                <a:latin typeface="Consolas"/>
              </a:rPr>
              <a:t> </a:t>
            </a:r>
            <a:r>
              <a:rPr lang="en-GB" sz="1050" dirty="0" err="1">
                <a:latin typeface="Consolas"/>
              </a:rPr>
              <a:t>ExtensionContext</a:t>
            </a:r>
            <a:r>
              <a:rPr lang="en-GB" sz="1050" dirty="0">
                <a:latin typeface="Consolas"/>
              </a:rPr>
              <a:t> </a:t>
            </a:r>
            <a:r>
              <a:rPr lang="en-GB" sz="1050" dirty="0" err="1">
                <a:latin typeface="Consolas"/>
              </a:rPr>
              <a:t>extensionContext</a:t>
            </a:r>
            <a:r>
              <a:rPr lang="en-GB" sz="1050" i="1" dirty="0">
                <a:latin typeface="Consolas"/>
              </a:rPr>
              <a:t>) </a:t>
            </a:r>
            <a:r>
              <a:rPr lang="en-GB" sz="1050" dirty="0">
                <a:latin typeface="Consolas"/>
              </a:rPr>
              <a:t>throws </a:t>
            </a:r>
            <a:r>
              <a:rPr lang="en-GB" sz="1050" dirty="0" err="1">
                <a:latin typeface="Consolas"/>
              </a:rPr>
              <a:t>ParameterResolutionException</a:t>
            </a:r>
            <a:r>
              <a:rPr lang="en-GB" sz="1050" dirty="0">
                <a:latin typeface="Consolas"/>
              </a:rPr>
              <a:t> </a:t>
            </a:r>
            <a:r>
              <a:rPr lang="en-GB" sz="1050" i="1" dirty="0">
                <a:latin typeface="Consolas"/>
              </a:rPr>
              <a:t>{</a:t>
            </a:r>
            <a:endParaRPr lang="en-GB" sz="1050" dirty="0">
              <a:latin typeface="Calibri" panose="020F0502020204030204"/>
              <a:cs typeface="Calibri"/>
            </a:endParaRPr>
          </a:p>
          <a:p>
            <a:pPr marL="0" indent="0">
              <a:buNone/>
            </a:pPr>
            <a:br>
              <a:rPr lang="en-GB" sz="1050" i="1" dirty="0">
                <a:latin typeface="Consolas"/>
              </a:rPr>
            </a:br>
            <a:r>
              <a:rPr lang="en-GB" sz="1050" i="1" dirty="0">
                <a:latin typeface="Consolas"/>
              </a:rPr>
              <a:t>        </a:t>
            </a:r>
            <a:r>
              <a:rPr lang="en-GB" sz="1050" dirty="0">
                <a:solidFill>
                  <a:schemeClr val="accent2"/>
                </a:solidFill>
                <a:latin typeface="Consolas"/>
              </a:rPr>
              <a:t>return</a:t>
            </a:r>
            <a:r>
              <a:rPr lang="en-GB" sz="1050" dirty="0">
                <a:latin typeface="Consolas"/>
              </a:rPr>
              <a:t> </a:t>
            </a:r>
            <a:r>
              <a:rPr lang="en-GB" sz="1050" err="1">
                <a:latin typeface="Consolas"/>
              </a:rPr>
              <a:t>parameterContext.getParameter</a:t>
            </a:r>
            <a:r>
              <a:rPr lang="en-GB" sz="1050" i="1" dirty="0">
                <a:latin typeface="Consolas"/>
              </a:rPr>
              <a:t>()</a:t>
            </a:r>
            <a:r>
              <a:rPr lang="en-GB" sz="1050" dirty="0">
                <a:latin typeface="Consolas"/>
              </a:rPr>
              <a:t>.</a:t>
            </a:r>
            <a:r>
              <a:rPr lang="en-GB" sz="1050" err="1">
                <a:latin typeface="Consolas"/>
              </a:rPr>
              <a:t>getType</a:t>
            </a:r>
            <a:r>
              <a:rPr lang="en-GB" sz="1050" i="1" dirty="0">
                <a:latin typeface="Consolas"/>
              </a:rPr>
              <a:t>() </a:t>
            </a:r>
            <a:r>
              <a:rPr lang="en-GB" sz="1050" dirty="0">
                <a:latin typeface="Consolas"/>
              </a:rPr>
              <a:t>==</a:t>
            </a:r>
            <a:endParaRPr lang="en-GB" sz="1050" dirty="0">
              <a:latin typeface="Consolas"/>
              <a:cs typeface="Calibri"/>
            </a:endParaRPr>
          </a:p>
          <a:p>
            <a:pPr marL="0" indent="0">
              <a:buNone/>
            </a:pPr>
            <a:endParaRPr lang="en-GB" sz="1050" dirty="0">
              <a:latin typeface="Consolas"/>
            </a:endParaRPr>
          </a:p>
          <a:p>
            <a:pPr marL="0" indent="0">
              <a:buNone/>
            </a:pPr>
            <a:r>
              <a:rPr lang="en-GB" sz="1050" dirty="0">
                <a:latin typeface="Consolas"/>
              </a:rPr>
              <a:t> </a:t>
            </a:r>
            <a:r>
              <a:rPr lang="en-GB" sz="1050" dirty="0" err="1">
                <a:latin typeface="Consolas"/>
              </a:rPr>
              <a:t>BankAccount.class</a:t>
            </a:r>
            <a:r>
              <a:rPr lang="en-GB" sz="1050" dirty="0">
                <a:latin typeface="Consolas"/>
              </a:rPr>
              <a:t>;</a:t>
            </a:r>
            <a:br>
              <a:rPr lang="en-GB" sz="1050" dirty="0">
                <a:latin typeface="Consolas"/>
              </a:rPr>
            </a:br>
            <a:r>
              <a:rPr lang="en-GB" sz="1050" dirty="0">
                <a:latin typeface="Consolas"/>
              </a:rPr>
              <a:t>    </a:t>
            </a:r>
            <a:r>
              <a:rPr lang="en-GB" sz="1050" i="1" dirty="0">
                <a:latin typeface="Consolas"/>
              </a:rPr>
              <a:t>}</a:t>
            </a:r>
            <a:br>
              <a:rPr lang="en-GB" sz="1050" i="1" dirty="0">
                <a:latin typeface="Consolas"/>
              </a:rPr>
            </a:br>
            <a:br>
              <a:rPr lang="en-GB" sz="1050" i="1" dirty="0">
                <a:latin typeface="Consolas"/>
              </a:rPr>
            </a:br>
            <a:r>
              <a:rPr lang="en-GB" sz="1050" i="1" dirty="0">
                <a:latin typeface="Consolas"/>
              </a:rPr>
              <a:t>    </a:t>
            </a:r>
            <a:r>
              <a:rPr lang="en-GB" sz="1050" dirty="0">
                <a:highlight>
                  <a:srgbClr val="FFFF00"/>
                </a:highlight>
                <a:latin typeface="Consolas"/>
              </a:rPr>
              <a:t>@Override</a:t>
            </a:r>
            <a:br>
              <a:rPr lang="en-GB" sz="1050" dirty="0">
                <a:latin typeface="Consolas"/>
              </a:rPr>
            </a:br>
            <a:r>
              <a:rPr lang="en-GB" sz="1050" dirty="0">
                <a:latin typeface="Consolas"/>
              </a:rPr>
              <a:t>    </a:t>
            </a:r>
            <a:r>
              <a:rPr lang="en-GB" sz="1050" dirty="0">
                <a:solidFill>
                  <a:schemeClr val="accent2"/>
                </a:solidFill>
                <a:latin typeface="Consolas"/>
              </a:rPr>
              <a:t>public</a:t>
            </a:r>
            <a:r>
              <a:rPr lang="en-GB" sz="1050" dirty="0">
                <a:latin typeface="Consolas"/>
              </a:rPr>
              <a:t> Object </a:t>
            </a:r>
            <a:r>
              <a:rPr lang="en-GB" sz="1050" dirty="0" err="1">
                <a:latin typeface="Consolas"/>
              </a:rPr>
              <a:t>resolveParameter</a:t>
            </a:r>
            <a:r>
              <a:rPr lang="en-GB" sz="1050" i="1" dirty="0">
                <a:latin typeface="Consolas"/>
              </a:rPr>
              <a:t>(</a:t>
            </a:r>
            <a:r>
              <a:rPr lang="en-GB" sz="1050" dirty="0" err="1">
                <a:latin typeface="Consolas"/>
              </a:rPr>
              <a:t>ParameterContext</a:t>
            </a:r>
            <a:r>
              <a:rPr lang="en-GB" sz="1050" dirty="0">
                <a:latin typeface="Consolas"/>
              </a:rPr>
              <a:t> </a:t>
            </a:r>
            <a:r>
              <a:rPr lang="en-GB" sz="1050" dirty="0" err="1">
                <a:latin typeface="Consolas"/>
              </a:rPr>
              <a:t>parameterContext</a:t>
            </a:r>
            <a:r>
              <a:rPr lang="en-GB" sz="1050" dirty="0">
                <a:latin typeface="Consolas"/>
              </a:rPr>
              <a:t>, </a:t>
            </a:r>
            <a:r>
              <a:rPr lang="en-GB" sz="1050" dirty="0" err="1">
                <a:latin typeface="Consolas"/>
              </a:rPr>
              <a:t>ExtensionContext</a:t>
            </a:r>
            <a:endParaRPr lang="en-GB" sz="1050" dirty="0" err="1">
              <a:latin typeface="Consolas"/>
              <a:cs typeface="Calibri"/>
            </a:endParaRPr>
          </a:p>
          <a:p>
            <a:pPr marL="0" indent="0">
              <a:buNone/>
            </a:pPr>
            <a:r>
              <a:rPr lang="en-GB" sz="1050" dirty="0">
                <a:latin typeface="Consolas"/>
              </a:rPr>
              <a:t> </a:t>
            </a:r>
            <a:r>
              <a:rPr lang="en-GB" sz="1050" dirty="0" err="1">
                <a:latin typeface="Consolas"/>
              </a:rPr>
              <a:t>extensionContext</a:t>
            </a:r>
            <a:r>
              <a:rPr lang="en-GB" sz="1050" i="1" dirty="0">
                <a:latin typeface="Consolas"/>
              </a:rPr>
              <a:t>) </a:t>
            </a:r>
            <a:r>
              <a:rPr lang="en-GB" sz="1050" dirty="0">
                <a:latin typeface="Consolas"/>
              </a:rPr>
              <a:t>throws </a:t>
            </a:r>
            <a:r>
              <a:rPr lang="en-GB" sz="1050" dirty="0" err="1">
                <a:latin typeface="Consolas"/>
              </a:rPr>
              <a:t>ParameterResolutionException</a:t>
            </a:r>
            <a:r>
              <a:rPr lang="en-GB" sz="1050" dirty="0">
                <a:latin typeface="Consolas"/>
              </a:rPr>
              <a:t> </a:t>
            </a:r>
            <a:endParaRPr lang="en-GB" sz="1050" dirty="0">
              <a:latin typeface="Consolas"/>
              <a:cs typeface="Calibri"/>
            </a:endParaRPr>
          </a:p>
          <a:p>
            <a:pPr marL="0" indent="0">
              <a:buNone/>
            </a:pPr>
            <a:r>
              <a:rPr lang="en-GB" sz="1050" i="1" dirty="0">
                <a:latin typeface="Consolas"/>
              </a:rPr>
              <a:t>{</a:t>
            </a:r>
            <a:br>
              <a:rPr lang="en-GB" sz="1050" i="1" dirty="0">
                <a:latin typeface="Consolas"/>
              </a:rPr>
            </a:br>
            <a:r>
              <a:rPr lang="en-GB" sz="1050" i="1" dirty="0">
                <a:latin typeface="Consolas"/>
              </a:rPr>
              <a:t>        </a:t>
            </a:r>
            <a:r>
              <a:rPr lang="en-GB" sz="1050" dirty="0">
                <a:solidFill>
                  <a:schemeClr val="accent2"/>
                </a:solidFill>
                <a:latin typeface="Consolas"/>
              </a:rPr>
              <a:t>return</a:t>
            </a:r>
            <a:r>
              <a:rPr lang="en-GB" sz="1050" dirty="0">
                <a:latin typeface="Consolas"/>
              </a:rPr>
              <a:t> new </a:t>
            </a:r>
            <a:r>
              <a:rPr lang="en-GB" sz="1050" dirty="0" err="1">
                <a:latin typeface="Consolas"/>
              </a:rPr>
              <a:t>BankAccount</a:t>
            </a:r>
            <a:r>
              <a:rPr lang="en-GB" sz="1050" i="1" dirty="0">
                <a:latin typeface="Consolas"/>
              </a:rPr>
              <a:t>(</a:t>
            </a:r>
            <a:r>
              <a:rPr lang="en-GB" sz="1050" dirty="0">
                <a:latin typeface="Consolas"/>
              </a:rPr>
              <a:t>"Payam" , 100000</a:t>
            </a:r>
            <a:r>
              <a:rPr lang="en-GB" sz="1050" i="1" dirty="0">
                <a:latin typeface="Consolas"/>
              </a:rPr>
              <a:t>)</a:t>
            </a:r>
            <a:r>
              <a:rPr lang="en-GB" sz="1050" dirty="0">
                <a:latin typeface="Consolas"/>
              </a:rPr>
              <a:t>;</a:t>
            </a:r>
            <a:br>
              <a:rPr lang="en-GB" sz="1050" dirty="0">
                <a:latin typeface="Consolas"/>
              </a:rPr>
            </a:br>
            <a:r>
              <a:rPr lang="en-GB" sz="1050" dirty="0">
                <a:latin typeface="Consolas"/>
              </a:rPr>
              <a:t>    </a:t>
            </a:r>
            <a:r>
              <a:rPr lang="en-GB" sz="1050" i="1" dirty="0">
                <a:latin typeface="Consolas"/>
              </a:rPr>
              <a:t>}</a:t>
            </a:r>
            <a:br>
              <a:rPr lang="en-GB" sz="1050" i="1" dirty="0">
                <a:latin typeface="Consolas"/>
              </a:rPr>
            </a:br>
            <a:r>
              <a:rPr lang="en-GB" sz="1050" i="1" dirty="0">
                <a:latin typeface="Consolas"/>
              </a:rPr>
              <a:t>}</a:t>
            </a:r>
            <a:endParaRPr lang="en-GB" sz="2000" dirty="0">
              <a:cs typeface="Calibri"/>
            </a:endParaRPr>
          </a:p>
        </p:txBody>
      </p:sp>
    </p:spTree>
    <p:extLst>
      <p:ext uri="{BB962C8B-B14F-4D97-AF65-F5344CB8AC3E}">
        <p14:creationId xmlns:p14="http://schemas.microsoft.com/office/powerpoint/2010/main" val="2832920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4CFC-FE7D-4D69-A829-023977D201FB}"/>
              </a:ext>
            </a:extLst>
          </p:cNvPr>
          <p:cNvSpPr>
            <a:spLocks noGrp="1"/>
          </p:cNvSpPr>
          <p:nvPr>
            <p:ph type="title"/>
          </p:nvPr>
        </p:nvSpPr>
        <p:spPr/>
        <p:txBody>
          <a:bodyPr/>
          <a:lstStyle/>
          <a:p>
            <a:pPr algn="ctr"/>
            <a:r>
              <a:rPr lang="en-GB" dirty="0">
                <a:highlight>
                  <a:srgbClr val="FFFF00"/>
                </a:highlight>
                <a:cs typeface="Calibri Light"/>
              </a:rPr>
              <a:t>Test Class Example for Dependency Injection</a:t>
            </a:r>
          </a:p>
        </p:txBody>
      </p:sp>
      <p:sp>
        <p:nvSpPr>
          <p:cNvPr id="3" name="Content Placeholder 2">
            <a:extLst>
              <a:ext uri="{FF2B5EF4-FFF2-40B4-BE49-F238E27FC236}">
                <a16:creationId xmlns:a16="http://schemas.microsoft.com/office/drawing/2014/main" id="{E0C9880A-B12C-82BD-84D9-1216E6EB7B9B}"/>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GB" dirty="0">
                <a:highlight>
                  <a:srgbClr val="FFFF00"/>
                </a:highlight>
                <a:latin typeface="Consolas"/>
              </a:rPr>
              <a:t>@ExtendWith</a:t>
            </a:r>
            <a:r>
              <a:rPr lang="en-GB" i="1" dirty="0">
                <a:latin typeface="Consolas"/>
              </a:rPr>
              <a:t>(</a:t>
            </a:r>
            <a:r>
              <a:rPr lang="en-GB" dirty="0">
                <a:latin typeface="Consolas"/>
              </a:rPr>
              <a:t>BankAccountParameterResolver.</a:t>
            </a:r>
            <a:r>
              <a:rPr lang="en-GB" dirty="0">
                <a:solidFill>
                  <a:schemeClr val="accent2"/>
                </a:solidFill>
                <a:latin typeface="Consolas"/>
              </a:rPr>
              <a:t>class</a:t>
            </a:r>
            <a:r>
              <a:rPr lang="en-GB" i="1" dirty="0">
                <a:latin typeface="Consolas"/>
              </a:rPr>
              <a:t>)</a:t>
            </a:r>
            <a:br>
              <a:rPr lang="en-GB" i="1" dirty="0">
                <a:latin typeface="Consolas"/>
              </a:rPr>
            </a:br>
            <a:r>
              <a:rPr lang="en-GB" i="1" dirty="0">
                <a:solidFill>
                  <a:schemeClr val="accent2"/>
                </a:solidFill>
                <a:latin typeface="Consolas"/>
              </a:rPr>
              <a:t>class</a:t>
            </a:r>
            <a:r>
              <a:rPr lang="en-GB" i="1" dirty="0">
                <a:latin typeface="Consolas"/>
              </a:rPr>
              <a:t> </a:t>
            </a:r>
            <a:r>
              <a:rPr lang="en-GB" dirty="0" err="1">
                <a:latin typeface="Consolas"/>
              </a:rPr>
              <a:t>BankAccountTest</a:t>
            </a:r>
            <a:r>
              <a:rPr lang="en-GB" dirty="0">
                <a:latin typeface="Consolas"/>
              </a:rPr>
              <a:t> </a:t>
            </a:r>
            <a:r>
              <a:rPr lang="en-GB" i="1" dirty="0">
                <a:latin typeface="Consolas"/>
              </a:rPr>
              <a:t>{</a:t>
            </a:r>
          </a:p>
          <a:p>
            <a:pPr marL="0" indent="0">
              <a:buNone/>
            </a:pPr>
            <a:endParaRPr lang="en-GB" i="1" dirty="0">
              <a:latin typeface="Consolas"/>
              <a:cs typeface="Calibri" panose="020F0502020204030204"/>
            </a:endParaRPr>
          </a:p>
          <a:p>
            <a:pPr marL="0" indent="0">
              <a:buNone/>
            </a:pPr>
            <a:r>
              <a:rPr lang="en-GB" dirty="0">
                <a:highlight>
                  <a:srgbClr val="FFFF00"/>
                </a:highlight>
                <a:latin typeface="Consolas"/>
                <a:cs typeface="Calibri" panose="020F0502020204030204"/>
              </a:rPr>
              <a:t>@Test</a:t>
            </a:r>
            <a:br>
              <a:rPr lang="en-GB" i="1" dirty="0">
                <a:latin typeface="Consolas"/>
                <a:cs typeface="Calibri" panose="020F0502020204030204"/>
              </a:rPr>
            </a:br>
            <a:r>
              <a:rPr lang="en-GB" i="1" dirty="0">
                <a:solidFill>
                  <a:schemeClr val="accent2"/>
                </a:solidFill>
                <a:latin typeface="Consolas"/>
                <a:cs typeface="Calibri" panose="020F0502020204030204"/>
              </a:rPr>
              <a:t>void</a:t>
            </a:r>
            <a:r>
              <a:rPr lang="en-GB" i="1" dirty="0">
                <a:latin typeface="Consolas"/>
                <a:cs typeface="Calibri" panose="020F0502020204030204"/>
              </a:rPr>
              <a:t> </a:t>
            </a:r>
            <a:r>
              <a:rPr lang="en-GB" dirty="0">
                <a:latin typeface="Consolas"/>
                <a:cs typeface="Calibri" panose="020F0502020204030204"/>
              </a:rPr>
              <a:t>deposit</a:t>
            </a:r>
            <a:r>
              <a:rPr lang="en-GB" i="1" dirty="0">
                <a:latin typeface="Consolas"/>
                <a:cs typeface="Calibri" panose="020F0502020204030204"/>
              </a:rPr>
              <a:t>(</a:t>
            </a:r>
            <a:r>
              <a:rPr lang="en-GB" dirty="0" err="1">
                <a:latin typeface="Consolas"/>
                <a:cs typeface="Calibri" panose="020F0502020204030204"/>
              </a:rPr>
              <a:t>BankAccount</a:t>
            </a:r>
            <a:r>
              <a:rPr lang="en-GB" dirty="0">
                <a:latin typeface="Consolas"/>
                <a:cs typeface="Calibri" panose="020F0502020204030204"/>
              </a:rPr>
              <a:t> </a:t>
            </a:r>
            <a:r>
              <a:rPr lang="en-GB" dirty="0" err="1">
                <a:latin typeface="Consolas"/>
                <a:cs typeface="Calibri" panose="020F0502020204030204"/>
              </a:rPr>
              <a:t>bankAccount</a:t>
            </a:r>
            <a:r>
              <a:rPr lang="en-GB" i="1" dirty="0">
                <a:latin typeface="Consolas"/>
                <a:cs typeface="Calibri" panose="020F0502020204030204"/>
              </a:rPr>
              <a:t>) {</a:t>
            </a:r>
            <a:br>
              <a:rPr lang="en-GB" i="1" dirty="0">
                <a:latin typeface="Consolas"/>
                <a:cs typeface="Calibri" panose="020F0502020204030204"/>
              </a:rPr>
            </a:br>
            <a:r>
              <a:rPr lang="en-GB" i="1" dirty="0">
                <a:latin typeface="Consolas"/>
                <a:cs typeface="Calibri" panose="020F0502020204030204"/>
              </a:rPr>
              <a:t>    </a:t>
            </a:r>
            <a:r>
              <a:rPr lang="en-GB" dirty="0">
                <a:solidFill>
                  <a:schemeClr val="accent2"/>
                </a:solidFill>
                <a:latin typeface="Consolas"/>
                <a:cs typeface="Calibri" panose="020F0502020204030204"/>
              </a:rPr>
              <a:t>int</a:t>
            </a:r>
            <a:r>
              <a:rPr lang="en-GB" dirty="0">
                <a:latin typeface="Consolas"/>
                <a:cs typeface="Calibri" panose="020F0502020204030204"/>
              </a:rPr>
              <a:t> amount = 100;</a:t>
            </a:r>
            <a:br>
              <a:rPr lang="en-GB" dirty="0">
                <a:latin typeface="Consolas"/>
                <a:cs typeface="Calibri" panose="020F0502020204030204"/>
              </a:rPr>
            </a:br>
            <a:r>
              <a:rPr lang="en-GB" dirty="0">
                <a:latin typeface="Consolas"/>
                <a:cs typeface="Calibri" panose="020F0502020204030204"/>
              </a:rPr>
              <a:t>    </a:t>
            </a:r>
            <a:r>
              <a:rPr lang="en-GB" dirty="0" err="1">
                <a:latin typeface="Consolas"/>
                <a:cs typeface="Calibri" panose="020F0502020204030204"/>
              </a:rPr>
              <a:t>Assumptions.</a:t>
            </a:r>
            <a:r>
              <a:rPr lang="en-GB" i="1" dirty="0" err="1">
                <a:latin typeface="Consolas"/>
                <a:cs typeface="Calibri" panose="020F0502020204030204"/>
              </a:rPr>
              <a:t>assumeTrue</a:t>
            </a:r>
            <a:r>
              <a:rPr lang="en-GB" i="1" dirty="0">
                <a:latin typeface="Consolas"/>
                <a:cs typeface="Calibri" panose="020F0502020204030204"/>
              </a:rPr>
              <a:t>(</a:t>
            </a:r>
            <a:r>
              <a:rPr lang="en-GB" dirty="0" err="1">
                <a:latin typeface="Consolas"/>
                <a:cs typeface="Calibri" panose="020F0502020204030204"/>
              </a:rPr>
              <a:t>bankAccount.getBalance</a:t>
            </a:r>
            <a:r>
              <a:rPr lang="en-GB" i="1" dirty="0">
                <a:latin typeface="Consolas"/>
                <a:cs typeface="Calibri" panose="020F0502020204030204"/>
              </a:rPr>
              <a:t>() </a:t>
            </a:r>
            <a:r>
              <a:rPr lang="en-GB" dirty="0">
                <a:latin typeface="Consolas"/>
                <a:cs typeface="Calibri" panose="020F0502020204030204"/>
              </a:rPr>
              <a:t>+ amount &lt;= </a:t>
            </a:r>
            <a:r>
              <a:rPr lang="en-GB" dirty="0" err="1">
                <a:latin typeface="Consolas"/>
                <a:cs typeface="Calibri" panose="020F0502020204030204"/>
              </a:rPr>
              <a:t>bankAccount.getMaxBalance</a:t>
            </a:r>
            <a:r>
              <a:rPr lang="en-GB" i="1" dirty="0">
                <a:latin typeface="Consolas"/>
                <a:cs typeface="Calibri" panose="020F0502020204030204"/>
              </a:rPr>
              <a:t>() </a:t>
            </a:r>
            <a:r>
              <a:rPr lang="en-GB" dirty="0">
                <a:latin typeface="Consolas"/>
                <a:cs typeface="Calibri" panose="020F0502020204030204"/>
              </a:rPr>
              <a:t>&amp;&amp; </a:t>
            </a:r>
            <a:r>
              <a:rPr lang="en-GB" dirty="0" err="1">
                <a:latin typeface="Consolas"/>
                <a:cs typeface="Calibri" panose="020F0502020204030204"/>
              </a:rPr>
              <a:t>bankAccount.isActive</a:t>
            </a:r>
            <a:r>
              <a:rPr lang="en-GB" i="1" dirty="0">
                <a:latin typeface="Consolas"/>
                <a:cs typeface="Calibri" panose="020F0502020204030204"/>
              </a:rPr>
              <a:t>())</a:t>
            </a:r>
            <a:r>
              <a:rPr lang="en-GB" dirty="0">
                <a:latin typeface="Consolas"/>
                <a:cs typeface="Calibri" panose="020F0502020204030204"/>
              </a:rPr>
              <a:t>;</a:t>
            </a:r>
            <a:endParaRPr lang="en-GB" dirty="0">
              <a:latin typeface="Calibri" panose="020F0502020204030204"/>
              <a:cs typeface="Calibri" panose="020F0502020204030204"/>
            </a:endParaRPr>
          </a:p>
          <a:p>
            <a:pPr marL="0" indent="0">
              <a:buNone/>
            </a:pPr>
            <a:r>
              <a:rPr lang="en-GB" dirty="0">
                <a:latin typeface="Consolas"/>
                <a:cs typeface="Calibri" panose="020F0502020204030204"/>
              </a:rPr>
              <a:t>} }</a:t>
            </a:r>
            <a:br>
              <a:rPr lang="en-GB" dirty="0">
                <a:latin typeface="Consolas"/>
                <a:cs typeface="Calibri" panose="020F0502020204030204"/>
              </a:rPr>
            </a:br>
            <a:r>
              <a:rPr lang="en-GB" dirty="0">
                <a:latin typeface="Consolas"/>
                <a:cs typeface="Calibri" panose="020F0502020204030204"/>
              </a:rPr>
              <a:t>    </a:t>
            </a:r>
            <a:endParaRPr lang="en-GB" dirty="0">
              <a:cs typeface="Calibri" panose="020F0502020204030204"/>
            </a:endParaRPr>
          </a:p>
        </p:txBody>
      </p:sp>
    </p:spTree>
    <p:extLst>
      <p:ext uri="{BB962C8B-B14F-4D97-AF65-F5344CB8AC3E}">
        <p14:creationId xmlns:p14="http://schemas.microsoft.com/office/powerpoint/2010/main" val="289894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EF7F-5FF6-C42D-4388-3882766BAB0A}"/>
              </a:ext>
            </a:extLst>
          </p:cNvPr>
          <p:cNvSpPr>
            <a:spLocks noGrp="1"/>
          </p:cNvSpPr>
          <p:nvPr>
            <p:ph type="title"/>
          </p:nvPr>
        </p:nvSpPr>
        <p:spPr/>
        <p:txBody>
          <a:bodyPr/>
          <a:lstStyle/>
          <a:p>
            <a:pPr algn="ctr"/>
            <a:r>
              <a:rPr lang="en-GB" b="1" dirty="0">
                <a:highlight>
                  <a:srgbClr val="FFFF00"/>
                </a:highlight>
                <a:ea typeface="+mj-lt"/>
                <a:cs typeface="+mj-lt"/>
              </a:rPr>
              <a:t>What is Junit?</a:t>
            </a:r>
            <a:endParaRPr lang="en-US" dirty="0">
              <a:highlight>
                <a:srgbClr val="FFFF00"/>
              </a:highlight>
              <a:cs typeface="Calibri Light" panose="020F0302020204030204"/>
            </a:endParaRPr>
          </a:p>
        </p:txBody>
      </p:sp>
      <p:sp>
        <p:nvSpPr>
          <p:cNvPr id="3" name="Content Placeholder 2">
            <a:extLst>
              <a:ext uri="{FF2B5EF4-FFF2-40B4-BE49-F238E27FC236}">
                <a16:creationId xmlns:a16="http://schemas.microsoft.com/office/drawing/2014/main" id="{3142660F-5A0D-84DA-FCD3-E97E75EE0DBE}"/>
              </a:ext>
            </a:extLst>
          </p:cNvPr>
          <p:cNvSpPr>
            <a:spLocks noGrp="1"/>
          </p:cNvSpPr>
          <p:nvPr>
            <p:ph idx="1"/>
          </p:nvPr>
        </p:nvSpPr>
        <p:spPr>
          <a:xfrm>
            <a:off x="838200" y="1571626"/>
            <a:ext cx="10515600" cy="4605337"/>
          </a:xfrm>
        </p:spPr>
        <p:txBody>
          <a:bodyPr vert="horz" lIns="91440" tIns="45720" rIns="91440" bIns="45720" rtlCol="0" anchor="t">
            <a:normAutofit lnSpcReduction="10000"/>
          </a:bodyPr>
          <a:lstStyle/>
          <a:p>
            <a:endParaRPr lang="en-GB" b="1" dirty="0">
              <a:cs typeface="Calibri" panose="020F0502020204030204"/>
            </a:endParaRPr>
          </a:p>
          <a:p>
            <a:r>
              <a:rPr lang="en-GB" dirty="0">
                <a:ea typeface="+mn-lt"/>
                <a:cs typeface="+mn-lt"/>
              </a:rPr>
              <a:t>JUnit is an open source Unit Testing Framework for Java. It is useful for  Java Developers to write and run repeatable tests. </a:t>
            </a:r>
            <a:r>
              <a:rPr lang="en-GB" dirty="0">
                <a:highlight>
                  <a:srgbClr val="FFFF00"/>
                </a:highlight>
                <a:ea typeface="+mn-lt"/>
                <a:cs typeface="+mn-lt"/>
              </a:rPr>
              <a:t>Erich Gamma</a:t>
            </a:r>
            <a:r>
              <a:rPr lang="en-GB" dirty="0">
                <a:ea typeface="+mn-lt"/>
                <a:cs typeface="+mn-lt"/>
              </a:rPr>
              <a:t> and </a:t>
            </a:r>
            <a:r>
              <a:rPr lang="en-GB" dirty="0">
                <a:highlight>
                  <a:srgbClr val="FFFF00"/>
                </a:highlight>
                <a:ea typeface="+mn-lt"/>
                <a:cs typeface="+mn-lt"/>
              </a:rPr>
              <a:t>Kent Beck</a:t>
            </a:r>
            <a:r>
              <a:rPr lang="en-GB" dirty="0">
                <a:ea typeface="+mn-lt"/>
                <a:cs typeface="+mn-lt"/>
              </a:rPr>
              <a:t> initially develop it. It is an instance of </a:t>
            </a:r>
            <a:r>
              <a:rPr lang="en-GB" dirty="0" err="1">
                <a:highlight>
                  <a:srgbClr val="FFFF00"/>
                </a:highlight>
              </a:rPr>
              <a:t>XUnit</a:t>
            </a:r>
            <a:r>
              <a:rPr lang="en-GB" dirty="0">
                <a:ea typeface="+mn-lt"/>
                <a:cs typeface="+mn-lt"/>
              </a:rPr>
              <a:t> architecture. As the name implies, it is used for Unit Testing of a small chunk of code.</a:t>
            </a:r>
            <a:endParaRPr lang="en-GB" dirty="0">
              <a:cs typeface="Calibri" panose="020F0502020204030204"/>
            </a:endParaRPr>
          </a:p>
          <a:p>
            <a:r>
              <a:rPr lang="en-GB" dirty="0">
                <a:ea typeface="+mn-lt"/>
                <a:cs typeface="+mn-lt"/>
              </a:rPr>
              <a:t>Once you are done with code, you should execute all tests, and it should pass. Every time any code is added, you need to re-execute all test cases and makes sure nothing is broken.</a:t>
            </a:r>
            <a:endParaRPr lang="en-GB" dirty="0"/>
          </a:p>
          <a:p>
            <a:r>
              <a:rPr lang="en-GB" dirty="0">
                <a:cs typeface="Calibri"/>
              </a:rPr>
              <a:t>Developers who are following test-driven methodology must write and execute unit test first before any code.</a:t>
            </a:r>
          </a:p>
          <a:p>
            <a:endParaRPr lang="en-GB" dirty="0">
              <a:cs typeface="Calibri"/>
            </a:endParaRPr>
          </a:p>
        </p:txBody>
      </p:sp>
    </p:spTree>
    <p:extLst>
      <p:ext uri="{BB962C8B-B14F-4D97-AF65-F5344CB8AC3E}">
        <p14:creationId xmlns:p14="http://schemas.microsoft.com/office/powerpoint/2010/main" val="3273792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D48E-4915-0856-0584-2BF25457616F}"/>
              </a:ext>
            </a:extLst>
          </p:cNvPr>
          <p:cNvSpPr>
            <a:spLocks noGrp="1"/>
          </p:cNvSpPr>
          <p:nvPr>
            <p:ph type="title"/>
          </p:nvPr>
        </p:nvSpPr>
        <p:spPr>
          <a:xfrm>
            <a:off x="838200" y="365125"/>
            <a:ext cx="10515600" cy="1742848"/>
          </a:xfrm>
        </p:spPr>
        <p:txBody>
          <a:bodyPr/>
          <a:lstStyle/>
          <a:p>
            <a:pPr algn="ctr"/>
            <a:r>
              <a:rPr lang="en-GB" dirty="0">
                <a:highlight>
                  <a:srgbClr val="FFFF00"/>
                </a:highlight>
              </a:rPr>
              <a:t>Test-driven development</a:t>
            </a:r>
            <a:endParaRPr lang="en-US" dirty="0">
              <a:highlight>
                <a:srgbClr val="FFFF00"/>
              </a:highlight>
              <a:cs typeface="Calibri Light" panose="020F0302020204030204"/>
            </a:endParaRPr>
          </a:p>
        </p:txBody>
      </p:sp>
      <p:sp>
        <p:nvSpPr>
          <p:cNvPr id="3" name="Content Placeholder 2">
            <a:extLst>
              <a:ext uri="{FF2B5EF4-FFF2-40B4-BE49-F238E27FC236}">
                <a16:creationId xmlns:a16="http://schemas.microsoft.com/office/drawing/2014/main" id="{348573C6-02A5-BFA4-B493-E01023DBA349}"/>
              </a:ext>
            </a:extLst>
          </p:cNvPr>
          <p:cNvSpPr>
            <a:spLocks noGrp="1"/>
          </p:cNvSpPr>
          <p:nvPr>
            <p:ph idx="1"/>
          </p:nvPr>
        </p:nvSpPr>
        <p:spPr>
          <a:xfrm>
            <a:off x="838200" y="2496910"/>
            <a:ext cx="10515600" cy="3680053"/>
          </a:xfrm>
        </p:spPr>
        <p:txBody>
          <a:bodyPr vert="horz" lIns="91440" tIns="45720" rIns="91440" bIns="45720" rtlCol="0" anchor="t">
            <a:normAutofit/>
          </a:bodyPr>
          <a:lstStyle/>
          <a:p>
            <a:r>
              <a:rPr lang="en-GB" b="1" dirty="0">
                <a:ea typeface="+mn-lt"/>
                <a:cs typeface="+mn-lt"/>
              </a:rPr>
              <a:t>Test-driven development</a:t>
            </a:r>
            <a:r>
              <a:rPr lang="en-GB" dirty="0">
                <a:ea typeface="+mn-lt"/>
                <a:cs typeface="+mn-lt"/>
              </a:rPr>
              <a:t> (</a:t>
            </a:r>
            <a:r>
              <a:rPr lang="en-GB" b="1" dirty="0">
                <a:ea typeface="+mn-lt"/>
                <a:cs typeface="+mn-lt"/>
              </a:rPr>
              <a:t>TDD</a:t>
            </a:r>
            <a:r>
              <a:rPr lang="en-GB" dirty="0">
                <a:ea typeface="+mn-lt"/>
                <a:cs typeface="+mn-lt"/>
              </a:rPr>
              <a:t>) is a software development process relying on software requirements being converted to test cases before software is fully developed, and tracking all software development by repeatedly testing the software against all test cases. This is as opposed to software being developed first and test cases created later.</a:t>
            </a:r>
            <a:endParaRPr lang="en-GB" dirty="0">
              <a:cs typeface="Calibri"/>
            </a:endParaRPr>
          </a:p>
        </p:txBody>
      </p:sp>
    </p:spTree>
    <p:extLst>
      <p:ext uri="{BB962C8B-B14F-4D97-AF65-F5344CB8AC3E}">
        <p14:creationId xmlns:p14="http://schemas.microsoft.com/office/powerpoint/2010/main" val="155325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0440-63A7-A2A2-C271-1F6A4F7BC788}"/>
              </a:ext>
            </a:extLst>
          </p:cNvPr>
          <p:cNvSpPr>
            <a:spLocks noGrp="1"/>
          </p:cNvSpPr>
          <p:nvPr>
            <p:ph type="title"/>
          </p:nvPr>
        </p:nvSpPr>
        <p:spPr/>
        <p:txBody>
          <a:bodyPr/>
          <a:lstStyle/>
          <a:p>
            <a:pPr algn="ctr"/>
            <a:r>
              <a:rPr lang="en-GB" dirty="0">
                <a:highlight>
                  <a:srgbClr val="FFFF00"/>
                </a:highlight>
                <a:cs typeface="Calibri Light"/>
              </a:rPr>
              <a:t>What is the benefits of JUnit ?</a:t>
            </a:r>
          </a:p>
        </p:txBody>
      </p:sp>
      <p:sp>
        <p:nvSpPr>
          <p:cNvPr id="3" name="Content Placeholder 2">
            <a:extLst>
              <a:ext uri="{FF2B5EF4-FFF2-40B4-BE49-F238E27FC236}">
                <a16:creationId xmlns:a16="http://schemas.microsoft.com/office/drawing/2014/main" id="{B1DDE88A-5B57-F2E2-075A-E890B7BBD8F3}"/>
              </a:ext>
            </a:extLst>
          </p:cNvPr>
          <p:cNvSpPr>
            <a:spLocks noGrp="1"/>
          </p:cNvSpPr>
          <p:nvPr>
            <p:ph idx="1"/>
          </p:nvPr>
        </p:nvSpPr>
        <p:spPr>
          <a:xfrm>
            <a:off x="838200" y="2034267"/>
            <a:ext cx="10515600" cy="4142696"/>
          </a:xfrm>
        </p:spPr>
        <p:txBody>
          <a:bodyPr vert="horz" lIns="91440" tIns="45720" rIns="91440" bIns="45720" rtlCol="0" anchor="t">
            <a:normAutofit/>
          </a:bodyPr>
          <a:lstStyle/>
          <a:p>
            <a:pPr marL="457200" indent="-457200"/>
            <a:r>
              <a:rPr lang="en-GB">
                <a:ea typeface="+mn-lt"/>
                <a:cs typeface="+mn-lt"/>
              </a:rPr>
              <a:t>It finds bugs early in the code, which makes our code more reliable.</a:t>
            </a:r>
            <a:endParaRPr lang="en-GB">
              <a:cs typeface="Calibri"/>
            </a:endParaRPr>
          </a:p>
          <a:p>
            <a:pPr marL="457200" indent="-457200"/>
            <a:r>
              <a:rPr lang="en-GB" dirty="0">
                <a:ea typeface="+mn-lt"/>
                <a:cs typeface="+mn-lt"/>
              </a:rPr>
              <a:t>Unit testing forces a developer to read code more than writing.</a:t>
            </a:r>
            <a:endParaRPr lang="en-GB" dirty="0">
              <a:cs typeface="Calibri" panose="020F0502020204030204"/>
            </a:endParaRPr>
          </a:p>
          <a:p>
            <a:pPr marL="457200" indent="-457200"/>
            <a:r>
              <a:rPr lang="en-GB" dirty="0">
                <a:ea typeface="+mn-lt"/>
                <a:cs typeface="+mn-lt"/>
              </a:rPr>
              <a:t>You develop more readable, reliable and bug-free code which builds confidence during development.</a:t>
            </a:r>
            <a:endParaRPr lang="en-GB" dirty="0">
              <a:cs typeface="Calibri"/>
            </a:endParaRPr>
          </a:p>
          <a:p>
            <a:r>
              <a:rPr lang="en-GB" dirty="0">
                <a:ea typeface="+mn-lt"/>
                <a:cs typeface="+mn-lt"/>
              </a:rPr>
              <a:t>Unit Testing is used to identify defects early in software development cycle.</a:t>
            </a:r>
          </a:p>
          <a:p>
            <a:endParaRPr lang="en-GB" dirty="0">
              <a:cs typeface="Calibri"/>
            </a:endParaRPr>
          </a:p>
        </p:txBody>
      </p:sp>
    </p:spTree>
    <p:extLst>
      <p:ext uri="{BB962C8B-B14F-4D97-AF65-F5344CB8AC3E}">
        <p14:creationId xmlns:p14="http://schemas.microsoft.com/office/powerpoint/2010/main" val="108054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1BD1-0B32-F050-CFA3-D2135EBDA81E}"/>
              </a:ext>
            </a:extLst>
          </p:cNvPr>
          <p:cNvSpPr>
            <a:spLocks noGrp="1"/>
          </p:cNvSpPr>
          <p:nvPr>
            <p:ph type="title"/>
          </p:nvPr>
        </p:nvSpPr>
        <p:spPr/>
        <p:txBody>
          <a:bodyPr/>
          <a:lstStyle/>
          <a:p>
            <a:pPr algn="ctr"/>
            <a:r>
              <a:rPr lang="en-GB" dirty="0">
                <a:highlight>
                  <a:srgbClr val="FFFF00"/>
                </a:highlight>
                <a:cs typeface="Calibri Light"/>
              </a:rPr>
              <a:t>Simple Java Calculation Class</a:t>
            </a:r>
          </a:p>
        </p:txBody>
      </p:sp>
      <p:sp>
        <p:nvSpPr>
          <p:cNvPr id="3" name="Content Placeholder 2">
            <a:extLst>
              <a:ext uri="{FF2B5EF4-FFF2-40B4-BE49-F238E27FC236}">
                <a16:creationId xmlns:a16="http://schemas.microsoft.com/office/drawing/2014/main" id="{CFC80A74-2567-BA39-F939-F596215699B4}"/>
              </a:ext>
            </a:extLst>
          </p:cNvPr>
          <p:cNvSpPr>
            <a:spLocks noGrp="1"/>
          </p:cNvSpPr>
          <p:nvPr>
            <p:ph idx="1"/>
          </p:nvPr>
        </p:nvSpPr>
        <p:spPr/>
        <p:txBody>
          <a:bodyPr vert="horz" lIns="91440" tIns="45720" rIns="91440" bIns="45720" rtlCol="0" anchor="t">
            <a:normAutofit fontScale="85000" lnSpcReduction="20000"/>
          </a:bodyPr>
          <a:lstStyle/>
          <a:p>
            <a:pPr marL="514350" indent="-514350" algn="just">
              <a:buAutoNum type="arabicPeriod"/>
            </a:pPr>
            <a:r>
              <a:rPr lang="en-GB" b="1" dirty="0">
                <a:solidFill>
                  <a:schemeClr val="accent2"/>
                </a:solidFill>
                <a:ea typeface="+mn-lt"/>
                <a:cs typeface="+mn-lt"/>
              </a:rPr>
              <a:t>public</a:t>
            </a:r>
            <a:r>
              <a:rPr lang="en-GB" dirty="0">
                <a:solidFill>
                  <a:schemeClr val="accent2"/>
                </a:solidFill>
                <a:ea typeface="+mn-lt"/>
                <a:cs typeface="+mn-lt"/>
              </a:rPr>
              <a:t> </a:t>
            </a:r>
            <a:r>
              <a:rPr lang="en-GB" b="1" dirty="0">
                <a:solidFill>
                  <a:schemeClr val="accent2"/>
                </a:solidFill>
                <a:ea typeface="+mn-lt"/>
                <a:cs typeface="+mn-lt"/>
              </a:rPr>
              <a:t>class</a:t>
            </a:r>
            <a:r>
              <a:rPr lang="en-GB" dirty="0">
                <a:ea typeface="+mn-lt"/>
                <a:cs typeface="+mn-lt"/>
              </a:rPr>
              <a:t> Calculation {  </a:t>
            </a:r>
            <a:endParaRPr lang="en-GB" dirty="0">
              <a:cs typeface="Calibri" panose="020F0502020204030204"/>
            </a:endParaRPr>
          </a:p>
          <a:p>
            <a:pPr marL="514350" indent="-514350" algn="just">
              <a:buAutoNum type="arabicPeriod"/>
            </a:pPr>
            <a:r>
              <a:rPr lang="en-GB" dirty="0">
                <a:ea typeface="+mn-lt"/>
                <a:cs typeface="+mn-lt"/>
              </a:rPr>
              <a:t>  </a:t>
            </a:r>
          </a:p>
          <a:p>
            <a:pPr marL="514350" indent="-514350" algn="just">
              <a:buAutoNum type="arabicPeriod"/>
            </a:pPr>
            <a:r>
              <a:rPr lang="en-GB" dirty="0">
                <a:ea typeface="+mn-lt"/>
                <a:cs typeface="+mn-lt"/>
              </a:rPr>
              <a:t>    </a:t>
            </a:r>
            <a:r>
              <a:rPr lang="en-GB" b="1" dirty="0">
                <a:solidFill>
                  <a:schemeClr val="accent2"/>
                </a:solidFill>
                <a:ea typeface="+mn-lt"/>
                <a:cs typeface="+mn-lt"/>
              </a:rPr>
              <a:t>public</a:t>
            </a:r>
            <a:r>
              <a:rPr lang="en-GB" dirty="0">
                <a:solidFill>
                  <a:schemeClr val="accent2"/>
                </a:solidFill>
                <a:ea typeface="+mn-lt"/>
                <a:cs typeface="+mn-lt"/>
              </a:rPr>
              <a:t> </a:t>
            </a:r>
            <a:r>
              <a:rPr lang="en-GB" b="1" dirty="0">
                <a:solidFill>
                  <a:schemeClr val="accent2"/>
                </a:solidFill>
                <a:ea typeface="+mn-lt"/>
                <a:cs typeface="+mn-lt"/>
              </a:rPr>
              <a:t>static</a:t>
            </a:r>
            <a:r>
              <a:rPr lang="en-GB" dirty="0">
                <a:solidFill>
                  <a:schemeClr val="accent2"/>
                </a:solidFill>
                <a:ea typeface="+mn-lt"/>
                <a:cs typeface="+mn-lt"/>
              </a:rPr>
              <a:t> </a:t>
            </a:r>
            <a:r>
              <a:rPr lang="en-GB" b="1" dirty="0">
                <a:solidFill>
                  <a:schemeClr val="accent2"/>
                </a:solidFill>
                <a:ea typeface="+mn-lt"/>
                <a:cs typeface="+mn-lt"/>
              </a:rPr>
              <a:t>int</a:t>
            </a:r>
            <a:r>
              <a:rPr lang="en-GB" dirty="0">
                <a:ea typeface="+mn-lt"/>
                <a:cs typeface="+mn-lt"/>
              </a:rPr>
              <a:t> </a:t>
            </a:r>
            <a:r>
              <a:rPr lang="en-GB" dirty="0" err="1">
                <a:ea typeface="+mn-lt"/>
                <a:cs typeface="+mn-lt"/>
              </a:rPr>
              <a:t>findMax</a:t>
            </a:r>
            <a:r>
              <a:rPr lang="en-GB" dirty="0">
                <a:ea typeface="+mn-lt"/>
                <a:cs typeface="+mn-lt"/>
              </a:rPr>
              <a:t>(</a:t>
            </a:r>
            <a:r>
              <a:rPr lang="en-GB" b="1" dirty="0">
                <a:solidFill>
                  <a:schemeClr val="accent2"/>
                </a:solidFill>
                <a:ea typeface="+mn-lt"/>
                <a:cs typeface="+mn-lt"/>
              </a:rPr>
              <a:t>int</a:t>
            </a:r>
            <a:r>
              <a:rPr lang="en-GB" dirty="0">
                <a:ea typeface="+mn-lt"/>
                <a:cs typeface="+mn-lt"/>
              </a:rPr>
              <a:t> </a:t>
            </a:r>
            <a:r>
              <a:rPr lang="en-GB" dirty="0" err="1">
                <a:ea typeface="+mn-lt"/>
                <a:cs typeface="+mn-lt"/>
              </a:rPr>
              <a:t>arr</a:t>
            </a:r>
            <a:r>
              <a:rPr lang="en-GB" dirty="0">
                <a:ea typeface="+mn-lt"/>
                <a:cs typeface="+mn-lt"/>
              </a:rPr>
              <a:t>[]){  </a:t>
            </a:r>
          </a:p>
          <a:p>
            <a:pPr marL="514350" indent="-514350" algn="just">
              <a:buAutoNum type="arabicPeriod"/>
            </a:pPr>
            <a:r>
              <a:rPr lang="en-GB" dirty="0">
                <a:ea typeface="+mn-lt"/>
                <a:cs typeface="+mn-lt"/>
              </a:rPr>
              <a:t>        </a:t>
            </a:r>
            <a:r>
              <a:rPr lang="en-GB" b="1" dirty="0">
                <a:solidFill>
                  <a:schemeClr val="accent2"/>
                </a:solidFill>
                <a:ea typeface="+mn-lt"/>
                <a:cs typeface="+mn-lt"/>
              </a:rPr>
              <a:t>int</a:t>
            </a:r>
            <a:r>
              <a:rPr lang="en-GB" dirty="0">
                <a:ea typeface="+mn-lt"/>
                <a:cs typeface="+mn-lt"/>
              </a:rPr>
              <a:t> max=0;  </a:t>
            </a:r>
          </a:p>
          <a:p>
            <a:pPr marL="514350" indent="-514350" algn="just">
              <a:buAutoNum type="arabicPeriod"/>
            </a:pPr>
            <a:r>
              <a:rPr lang="en-GB" dirty="0">
                <a:ea typeface="+mn-lt"/>
                <a:cs typeface="+mn-lt"/>
              </a:rPr>
              <a:t>        </a:t>
            </a:r>
            <a:r>
              <a:rPr lang="en-GB" b="1" dirty="0">
                <a:solidFill>
                  <a:schemeClr val="accent2"/>
                </a:solidFill>
                <a:ea typeface="+mn-lt"/>
                <a:cs typeface="+mn-lt"/>
              </a:rPr>
              <a:t>for</a:t>
            </a:r>
            <a:r>
              <a:rPr lang="en-GB" dirty="0">
                <a:ea typeface="+mn-lt"/>
                <a:cs typeface="+mn-lt"/>
              </a:rPr>
              <a:t>(</a:t>
            </a:r>
            <a:r>
              <a:rPr lang="en-GB" b="1" dirty="0">
                <a:solidFill>
                  <a:schemeClr val="accent2"/>
                </a:solidFill>
                <a:ea typeface="+mn-lt"/>
                <a:cs typeface="+mn-lt"/>
              </a:rPr>
              <a:t>int</a:t>
            </a:r>
            <a:r>
              <a:rPr lang="en-GB" dirty="0">
                <a:ea typeface="+mn-lt"/>
                <a:cs typeface="+mn-lt"/>
              </a:rPr>
              <a:t> </a:t>
            </a:r>
            <a:r>
              <a:rPr lang="en-GB" dirty="0" err="1">
                <a:ea typeface="+mn-lt"/>
                <a:cs typeface="+mn-lt"/>
              </a:rPr>
              <a:t>i</a:t>
            </a:r>
            <a:r>
              <a:rPr lang="en-GB" dirty="0">
                <a:ea typeface="+mn-lt"/>
                <a:cs typeface="+mn-lt"/>
              </a:rPr>
              <a:t>=1;i&lt;</a:t>
            </a:r>
            <a:r>
              <a:rPr lang="en-GB" dirty="0" err="1">
                <a:ea typeface="+mn-lt"/>
                <a:cs typeface="+mn-lt"/>
              </a:rPr>
              <a:t>arr.length;i</a:t>
            </a:r>
            <a:r>
              <a:rPr lang="en-GB" dirty="0">
                <a:ea typeface="+mn-lt"/>
                <a:cs typeface="+mn-lt"/>
              </a:rPr>
              <a:t>++){  </a:t>
            </a:r>
            <a:endParaRPr lang="en-GB" dirty="0">
              <a:cs typeface="Calibri" panose="020F0502020204030204"/>
            </a:endParaRPr>
          </a:p>
          <a:p>
            <a:pPr marL="514350" indent="-514350" algn="just">
              <a:buAutoNum type="arabicPeriod"/>
            </a:pPr>
            <a:r>
              <a:rPr lang="en-GB" dirty="0">
                <a:ea typeface="+mn-lt"/>
                <a:cs typeface="+mn-lt"/>
              </a:rPr>
              <a:t>            </a:t>
            </a:r>
            <a:r>
              <a:rPr lang="en-GB" b="1" dirty="0">
                <a:solidFill>
                  <a:schemeClr val="accent2"/>
                </a:solidFill>
                <a:ea typeface="+mn-lt"/>
                <a:cs typeface="+mn-lt"/>
              </a:rPr>
              <a:t>if</a:t>
            </a:r>
            <a:r>
              <a:rPr lang="en-GB" dirty="0">
                <a:ea typeface="+mn-lt"/>
                <a:cs typeface="+mn-lt"/>
              </a:rPr>
              <a:t>(max&lt;</a:t>
            </a:r>
            <a:r>
              <a:rPr lang="en-GB" dirty="0" err="1">
                <a:ea typeface="+mn-lt"/>
                <a:cs typeface="+mn-lt"/>
              </a:rPr>
              <a:t>arr</a:t>
            </a:r>
            <a:r>
              <a:rPr lang="en-GB" dirty="0">
                <a:ea typeface="+mn-lt"/>
                <a:cs typeface="+mn-lt"/>
              </a:rPr>
              <a:t>[</a:t>
            </a:r>
            <a:r>
              <a:rPr lang="en-GB" dirty="0" err="1">
                <a:ea typeface="+mn-lt"/>
                <a:cs typeface="+mn-lt"/>
              </a:rPr>
              <a:t>i</a:t>
            </a:r>
            <a:r>
              <a:rPr lang="en-GB" dirty="0">
                <a:ea typeface="+mn-lt"/>
                <a:cs typeface="+mn-lt"/>
              </a:rPr>
              <a:t>])  </a:t>
            </a:r>
            <a:endParaRPr lang="en-GB" dirty="0">
              <a:cs typeface="Calibri" panose="020F0502020204030204"/>
            </a:endParaRPr>
          </a:p>
          <a:p>
            <a:pPr marL="514350" indent="-514350" algn="just">
              <a:buAutoNum type="arabicPeriod"/>
            </a:pPr>
            <a:r>
              <a:rPr lang="en-GB" dirty="0">
                <a:ea typeface="+mn-lt"/>
                <a:cs typeface="+mn-lt"/>
              </a:rPr>
              <a:t>                max=</a:t>
            </a:r>
            <a:r>
              <a:rPr lang="en-GB" dirty="0" err="1">
                <a:ea typeface="+mn-lt"/>
                <a:cs typeface="+mn-lt"/>
              </a:rPr>
              <a:t>arr</a:t>
            </a:r>
            <a:r>
              <a:rPr lang="en-GB" dirty="0">
                <a:ea typeface="+mn-lt"/>
                <a:cs typeface="+mn-lt"/>
              </a:rPr>
              <a:t>[</a:t>
            </a:r>
            <a:r>
              <a:rPr lang="en-GB" dirty="0" err="1">
                <a:ea typeface="+mn-lt"/>
                <a:cs typeface="+mn-lt"/>
              </a:rPr>
              <a:t>i</a:t>
            </a:r>
            <a:r>
              <a:rPr lang="en-GB" dirty="0">
                <a:ea typeface="+mn-lt"/>
                <a:cs typeface="+mn-lt"/>
              </a:rPr>
              <a:t>];  </a:t>
            </a:r>
            <a:endParaRPr lang="en-GB" dirty="0">
              <a:cs typeface="Calibri" panose="020F0502020204030204"/>
            </a:endParaRPr>
          </a:p>
          <a:p>
            <a:pPr marL="514350" indent="-514350" algn="just">
              <a:buAutoNum type="arabicPeriod"/>
            </a:pPr>
            <a:r>
              <a:rPr lang="en-GB" dirty="0">
                <a:ea typeface="+mn-lt"/>
                <a:cs typeface="+mn-lt"/>
              </a:rPr>
              <a:t>        }  </a:t>
            </a:r>
            <a:endParaRPr lang="en-GB" dirty="0">
              <a:cs typeface="Calibri" panose="020F0502020204030204"/>
            </a:endParaRPr>
          </a:p>
          <a:p>
            <a:pPr marL="514350" indent="-514350" algn="just">
              <a:buAutoNum type="arabicPeriod"/>
            </a:pPr>
            <a:r>
              <a:rPr lang="en-GB" dirty="0">
                <a:ea typeface="+mn-lt"/>
                <a:cs typeface="+mn-lt"/>
              </a:rPr>
              <a:t>        </a:t>
            </a:r>
            <a:r>
              <a:rPr lang="en-GB" b="1" dirty="0">
                <a:solidFill>
                  <a:schemeClr val="accent2"/>
                </a:solidFill>
                <a:ea typeface="+mn-lt"/>
                <a:cs typeface="+mn-lt"/>
              </a:rPr>
              <a:t>return</a:t>
            </a:r>
            <a:r>
              <a:rPr lang="en-GB" dirty="0">
                <a:ea typeface="+mn-lt"/>
                <a:cs typeface="+mn-lt"/>
              </a:rPr>
              <a:t> max;  </a:t>
            </a:r>
            <a:endParaRPr lang="en-GB" dirty="0">
              <a:cs typeface="Calibri" panose="020F0502020204030204"/>
            </a:endParaRPr>
          </a:p>
          <a:p>
            <a:pPr marL="514350" indent="-514350" algn="just">
              <a:buAutoNum type="arabicPeriod"/>
            </a:pPr>
            <a:r>
              <a:rPr lang="en-GB" dirty="0">
                <a:ea typeface="+mn-lt"/>
                <a:cs typeface="+mn-lt"/>
              </a:rPr>
              <a:t>    }  </a:t>
            </a:r>
            <a:endParaRPr lang="en-GB" dirty="0">
              <a:cs typeface="Calibri" panose="020F0502020204030204"/>
            </a:endParaRPr>
          </a:p>
          <a:p>
            <a:pPr marL="514350" indent="-514350" algn="just">
              <a:buAutoNum type="arabicPeriod"/>
            </a:pPr>
            <a:r>
              <a:rPr lang="en-GB" dirty="0">
                <a:ea typeface="+mn-lt"/>
                <a:cs typeface="+mn-lt"/>
              </a:rPr>
              <a:t>}  </a:t>
            </a:r>
            <a:endParaRPr lang="en-GB" dirty="0">
              <a:cs typeface="Calibri"/>
            </a:endParaRPr>
          </a:p>
          <a:p>
            <a:endParaRPr lang="en-GB" dirty="0">
              <a:cs typeface="Calibri"/>
            </a:endParaRPr>
          </a:p>
        </p:txBody>
      </p:sp>
    </p:spTree>
    <p:extLst>
      <p:ext uri="{BB962C8B-B14F-4D97-AF65-F5344CB8AC3E}">
        <p14:creationId xmlns:p14="http://schemas.microsoft.com/office/powerpoint/2010/main" val="529736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26CD-04BB-7A90-2574-54FE9DAF1016}"/>
              </a:ext>
            </a:extLst>
          </p:cNvPr>
          <p:cNvSpPr>
            <a:spLocks noGrp="1"/>
          </p:cNvSpPr>
          <p:nvPr>
            <p:ph type="title"/>
          </p:nvPr>
        </p:nvSpPr>
        <p:spPr/>
        <p:txBody>
          <a:bodyPr/>
          <a:lstStyle/>
          <a:p>
            <a:pPr algn="ctr"/>
            <a:r>
              <a:rPr lang="en-GB" dirty="0">
                <a:highlight>
                  <a:srgbClr val="FFFF00"/>
                </a:highlight>
                <a:cs typeface="Calibri Light"/>
              </a:rPr>
              <a:t>Test Class For Calculation Class</a:t>
            </a:r>
            <a:endParaRPr lang="en-GB">
              <a:highlight>
                <a:srgbClr val="FFFF00"/>
              </a:highlight>
              <a:cs typeface="Calibri Light"/>
            </a:endParaRPr>
          </a:p>
        </p:txBody>
      </p:sp>
      <p:sp>
        <p:nvSpPr>
          <p:cNvPr id="3" name="Content Placeholder 2">
            <a:extLst>
              <a:ext uri="{FF2B5EF4-FFF2-40B4-BE49-F238E27FC236}">
                <a16:creationId xmlns:a16="http://schemas.microsoft.com/office/drawing/2014/main" id="{91BC6F76-1036-2CF6-AA69-BD37F6085021}"/>
              </a:ext>
            </a:extLst>
          </p:cNvPr>
          <p:cNvSpPr>
            <a:spLocks noGrp="1"/>
          </p:cNvSpPr>
          <p:nvPr>
            <p:ph idx="1"/>
          </p:nvPr>
        </p:nvSpPr>
        <p:spPr/>
        <p:txBody>
          <a:bodyPr vert="horz" lIns="91440" tIns="45720" rIns="91440" bIns="45720" rtlCol="0" anchor="t">
            <a:normAutofit/>
          </a:bodyPr>
          <a:lstStyle/>
          <a:p>
            <a:pPr marL="514350" indent="-514350" algn="just">
              <a:buAutoNum type="arabicPeriod"/>
            </a:pPr>
            <a:r>
              <a:rPr lang="en-GB" b="1" dirty="0">
                <a:solidFill>
                  <a:schemeClr val="accent2"/>
                </a:solidFill>
                <a:ea typeface="+mn-lt"/>
                <a:cs typeface="+mn-lt"/>
              </a:rPr>
              <a:t>public</a:t>
            </a:r>
            <a:r>
              <a:rPr lang="en-GB" dirty="0">
                <a:solidFill>
                  <a:schemeClr val="accent2"/>
                </a:solidFill>
                <a:ea typeface="+mn-lt"/>
                <a:cs typeface="+mn-lt"/>
              </a:rPr>
              <a:t> </a:t>
            </a:r>
            <a:r>
              <a:rPr lang="en-GB" b="1" dirty="0">
                <a:solidFill>
                  <a:schemeClr val="accent2"/>
                </a:solidFill>
                <a:ea typeface="+mn-lt"/>
                <a:cs typeface="+mn-lt"/>
              </a:rPr>
              <a:t>class</a:t>
            </a:r>
            <a:r>
              <a:rPr lang="en-GB" dirty="0">
                <a:ea typeface="+mn-lt"/>
                <a:cs typeface="+mn-lt"/>
              </a:rPr>
              <a:t> </a:t>
            </a:r>
            <a:r>
              <a:rPr lang="en-GB" dirty="0" err="1">
                <a:ea typeface="+mn-lt"/>
                <a:cs typeface="+mn-lt"/>
              </a:rPr>
              <a:t>ClaculationTest</a:t>
            </a:r>
            <a:r>
              <a:rPr lang="en-GB" dirty="0">
                <a:ea typeface="+mn-lt"/>
                <a:cs typeface="+mn-lt"/>
              </a:rPr>
              <a:t> {  </a:t>
            </a:r>
            <a:endParaRPr lang="en-GB" dirty="0">
              <a:cs typeface="Calibri" panose="020F0502020204030204"/>
            </a:endParaRPr>
          </a:p>
          <a:p>
            <a:pPr marL="514350" indent="-514350" algn="just">
              <a:buAutoNum type="arabicPeriod"/>
            </a:pPr>
            <a:r>
              <a:rPr lang="en-GB" dirty="0">
                <a:ea typeface="+mn-lt"/>
                <a:cs typeface="+mn-lt"/>
              </a:rPr>
              <a:t>  </a:t>
            </a:r>
            <a:endParaRPr lang="en-GB" dirty="0">
              <a:cs typeface="Calibri" panose="020F0502020204030204"/>
            </a:endParaRPr>
          </a:p>
          <a:p>
            <a:pPr marL="514350" indent="-514350" algn="just">
              <a:buAutoNum type="arabicPeriod"/>
            </a:pPr>
            <a:r>
              <a:rPr lang="en-GB" dirty="0">
                <a:ea typeface="+mn-lt"/>
                <a:cs typeface="+mn-lt"/>
              </a:rPr>
              <a:t>    </a:t>
            </a:r>
            <a:r>
              <a:rPr lang="en-GB" dirty="0">
                <a:highlight>
                  <a:srgbClr val="FFFF00"/>
                </a:highlight>
                <a:ea typeface="+mn-lt"/>
                <a:cs typeface="+mn-lt"/>
              </a:rPr>
              <a:t>@Test</a:t>
            </a:r>
            <a:r>
              <a:rPr lang="en-GB" dirty="0">
                <a:ea typeface="+mn-lt"/>
                <a:cs typeface="+mn-lt"/>
              </a:rPr>
              <a:t>  </a:t>
            </a:r>
            <a:endParaRPr lang="en-GB" dirty="0">
              <a:cs typeface="Calibri" panose="020F0502020204030204"/>
            </a:endParaRPr>
          </a:p>
          <a:p>
            <a:pPr marL="514350" indent="-514350" algn="just">
              <a:buAutoNum type="arabicPeriod"/>
            </a:pPr>
            <a:r>
              <a:rPr lang="en-GB" dirty="0">
                <a:ea typeface="+mn-lt"/>
                <a:cs typeface="+mn-lt"/>
              </a:rPr>
              <a:t>    </a:t>
            </a:r>
            <a:r>
              <a:rPr lang="en-GB" b="1" dirty="0">
                <a:solidFill>
                  <a:schemeClr val="accent2"/>
                </a:solidFill>
                <a:ea typeface="+mn-lt"/>
                <a:cs typeface="+mn-lt"/>
              </a:rPr>
              <a:t>public</a:t>
            </a:r>
            <a:r>
              <a:rPr lang="en-GB" dirty="0">
                <a:solidFill>
                  <a:schemeClr val="accent2"/>
                </a:solidFill>
                <a:ea typeface="+mn-lt"/>
                <a:cs typeface="+mn-lt"/>
              </a:rPr>
              <a:t> </a:t>
            </a:r>
            <a:r>
              <a:rPr lang="en-GB" b="1" dirty="0">
                <a:solidFill>
                  <a:schemeClr val="accent2"/>
                </a:solidFill>
                <a:ea typeface="+mn-lt"/>
                <a:cs typeface="+mn-lt"/>
              </a:rPr>
              <a:t>void</a:t>
            </a:r>
            <a:r>
              <a:rPr lang="en-GB" dirty="0">
                <a:ea typeface="+mn-lt"/>
                <a:cs typeface="+mn-lt"/>
              </a:rPr>
              <a:t> </a:t>
            </a:r>
            <a:r>
              <a:rPr lang="en-GB" dirty="0" err="1">
                <a:ea typeface="+mn-lt"/>
                <a:cs typeface="+mn-lt"/>
              </a:rPr>
              <a:t>testFindMax</a:t>
            </a:r>
            <a:r>
              <a:rPr lang="en-GB" dirty="0">
                <a:ea typeface="+mn-lt"/>
                <a:cs typeface="+mn-lt"/>
              </a:rPr>
              <a:t>(){  </a:t>
            </a:r>
            <a:endParaRPr lang="en-GB" dirty="0">
              <a:cs typeface="Calibri" panose="020F0502020204030204"/>
            </a:endParaRPr>
          </a:p>
          <a:p>
            <a:pPr marL="514350" indent="-514350" algn="just">
              <a:buAutoNum type="arabicPeriod"/>
            </a:pPr>
            <a:r>
              <a:rPr lang="en-GB" dirty="0">
                <a:ea typeface="+mn-lt"/>
                <a:cs typeface="+mn-lt"/>
              </a:rPr>
              <a:t>      </a:t>
            </a:r>
            <a:r>
              <a:rPr lang="en-GB" dirty="0" err="1">
                <a:ea typeface="+mn-lt"/>
                <a:cs typeface="+mn-lt"/>
              </a:rPr>
              <a:t>assertEquals</a:t>
            </a:r>
            <a:r>
              <a:rPr lang="en-GB" dirty="0">
                <a:ea typeface="+mn-lt"/>
                <a:cs typeface="+mn-lt"/>
              </a:rPr>
              <a:t>(4,Calculation.findMax(</a:t>
            </a:r>
            <a:r>
              <a:rPr lang="en-GB" b="1" dirty="0">
                <a:ea typeface="+mn-lt"/>
                <a:cs typeface="+mn-lt"/>
              </a:rPr>
              <a:t>new</a:t>
            </a:r>
            <a:r>
              <a:rPr lang="en-GB" dirty="0">
                <a:ea typeface="+mn-lt"/>
                <a:cs typeface="+mn-lt"/>
              </a:rPr>
              <a:t> </a:t>
            </a:r>
            <a:r>
              <a:rPr lang="en-GB" b="1" dirty="0">
                <a:ea typeface="+mn-lt"/>
                <a:cs typeface="+mn-lt"/>
              </a:rPr>
              <a:t>int</a:t>
            </a:r>
            <a:r>
              <a:rPr lang="en-GB" dirty="0">
                <a:ea typeface="+mn-lt"/>
                <a:cs typeface="+mn-lt"/>
              </a:rPr>
              <a:t>[]{1,3,4,2}));  </a:t>
            </a:r>
            <a:endParaRPr lang="en-GB" dirty="0">
              <a:cs typeface="Calibri" panose="020F0502020204030204"/>
            </a:endParaRPr>
          </a:p>
          <a:p>
            <a:pPr marL="514350" indent="-514350" algn="just">
              <a:buAutoNum type="arabicPeriod"/>
            </a:pPr>
            <a:r>
              <a:rPr lang="en-GB" dirty="0">
                <a:ea typeface="+mn-lt"/>
                <a:cs typeface="+mn-lt"/>
              </a:rPr>
              <a:t>      </a:t>
            </a:r>
            <a:r>
              <a:rPr lang="en-GB" dirty="0" err="1">
                <a:ea typeface="+mn-lt"/>
                <a:cs typeface="+mn-lt"/>
              </a:rPr>
              <a:t>assertEquals</a:t>
            </a:r>
            <a:r>
              <a:rPr lang="en-GB" dirty="0">
                <a:ea typeface="+mn-lt"/>
                <a:cs typeface="+mn-lt"/>
              </a:rPr>
              <a:t>(-1,Calculation.findMax(</a:t>
            </a:r>
            <a:r>
              <a:rPr lang="en-GB" b="1" dirty="0">
                <a:ea typeface="+mn-lt"/>
                <a:cs typeface="+mn-lt"/>
              </a:rPr>
              <a:t>new</a:t>
            </a:r>
            <a:r>
              <a:rPr lang="en-GB" dirty="0">
                <a:ea typeface="+mn-lt"/>
                <a:cs typeface="+mn-lt"/>
              </a:rPr>
              <a:t> </a:t>
            </a:r>
            <a:r>
              <a:rPr lang="en-GB" b="1" dirty="0">
                <a:ea typeface="+mn-lt"/>
                <a:cs typeface="+mn-lt"/>
              </a:rPr>
              <a:t>int</a:t>
            </a:r>
            <a:r>
              <a:rPr lang="en-GB" dirty="0">
                <a:ea typeface="+mn-lt"/>
                <a:cs typeface="+mn-lt"/>
              </a:rPr>
              <a:t>[]{-12,-1,-3,-4,-2}));  </a:t>
            </a:r>
            <a:endParaRPr lang="en-GB" dirty="0">
              <a:cs typeface="Calibri" panose="020F0502020204030204"/>
            </a:endParaRPr>
          </a:p>
          <a:p>
            <a:pPr marL="514350" indent="-514350" algn="just">
              <a:buAutoNum type="arabicPeriod"/>
            </a:pPr>
            <a:r>
              <a:rPr lang="en-GB" dirty="0">
                <a:ea typeface="+mn-lt"/>
                <a:cs typeface="+mn-lt"/>
              </a:rPr>
              <a:t>    }  </a:t>
            </a:r>
            <a:endParaRPr lang="en-GB" dirty="0">
              <a:cs typeface="Calibri" panose="020F0502020204030204"/>
            </a:endParaRPr>
          </a:p>
          <a:p>
            <a:pPr marL="514350" indent="-514350" algn="just">
              <a:buAutoNum type="arabicPeriod"/>
            </a:pPr>
            <a:r>
              <a:rPr lang="en-GB" dirty="0">
                <a:ea typeface="+mn-lt"/>
                <a:cs typeface="+mn-lt"/>
              </a:rPr>
              <a:t>}  </a:t>
            </a:r>
            <a:endParaRPr lang="en-GB" dirty="0">
              <a:cs typeface="Calibri"/>
            </a:endParaRPr>
          </a:p>
          <a:p>
            <a:endParaRPr lang="en-GB" dirty="0">
              <a:cs typeface="Calibri"/>
            </a:endParaRPr>
          </a:p>
        </p:txBody>
      </p:sp>
    </p:spTree>
    <p:extLst>
      <p:ext uri="{BB962C8B-B14F-4D97-AF65-F5344CB8AC3E}">
        <p14:creationId xmlns:p14="http://schemas.microsoft.com/office/powerpoint/2010/main" val="232754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7D53-C263-50A8-10F9-20548EE5A150}"/>
              </a:ext>
            </a:extLst>
          </p:cNvPr>
          <p:cNvSpPr>
            <a:spLocks noGrp="1"/>
          </p:cNvSpPr>
          <p:nvPr>
            <p:ph type="title"/>
          </p:nvPr>
        </p:nvSpPr>
        <p:spPr/>
        <p:txBody>
          <a:bodyPr/>
          <a:lstStyle/>
          <a:p>
            <a:pPr algn="ctr"/>
            <a:r>
              <a:rPr lang="en-GB" dirty="0">
                <a:highlight>
                  <a:srgbClr val="FFFF00"/>
                </a:highlight>
                <a:cs typeface="Calibri Light"/>
              </a:rPr>
              <a:t>Assertions</a:t>
            </a:r>
          </a:p>
        </p:txBody>
      </p:sp>
      <p:sp>
        <p:nvSpPr>
          <p:cNvPr id="3" name="Content Placeholder 2">
            <a:extLst>
              <a:ext uri="{FF2B5EF4-FFF2-40B4-BE49-F238E27FC236}">
                <a16:creationId xmlns:a16="http://schemas.microsoft.com/office/drawing/2014/main" id="{07B00B46-15A7-2124-8C3E-A9BA74A6CBC9}"/>
              </a:ext>
            </a:extLst>
          </p:cNvPr>
          <p:cNvSpPr>
            <a:spLocks noGrp="1"/>
          </p:cNvSpPr>
          <p:nvPr>
            <p:ph idx="1"/>
          </p:nvPr>
        </p:nvSpPr>
        <p:spPr>
          <a:xfrm>
            <a:off x="838200" y="2306410"/>
            <a:ext cx="10515600" cy="3870553"/>
          </a:xfrm>
        </p:spPr>
        <p:txBody>
          <a:bodyPr vert="horz" lIns="91440" tIns="45720" rIns="91440" bIns="45720" rtlCol="0" anchor="t">
            <a:normAutofit/>
          </a:bodyPr>
          <a:lstStyle/>
          <a:p>
            <a:r>
              <a:rPr lang="en-GB" dirty="0">
                <a:ea typeface="+mn-lt"/>
                <a:cs typeface="+mn-lt"/>
              </a:rPr>
              <a:t>JUnit provides overloaded assertion methods for all primitive types and Objects and arrays (of primitives or Objects). The parameter order is expected value followed by actual value. Optionally the first parameter can be a String message that is output on failure. There is a slightly different assertion, </a:t>
            </a:r>
            <a:r>
              <a:rPr lang="en-GB" dirty="0" err="1">
                <a:latin typeface="Consolas"/>
              </a:rPr>
              <a:t>assertThat</a:t>
            </a:r>
            <a:r>
              <a:rPr lang="en-GB" dirty="0">
                <a:ea typeface="+mn-lt"/>
                <a:cs typeface="+mn-lt"/>
              </a:rPr>
              <a:t> that has parameters of the optional failure message, the actual value, and a </a:t>
            </a:r>
            <a:r>
              <a:rPr lang="en-GB" dirty="0">
                <a:latin typeface="Consolas"/>
              </a:rPr>
              <a:t>Matcher</a:t>
            </a:r>
            <a:r>
              <a:rPr lang="en-GB" dirty="0">
                <a:ea typeface="+mn-lt"/>
                <a:cs typeface="+mn-lt"/>
              </a:rPr>
              <a:t> object. Note that expected and actual are reversed compared to the other assert methods.</a:t>
            </a:r>
            <a:endParaRPr lang="en-GB" dirty="0"/>
          </a:p>
        </p:txBody>
      </p:sp>
    </p:spTree>
    <p:extLst>
      <p:ext uri="{BB962C8B-B14F-4D97-AF65-F5344CB8AC3E}">
        <p14:creationId xmlns:p14="http://schemas.microsoft.com/office/powerpoint/2010/main" val="7629763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37</Slides>
  <Notes>0</Notes>
  <HiddenSlides>1</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JUnit5 Presentation &amp; Documentation (Short Version)</vt:lpstr>
      <vt:lpstr>Why Testing ?</vt:lpstr>
      <vt:lpstr>What is Unit Testing</vt:lpstr>
      <vt:lpstr>What is Junit?</vt:lpstr>
      <vt:lpstr>Test-driven development</vt:lpstr>
      <vt:lpstr>What is the benefits of JUnit ?</vt:lpstr>
      <vt:lpstr>Simple Java Calculation Class</vt:lpstr>
      <vt:lpstr>Test Class For Calculation Class</vt:lpstr>
      <vt:lpstr>Assertions</vt:lpstr>
      <vt:lpstr>Usefull Assertions</vt:lpstr>
      <vt:lpstr>Simple Example For Assertions</vt:lpstr>
      <vt:lpstr>Exception Handling</vt:lpstr>
      <vt:lpstr>Assumptions</vt:lpstr>
      <vt:lpstr>Usefull Assumptions</vt:lpstr>
      <vt:lpstr>AssumeTrue &amp; AssumeFalse</vt:lpstr>
      <vt:lpstr>AssumingThat</vt:lpstr>
      <vt:lpstr>@JUnit5 Annotations</vt:lpstr>
      <vt:lpstr>@DisplayName</vt:lpstr>
      <vt:lpstr>@BeforeEach</vt:lpstr>
      <vt:lpstr>@AfterEach</vt:lpstr>
      <vt:lpstr>@BeforeAll</vt:lpstr>
      <vt:lpstr>@AfterAll</vt:lpstr>
      <vt:lpstr>@Disabled</vt:lpstr>
      <vt:lpstr>@Tag</vt:lpstr>
      <vt:lpstr>@RepeatedTest</vt:lpstr>
      <vt:lpstr>@ParameterizedTest</vt:lpstr>
      <vt:lpstr>Example for Parameterized Test</vt:lpstr>
      <vt:lpstr>@ParameterizedTest  with more than one arguments</vt:lpstr>
      <vt:lpstr>@Nested</vt:lpstr>
      <vt:lpstr>@Order</vt:lpstr>
      <vt:lpstr>@Timeout</vt:lpstr>
      <vt:lpstr>Lifecycle Of Test Classes</vt:lpstr>
      <vt:lpstr>@TestInstance</vt:lpstr>
      <vt:lpstr>@TestFactory</vt:lpstr>
      <vt:lpstr>Dependency Injection</vt:lpstr>
      <vt:lpstr>Example for Parameter Resolver</vt:lpstr>
      <vt:lpstr>Test Class Example for Dependency Injection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574</cp:revision>
  <dcterms:created xsi:type="dcterms:W3CDTF">2022-07-29T15:34:36Z</dcterms:created>
  <dcterms:modified xsi:type="dcterms:W3CDTF">2022-07-30T09:29:28Z</dcterms:modified>
</cp:coreProperties>
</file>