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81" r:id="rId5"/>
    <p:sldId id="282" r:id="rId6"/>
    <p:sldId id="277" r:id="rId7"/>
    <p:sldId id="259" r:id="rId8"/>
    <p:sldId id="279" r:id="rId9"/>
    <p:sldId id="260" r:id="rId10"/>
    <p:sldId id="261" r:id="rId11"/>
    <p:sldId id="262" r:id="rId12"/>
    <p:sldId id="275" r:id="rId13"/>
    <p:sldId id="276" r:id="rId14"/>
    <p:sldId id="280"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176FA3-B9DC-41DC-AD94-88F30375B4C8}">
          <p14:sldIdLst>
            <p14:sldId id="256"/>
            <p14:sldId id="257"/>
            <p14:sldId id="258"/>
            <p14:sldId id="281"/>
            <p14:sldId id="282"/>
            <p14:sldId id="277"/>
            <p14:sldId id="259"/>
            <p14:sldId id="279"/>
            <p14:sldId id="260"/>
            <p14:sldId id="261"/>
            <p14:sldId id="262"/>
            <p14:sldId id="275"/>
            <p14:sldId id="276"/>
            <p14:sldId id="280"/>
            <p14:sldId id="263"/>
            <p14:sldId id="264"/>
            <p14:sldId id="265"/>
            <p14:sldId id="266"/>
            <p14:sldId id="267"/>
            <p14:sldId id="268"/>
            <p14:sldId id="269"/>
            <p14:sldId id="270"/>
            <p14:sldId id="271"/>
            <p14:sldId id="272"/>
            <p14:sldId id="273"/>
            <p14:sldId id="274"/>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679D44-4461-401B-A2D9-8AB9A8B0EC64}" type="datetimeFigureOut">
              <a:rPr lang="en-IN" smtClean="0"/>
              <a:t>06-09-2025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3539493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117406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3062123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0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857674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79D44-4461-401B-A2D9-8AB9A8B0EC64}" type="datetimeFigureOut">
              <a:rPr lang="en-IN" smtClean="0"/>
              <a:t>06-09-2025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2443005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679D44-4461-401B-A2D9-8AB9A8B0EC64}" type="datetimeFigureOut">
              <a:rPr lang="en-IN" smtClean="0"/>
              <a:t>06-09-2025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1199228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79D44-4461-401B-A2D9-8AB9A8B0EC64}" type="datetimeFigureOut">
              <a:rPr lang="en-IN" smtClean="0"/>
              <a:t>06-09-2025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104046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79D44-4461-401B-A2D9-8AB9A8B0EC64}" type="datetimeFigureOut">
              <a:rPr lang="en-IN" smtClean="0"/>
              <a:t>06-09-2025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410536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679D44-4461-401B-A2D9-8AB9A8B0EC64}" type="datetimeFigureOut">
              <a:rPr lang="en-IN" smtClean="0"/>
              <a:t>06-09-2025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150799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679D44-4461-401B-A2D9-8AB9A8B0EC64}" type="datetimeFigureOut">
              <a:rPr lang="en-IN" smtClean="0"/>
              <a:t>06-09-2025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329669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1294215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679D44-4461-401B-A2D9-8AB9A8B0EC64}" type="datetimeFigureOut">
              <a:rPr lang="en-IN" smtClean="0"/>
              <a:t>06-09-2025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3716126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679D44-4461-401B-A2D9-8AB9A8B0EC64}" type="datetimeFigureOut">
              <a:rPr lang="en-IN" smtClean="0"/>
              <a:t>06-09-2025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346697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679D44-4461-401B-A2D9-8AB9A8B0EC64}" type="datetimeFigureOut">
              <a:rPr lang="en-IN" smtClean="0"/>
              <a:t>06-09-2025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3395005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296608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679D44-4461-401B-A2D9-8AB9A8B0EC64}" type="datetimeFigureOut">
              <a:rPr lang="en-IN" smtClean="0"/>
              <a:t>06-09-2025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AE290-4CD9-4E79-A41D-4DCB83A792B4}" type="slidenum">
              <a:rPr lang="en-IN" smtClean="0"/>
              <a:t>‹#›</a:t>
            </a:fld>
            <a:endParaRPr lang="en-IN"/>
          </a:p>
        </p:txBody>
      </p:sp>
    </p:spTree>
    <p:extLst>
      <p:ext uri="{BB962C8B-B14F-4D97-AF65-F5344CB8AC3E}">
        <p14:creationId xmlns:p14="http://schemas.microsoft.com/office/powerpoint/2010/main" val="2570388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9679D44-4461-401B-A2D9-8AB9A8B0EC64}" type="datetimeFigureOut">
              <a:rPr lang="en-IN" smtClean="0"/>
              <a:t>06-09-2025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36AE290-4CD9-4E79-A41D-4DCB83A792B4}" type="slidenum">
              <a:rPr lang="en-IN" smtClean="0"/>
              <a:t>‹#›</a:t>
            </a:fld>
            <a:endParaRPr lang="en-IN"/>
          </a:p>
        </p:txBody>
      </p:sp>
    </p:spTree>
    <p:extLst>
      <p:ext uri="{BB962C8B-B14F-4D97-AF65-F5344CB8AC3E}">
        <p14:creationId xmlns:p14="http://schemas.microsoft.com/office/powerpoint/2010/main" val="3447617329"/>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BC53-7C15-9058-8D15-AADC2BE6EBD2}"/>
              </a:ext>
            </a:extLst>
          </p:cNvPr>
          <p:cNvSpPr>
            <a:spLocks noGrp="1"/>
          </p:cNvSpPr>
          <p:nvPr>
            <p:ph type="ctrTitle"/>
          </p:nvPr>
        </p:nvSpPr>
        <p:spPr>
          <a:xfrm>
            <a:off x="1" y="421241"/>
            <a:ext cx="12192000" cy="1952090"/>
          </a:xfrm>
        </p:spPr>
        <p:txBody>
          <a:bodyPr>
            <a:normAutofit/>
          </a:bodyPr>
          <a:lstStyle/>
          <a:p>
            <a:r>
              <a:rPr lang="en-IN" sz="4600" dirty="0">
                <a:latin typeface="Times New Roman" panose="02020603050405020304" pitchFamily="18" charset="0"/>
                <a:cs typeface="Times New Roman" panose="02020603050405020304" pitchFamily="18" charset="0"/>
              </a:rPr>
              <a:t>SALES DATASET ANALYSIS – ADVANCED EXCEL PROJECT</a:t>
            </a:r>
          </a:p>
        </p:txBody>
      </p:sp>
      <p:sp>
        <p:nvSpPr>
          <p:cNvPr id="3" name="Subtitle 2">
            <a:extLst>
              <a:ext uri="{FF2B5EF4-FFF2-40B4-BE49-F238E27FC236}">
                <a16:creationId xmlns:a16="http://schemas.microsoft.com/office/drawing/2014/main" id="{E1D38538-9FC9-C971-B378-0B68D450B093}"/>
              </a:ext>
            </a:extLst>
          </p:cNvPr>
          <p:cNvSpPr>
            <a:spLocks noGrp="1"/>
          </p:cNvSpPr>
          <p:nvPr>
            <p:ph type="subTitle" idx="1"/>
          </p:nvPr>
        </p:nvSpPr>
        <p:spPr>
          <a:xfrm>
            <a:off x="1267326" y="3625516"/>
            <a:ext cx="9144000" cy="2342147"/>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Presented By</a:t>
            </a:r>
          </a:p>
          <a:p>
            <a:r>
              <a:rPr lang="en-IN" b="1" dirty="0">
                <a:latin typeface="Times New Roman" panose="02020603050405020304" pitchFamily="18" charset="0"/>
                <a:cs typeface="Times New Roman" panose="02020603050405020304" pitchFamily="18" charset="0"/>
              </a:rPr>
              <a:t>Payaswitha Harshini Kareti</a:t>
            </a:r>
          </a:p>
          <a:p>
            <a:r>
              <a:rPr lang="en-IN" b="1" dirty="0">
                <a:latin typeface="Times New Roman" panose="02020603050405020304" pitchFamily="18" charset="0"/>
                <a:cs typeface="Times New Roman" panose="02020603050405020304" pitchFamily="18" charset="0"/>
              </a:rPr>
              <a:t>Date: </a:t>
            </a:r>
            <a:r>
              <a:rPr lang="en-IN" dirty="0">
                <a:latin typeface="Times New Roman" panose="02020603050405020304" pitchFamily="18" charset="0"/>
                <a:cs typeface="Times New Roman" panose="02020603050405020304" pitchFamily="18" charset="0"/>
              </a:rPr>
              <a:t>03-09-2025</a:t>
            </a:r>
          </a:p>
          <a:p>
            <a:r>
              <a:rPr lang="en-IN" b="1" dirty="0">
                <a:latin typeface="Times New Roman" panose="02020603050405020304" pitchFamily="18" charset="0"/>
                <a:cs typeface="Times New Roman" panose="02020603050405020304" pitchFamily="18" charset="0"/>
              </a:rPr>
              <a:t>Course: </a:t>
            </a:r>
            <a:r>
              <a:rPr lang="en-IN" dirty="0">
                <a:latin typeface="Times New Roman" panose="02020603050405020304" pitchFamily="18" charset="0"/>
                <a:cs typeface="Times New Roman" panose="02020603050405020304" pitchFamily="18" charset="0"/>
              </a:rPr>
              <a:t>DA &amp; DS</a:t>
            </a:r>
          </a:p>
          <a:p>
            <a:r>
              <a:rPr lang="en-IN" b="1" dirty="0">
                <a:latin typeface="Times New Roman" panose="02020603050405020304" pitchFamily="18" charset="0"/>
                <a:cs typeface="Times New Roman" panose="02020603050405020304" pitchFamily="18" charset="0"/>
              </a:rPr>
              <a:t>Batch Name: </a:t>
            </a:r>
            <a:r>
              <a:rPr lang="en-IN" dirty="0">
                <a:latin typeface="Times New Roman" panose="02020603050405020304" pitchFamily="18" charset="0"/>
                <a:cs typeface="Times New Roman" panose="02020603050405020304" pitchFamily="18" charset="0"/>
              </a:rPr>
              <a:t>July Batch</a:t>
            </a:r>
          </a:p>
        </p:txBody>
      </p:sp>
    </p:spTree>
    <p:extLst>
      <p:ext uri="{BB962C8B-B14F-4D97-AF65-F5344CB8AC3E}">
        <p14:creationId xmlns:p14="http://schemas.microsoft.com/office/powerpoint/2010/main" val="2628954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CDDB5-D095-B4AC-4E8D-C156A55643E9}"/>
              </a:ext>
            </a:extLst>
          </p:cNvPr>
          <p:cNvSpPr>
            <a:spLocks noGrp="1"/>
          </p:cNvSpPr>
          <p:nvPr>
            <p:ph idx="1"/>
          </p:nvPr>
        </p:nvSpPr>
        <p:spPr>
          <a:xfrm>
            <a:off x="546100" y="241300"/>
            <a:ext cx="5918200" cy="6172200"/>
          </a:xfrm>
        </p:spPr>
        <p:txBody>
          <a:bodyPr>
            <a:normAutofit/>
          </a:bodyPr>
          <a:lstStyle/>
          <a:p>
            <a:r>
              <a:rPr lang="en-IN" dirty="0"/>
              <a:t>Product Category: Furniture has the max sales, followed by Office Supplies</a:t>
            </a:r>
          </a:p>
          <a:p>
            <a:pPr marL="0" indent="0">
              <a:buNone/>
            </a:pPr>
            <a:endParaRPr lang="en-IN" dirty="0"/>
          </a:p>
          <a:p>
            <a:pPr marL="0" indent="0">
              <a:buNone/>
            </a:pPr>
            <a:endParaRPr lang="en-IN" dirty="0"/>
          </a:p>
          <a:p>
            <a:r>
              <a:rPr lang="en-IN" dirty="0"/>
              <a:t>Product Sub Category: Phones have the highest sales among all the sub categories of products</a:t>
            </a:r>
          </a:p>
          <a:p>
            <a:pPr marL="0" indent="0">
              <a:buNone/>
            </a:pPr>
            <a:endParaRPr lang="en-IN" dirty="0"/>
          </a:p>
          <a:p>
            <a:pPr marL="0" indent="0">
              <a:buNone/>
            </a:pPr>
            <a:endParaRPr lang="en-IN" dirty="0"/>
          </a:p>
          <a:p>
            <a:r>
              <a:rPr lang="en-IN" dirty="0"/>
              <a:t>Customer Segment: Consumer Segment Contributes the highest sales among the Customer Segments</a:t>
            </a:r>
          </a:p>
          <a:p>
            <a:pPr marL="0" indent="0">
              <a:buNone/>
            </a:pPr>
            <a:endParaRPr lang="en-IN" dirty="0"/>
          </a:p>
        </p:txBody>
      </p:sp>
      <p:pic>
        <p:nvPicPr>
          <p:cNvPr id="7" name="Picture 6">
            <a:extLst>
              <a:ext uri="{FF2B5EF4-FFF2-40B4-BE49-F238E27FC236}">
                <a16:creationId xmlns:a16="http://schemas.microsoft.com/office/drawing/2014/main" id="{9E4F9B27-05A1-22BE-6418-FE0C78010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477" y="2244505"/>
            <a:ext cx="4220122" cy="2283928"/>
          </a:xfrm>
          <a:prstGeom prst="rect">
            <a:avLst/>
          </a:prstGeom>
        </p:spPr>
      </p:pic>
      <p:pic>
        <p:nvPicPr>
          <p:cNvPr id="9" name="Picture 8">
            <a:extLst>
              <a:ext uri="{FF2B5EF4-FFF2-40B4-BE49-F238E27FC236}">
                <a16:creationId xmlns:a16="http://schemas.microsoft.com/office/drawing/2014/main" id="{3F646458-841C-DB9B-1ECE-46EE4AEC20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6478" y="4638623"/>
            <a:ext cx="4220121" cy="2025754"/>
          </a:xfrm>
          <a:prstGeom prst="rect">
            <a:avLst/>
          </a:prstGeom>
        </p:spPr>
      </p:pic>
      <p:pic>
        <p:nvPicPr>
          <p:cNvPr id="11" name="Picture 10">
            <a:extLst>
              <a:ext uri="{FF2B5EF4-FFF2-40B4-BE49-F238E27FC236}">
                <a16:creationId xmlns:a16="http://schemas.microsoft.com/office/drawing/2014/main" id="{25A8C548-915A-44CE-FBE9-6A0B35324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6479" y="108562"/>
            <a:ext cx="4220120" cy="2025754"/>
          </a:xfrm>
          <a:prstGeom prst="rect">
            <a:avLst/>
          </a:prstGeom>
        </p:spPr>
      </p:pic>
    </p:spTree>
    <p:extLst>
      <p:ext uri="{BB962C8B-B14F-4D97-AF65-F5344CB8AC3E}">
        <p14:creationId xmlns:p14="http://schemas.microsoft.com/office/powerpoint/2010/main" val="2510562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9AE39-A957-FA8F-37A7-4A630138D649}"/>
              </a:ext>
            </a:extLst>
          </p:cNvPr>
          <p:cNvSpPr>
            <a:spLocks noGrp="1"/>
          </p:cNvSpPr>
          <p:nvPr>
            <p:ph idx="1"/>
          </p:nvPr>
        </p:nvSpPr>
        <p:spPr>
          <a:xfrm>
            <a:off x="313695" y="511968"/>
            <a:ext cx="5960105" cy="5834063"/>
          </a:xfrm>
        </p:spPr>
        <p:txBody>
          <a:bodyPr>
            <a:normAutofit/>
          </a:bodyPr>
          <a:lstStyle/>
          <a:p>
            <a:r>
              <a:rPr lang="en-IN" dirty="0"/>
              <a:t>Ship Mode: </a:t>
            </a:r>
            <a:r>
              <a:rPr lang="en-US" dirty="0"/>
              <a:t>Standard Class dominates sales, followed by Second Class</a:t>
            </a:r>
          </a:p>
          <a:p>
            <a:pPr marL="0" indent="0">
              <a:buNone/>
            </a:pPr>
            <a:endParaRPr lang="en-IN" dirty="0"/>
          </a:p>
          <a:p>
            <a:pPr marL="0" indent="0">
              <a:buNone/>
            </a:pPr>
            <a:endParaRPr lang="en-IN" dirty="0"/>
          </a:p>
          <a:p>
            <a:r>
              <a:rPr lang="en-IN" dirty="0"/>
              <a:t>Order Date (w.r.t Year): 2017 has a record of highest sales followed by 2016</a:t>
            </a:r>
          </a:p>
          <a:p>
            <a:pPr marL="0" indent="0">
              <a:buNone/>
            </a:pPr>
            <a:endParaRPr lang="en-IN" dirty="0"/>
          </a:p>
          <a:p>
            <a:pPr marL="0" indent="0">
              <a:buNone/>
            </a:pPr>
            <a:endParaRPr lang="en-IN" dirty="0"/>
          </a:p>
          <a:p>
            <a:r>
              <a:rPr lang="en-IN" dirty="0"/>
              <a:t>Order Date (w.r.t Quarters): Quarter 4, especially the Month December in every year have the maximum sales</a:t>
            </a:r>
          </a:p>
          <a:p>
            <a:endParaRPr lang="en-IN" dirty="0"/>
          </a:p>
        </p:txBody>
      </p:sp>
      <p:pic>
        <p:nvPicPr>
          <p:cNvPr id="5" name="Picture 4">
            <a:extLst>
              <a:ext uri="{FF2B5EF4-FFF2-40B4-BE49-F238E27FC236}">
                <a16:creationId xmlns:a16="http://schemas.microsoft.com/office/drawing/2014/main" id="{898DF68C-8154-4705-9E93-408C72BF5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798" y="158697"/>
            <a:ext cx="5604507" cy="2368603"/>
          </a:xfrm>
          <a:prstGeom prst="rect">
            <a:avLst/>
          </a:prstGeom>
        </p:spPr>
      </p:pic>
      <p:pic>
        <p:nvPicPr>
          <p:cNvPr id="7" name="Picture 6">
            <a:extLst>
              <a:ext uri="{FF2B5EF4-FFF2-40B4-BE49-F238E27FC236}">
                <a16:creationId xmlns:a16="http://schemas.microsoft.com/office/drawing/2014/main" id="{EAFE1823-EA5B-1A04-7BF3-5569DFF2F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3798" y="2862237"/>
            <a:ext cx="5604507" cy="3598094"/>
          </a:xfrm>
          <a:prstGeom prst="rect">
            <a:avLst/>
          </a:prstGeom>
        </p:spPr>
      </p:pic>
    </p:spTree>
    <p:extLst>
      <p:ext uri="{BB962C8B-B14F-4D97-AF65-F5344CB8AC3E}">
        <p14:creationId xmlns:p14="http://schemas.microsoft.com/office/powerpoint/2010/main" val="2581746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6925D-8FC8-199A-AA51-6F7BF86ED851}"/>
              </a:ext>
            </a:extLst>
          </p:cNvPr>
          <p:cNvSpPr>
            <a:spLocks noGrp="1"/>
          </p:cNvSpPr>
          <p:nvPr>
            <p:ph type="title"/>
          </p:nvPr>
        </p:nvSpPr>
        <p:spPr>
          <a:xfrm>
            <a:off x="913796" y="177801"/>
            <a:ext cx="10353761" cy="889000"/>
          </a:xfrm>
        </p:spPr>
        <p:txBody>
          <a:bodyPr/>
          <a:lstStyle/>
          <a:p>
            <a:r>
              <a:rPr lang="en-IN" dirty="0"/>
              <a:t>Time Based Analysis</a:t>
            </a:r>
          </a:p>
        </p:txBody>
      </p:sp>
      <p:pic>
        <p:nvPicPr>
          <p:cNvPr id="9" name="Picture 8">
            <a:extLst>
              <a:ext uri="{FF2B5EF4-FFF2-40B4-BE49-F238E27FC236}">
                <a16:creationId xmlns:a16="http://schemas.microsoft.com/office/drawing/2014/main" id="{070A7B7C-224E-3294-6D88-4709A6FF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42" y="1258527"/>
            <a:ext cx="11960116" cy="5004050"/>
          </a:xfrm>
          <a:prstGeom prst="rect">
            <a:avLst/>
          </a:prstGeom>
        </p:spPr>
      </p:pic>
    </p:spTree>
    <p:extLst>
      <p:ext uri="{BB962C8B-B14F-4D97-AF65-F5344CB8AC3E}">
        <p14:creationId xmlns:p14="http://schemas.microsoft.com/office/powerpoint/2010/main" val="279916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BF15F1-D9D3-17B8-B4AE-BDD4728EF49D}"/>
              </a:ext>
            </a:extLst>
          </p:cNvPr>
          <p:cNvSpPr>
            <a:spLocks noGrp="1"/>
          </p:cNvSpPr>
          <p:nvPr>
            <p:ph idx="1"/>
          </p:nvPr>
        </p:nvSpPr>
        <p:spPr>
          <a:xfrm>
            <a:off x="215899" y="622300"/>
            <a:ext cx="3683001" cy="5740400"/>
          </a:xfrm>
        </p:spPr>
        <p:txBody>
          <a:bodyPr>
            <a:normAutofit/>
          </a:bodyPr>
          <a:lstStyle/>
          <a:p>
            <a:r>
              <a:rPr lang="en-IN" dirty="0"/>
              <a:t>Adjusted Sales w.r.t Months (December)</a:t>
            </a:r>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dirty="0"/>
              <a:t>Adjusted Sales w.r.t Quarters (Quarter 4)</a:t>
            </a:r>
          </a:p>
          <a:p>
            <a:pPr marL="0" indent="0">
              <a:buNone/>
            </a:pPr>
            <a:endParaRPr lang="en-IN" dirty="0"/>
          </a:p>
          <a:p>
            <a:pPr marL="0" indent="0">
              <a:buNone/>
            </a:pPr>
            <a:endParaRPr lang="en-IN" dirty="0"/>
          </a:p>
          <a:p>
            <a:r>
              <a:rPr lang="en-IN" dirty="0"/>
              <a:t>Adjusted Sales w.r.t Years (2017)</a:t>
            </a:r>
          </a:p>
        </p:txBody>
      </p:sp>
      <p:pic>
        <p:nvPicPr>
          <p:cNvPr id="5" name="Picture 4">
            <a:extLst>
              <a:ext uri="{FF2B5EF4-FFF2-40B4-BE49-F238E27FC236}">
                <a16:creationId xmlns:a16="http://schemas.microsoft.com/office/drawing/2014/main" id="{2FA6BD3E-1E8A-9403-27B6-B52704DA7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684" y="243622"/>
            <a:ext cx="5437530" cy="2312295"/>
          </a:xfrm>
          <a:prstGeom prst="rect">
            <a:avLst/>
          </a:prstGeom>
        </p:spPr>
      </p:pic>
      <p:pic>
        <p:nvPicPr>
          <p:cNvPr id="7" name="Picture 6">
            <a:extLst>
              <a:ext uri="{FF2B5EF4-FFF2-40B4-BE49-F238E27FC236}">
                <a16:creationId xmlns:a16="http://schemas.microsoft.com/office/drawing/2014/main" id="{1853FCDF-EB5A-5AC6-6DD9-41F307299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684" y="2972165"/>
            <a:ext cx="4863372" cy="1543129"/>
          </a:xfrm>
          <a:prstGeom prst="rect">
            <a:avLst/>
          </a:prstGeom>
        </p:spPr>
      </p:pic>
      <p:pic>
        <p:nvPicPr>
          <p:cNvPr id="11" name="Picture 10">
            <a:extLst>
              <a:ext uri="{FF2B5EF4-FFF2-40B4-BE49-F238E27FC236}">
                <a16:creationId xmlns:a16="http://schemas.microsoft.com/office/drawing/2014/main" id="{E2653674-B66A-D772-FCC2-F2ADF9ADDD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6684" y="4931542"/>
            <a:ext cx="4448702" cy="1682836"/>
          </a:xfrm>
          <a:prstGeom prst="rect">
            <a:avLst/>
          </a:prstGeom>
        </p:spPr>
      </p:pic>
    </p:spTree>
    <p:extLst>
      <p:ext uri="{BB962C8B-B14F-4D97-AF65-F5344CB8AC3E}">
        <p14:creationId xmlns:p14="http://schemas.microsoft.com/office/powerpoint/2010/main" val="1197866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C34AC-87E2-A79E-E05B-3047CE0D3E0F}"/>
              </a:ext>
            </a:extLst>
          </p:cNvPr>
          <p:cNvSpPr>
            <a:spLocks noGrp="1"/>
          </p:cNvSpPr>
          <p:nvPr>
            <p:ph idx="1"/>
          </p:nvPr>
        </p:nvSpPr>
        <p:spPr>
          <a:xfrm>
            <a:off x="513103" y="1150842"/>
            <a:ext cx="3093127" cy="3695136"/>
          </a:xfrm>
        </p:spPr>
        <p:txBody>
          <a:bodyPr/>
          <a:lstStyle/>
          <a:p>
            <a:r>
              <a:rPr lang="en-IN" dirty="0"/>
              <a:t>Formulae Used:</a:t>
            </a:r>
          </a:p>
          <a:p>
            <a:pPr marL="0" indent="0">
              <a:buNone/>
            </a:pPr>
            <a:r>
              <a:rPr lang="en-IN" dirty="0"/>
              <a:t>1. MONTH( )</a:t>
            </a:r>
          </a:p>
          <a:p>
            <a:pPr marL="0" indent="0">
              <a:buNone/>
            </a:pPr>
            <a:r>
              <a:rPr lang="en-IN" dirty="0"/>
              <a:t>2. YEAR( )</a:t>
            </a:r>
          </a:p>
          <a:p>
            <a:pPr marL="0" indent="0">
              <a:buNone/>
            </a:pPr>
            <a:r>
              <a:rPr lang="en-IN" dirty="0"/>
              <a:t>3. EOMONTH( )</a:t>
            </a:r>
          </a:p>
          <a:p>
            <a:pPr marL="0" indent="0">
              <a:buNone/>
            </a:pPr>
            <a:r>
              <a:rPr lang="en-IN" dirty="0"/>
              <a:t>4. WEEKDAY( )</a:t>
            </a:r>
          </a:p>
        </p:txBody>
      </p:sp>
      <p:pic>
        <p:nvPicPr>
          <p:cNvPr id="5" name="Picture 4">
            <a:extLst>
              <a:ext uri="{FF2B5EF4-FFF2-40B4-BE49-F238E27FC236}">
                <a16:creationId xmlns:a16="http://schemas.microsoft.com/office/drawing/2014/main" id="{57AE6B23-686D-A51D-F178-50D9123BC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3055" y="588627"/>
            <a:ext cx="6256860" cy="5680746"/>
          </a:xfrm>
          <a:prstGeom prst="rect">
            <a:avLst/>
          </a:prstGeom>
        </p:spPr>
      </p:pic>
    </p:spTree>
    <p:extLst>
      <p:ext uri="{BB962C8B-B14F-4D97-AF65-F5344CB8AC3E}">
        <p14:creationId xmlns:p14="http://schemas.microsoft.com/office/powerpoint/2010/main" val="374868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70D8-1E9A-DCDA-206A-74CA12339856}"/>
              </a:ext>
            </a:extLst>
          </p:cNvPr>
          <p:cNvSpPr>
            <a:spLocks noGrp="1"/>
          </p:cNvSpPr>
          <p:nvPr>
            <p:ph type="title"/>
          </p:nvPr>
        </p:nvSpPr>
        <p:spPr>
          <a:xfrm>
            <a:off x="1028700" y="1"/>
            <a:ext cx="10325100" cy="749300"/>
          </a:xfrm>
        </p:spPr>
        <p:txBody>
          <a:bodyPr/>
          <a:lstStyle/>
          <a:p>
            <a:pPr algn="ctr"/>
            <a:r>
              <a:rPr lang="en-IN" dirty="0">
                <a:latin typeface="Times New Roman" panose="02020603050405020304" pitchFamily="18" charset="0"/>
                <a:cs typeface="Times New Roman" panose="02020603050405020304" pitchFamily="18" charset="0"/>
              </a:rPr>
              <a:t>Dashboard Overview</a:t>
            </a:r>
          </a:p>
        </p:txBody>
      </p:sp>
      <p:pic>
        <p:nvPicPr>
          <p:cNvPr id="6" name="Picture 5">
            <a:extLst>
              <a:ext uri="{FF2B5EF4-FFF2-40B4-BE49-F238E27FC236}">
                <a16:creationId xmlns:a16="http://schemas.microsoft.com/office/drawing/2014/main" id="{5E330D23-FA59-4E6D-4DB0-DFD479FC6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898" y="1274716"/>
            <a:ext cx="11701404" cy="5468983"/>
          </a:xfrm>
          <a:prstGeom prst="rect">
            <a:avLst/>
          </a:prstGeom>
        </p:spPr>
      </p:pic>
      <p:sp>
        <p:nvSpPr>
          <p:cNvPr id="9" name="TextBox 8">
            <a:extLst>
              <a:ext uri="{FF2B5EF4-FFF2-40B4-BE49-F238E27FC236}">
                <a16:creationId xmlns:a16="http://schemas.microsoft.com/office/drawing/2014/main" id="{D77BE158-48A2-6D46-E2CF-1A1B3594F039}"/>
              </a:ext>
            </a:extLst>
          </p:cNvPr>
          <p:cNvSpPr txBox="1"/>
          <p:nvPr/>
        </p:nvSpPr>
        <p:spPr>
          <a:xfrm>
            <a:off x="88900" y="749301"/>
            <a:ext cx="12039600" cy="44783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 summary dashboard was created in Excel showing KPIs (Total Sales, Adjusted Sales, Profit, Discounts)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11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FF3AF0-62BA-DA7F-4C43-A2B7368ADA81}"/>
              </a:ext>
            </a:extLst>
          </p:cNvPr>
          <p:cNvSpPr>
            <a:spLocks noGrp="1"/>
          </p:cNvSpPr>
          <p:nvPr>
            <p:ph idx="1"/>
          </p:nvPr>
        </p:nvSpPr>
        <p:spPr>
          <a:xfrm>
            <a:off x="0" y="518318"/>
            <a:ext cx="1739900" cy="5541963"/>
          </a:xfrm>
        </p:spPr>
        <p:txBody>
          <a:bodyPr>
            <a:normAutofit/>
          </a:bodyPr>
          <a:lstStyle/>
          <a:p>
            <a:pPr marL="0" indent="0">
              <a:buNone/>
            </a:pPr>
            <a:endParaRPr lang="en-US" sz="1600" dirty="0"/>
          </a:p>
          <a:p>
            <a:pPr marL="0" indent="0">
              <a:buNone/>
            </a:pPr>
            <a:endParaRPr lang="en-US" sz="1600" dirty="0"/>
          </a:p>
          <a:p>
            <a:r>
              <a:rPr lang="en-US" sz="1600" dirty="0"/>
              <a:t>Category-wise performance (Furniture)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Ship Mode breakdown (Standard Class)</a:t>
            </a:r>
          </a:p>
          <a:p>
            <a:endParaRPr lang="en-IN" sz="1600" dirty="0"/>
          </a:p>
        </p:txBody>
      </p:sp>
      <p:pic>
        <p:nvPicPr>
          <p:cNvPr id="5" name="Picture 4">
            <a:extLst>
              <a:ext uri="{FF2B5EF4-FFF2-40B4-BE49-F238E27FC236}">
                <a16:creationId xmlns:a16="http://schemas.microsoft.com/office/drawing/2014/main" id="{89710559-9083-6826-02E6-032BA6D86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253" y="518318"/>
            <a:ext cx="4030944" cy="2532340"/>
          </a:xfrm>
          <a:prstGeom prst="rect">
            <a:avLst/>
          </a:prstGeom>
        </p:spPr>
      </p:pic>
      <p:pic>
        <p:nvPicPr>
          <p:cNvPr id="7" name="Picture 6">
            <a:extLst>
              <a:ext uri="{FF2B5EF4-FFF2-40B4-BE49-F238E27FC236}">
                <a16:creationId xmlns:a16="http://schemas.microsoft.com/office/drawing/2014/main" id="{448C34A0-3CBB-0A42-DECA-3F5347699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2252" y="4208401"/>
            <a:ext cx="4030945" cy="2131281"/>
          </a:xfrm>
          <a:prstGeom prst="rect">
            <a:avLst/>
          </a:prstGeom>
        </p:spPr>
      </p:pic>
      <p:sp>
        <p:nvSpPr>
          <p:cNvPr id="8" name="Content Placeholder 2">
            <a:extLst>
              <a:ext uri="{FF2B5EF4-FFF2-40B4-BE49-F238E27FC236}">
                <a16:creationId xmlns:a16="http://schemas.microsoft.com/office/drawing/2014/main" id="{B2E7943A-73D2-4406-BA14-C0CCFB2CF235}"/>
              </a:ext>
            </a:extLst>
          </p:cNvPr>
          <p:cNvSpPr txBox="1">
            <a:spLocks/>
          </p:cNvSpPr>
          <p:nvPr/>
        </p:nvSpPr>
        <p:spPr>
          <a:xfrm>
            <a:off x="6096000" y="1135580"/>
            <a:ext cx="1955452" cy="5541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600" dirty="0"/>
          </a:p>
          <a:p>
            <a:r>
              <a:rPr lang="en-US" sz="1600" dirty="0"/>
              <a:t>Sales Performance Over Time</a:t>
            </a:r>
          </a:p>
          <a:p>
            <a:endParaRPr lang="en-US" sz="1600" dirty="0"/>
          </a:p>
          <a:p>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r>
              <a:rPr lang="en-US" sz="1600" dirty="0"/>
              <a:t>Top 5 Product Sub-Categories</a:t>
            </a:r>
          </a:p>
          <a:p>
            <a:pPr marL="0" indent="0">
              <a:buNone/>
            </a:pPr>
            <a:endParaRPr lang="en-US" sz="1600" dirty="0"/>
          </a:p>
          <a:p>
            <a:pPr marL="0" indent="0">
              <a:buNone/>
            </a:pPr>
            <a:endParaRPr lang="en-US" sz="1600" dirty="0"/>
          </a:p>
          <a:p>
            <a:pPr marL="0" indent="0">
              <a:buNone/>
            </a:pPr>
            <a:endParaRPr lang="en-IN" sz="1600" dirty="0"/>
          </a:p>
        </p:txBody>
      </p:sp>
      <p:pic>
        <p:nvPicPr>
          <p:cNvPr id="13" name="Picture 12">
            <a:extLst>
              <a:ext uri="{FF2B5EF4-FFF2-40B4-BE49-F238E27FC236}">
                <a16:creationId xmlns:a16="http://schemas.microsoft.com/office/drawing/2014/main" id="{030E1D14-5459-59D2-047D-785B9608E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064" y="507963"/>
            <a:ext cx="4102059" cy="2513160"/>
          </a:xfrm>
          <a:prstGeom prst="rect">
            <a:avLst/>
          </a:prstGeom>
        </p:spPr>
      </p:pic>
      <p:pic>
        <p:nvPicPr>
          <p:cNvPr id="15" name="Picture 14">
            <a:extLst>
              <a:ext uri="{FF2B5EF4-FFF2-40B4-BE49-F238E27FC236}">
                <a16:creationId xmlns:a16="http://schemas.microsoft.com/office/drawing/2014/main" id="{E4F33479-0896-F097-F804-2AAFB9819D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84064" y="4012591"/>
            <a:ext cx="4102059" cy="2327091"/>
          </a:xfrm>
          <a:prstGeom prst="rect">
            <a:avLst/>
          </a:prstGeom>
        </p:spPr>
      </p:pic>
    </p:spTree>
    <p:extLst>
      <p:ext uri="{BB962C8B-B14F-4D97-AF65-F5344CB8AC3E}">
        <p14:creationId xmlns:p14="http://schemas.microsoft.com/office/powerpoint/2010/main" val="2826361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DDD6F-3C0D-16EC-440D-C08E8B5D4FAB}"/>
              </a:ext>
            </a:extLst>
          </p:cNvPr>
          <p:cNvSpPr>
            <a:spLocks noGrp="1"/>
          </p:cNvSpPr>
          <p:nvPr>
            <p:ph type="title"/>
          </p:nvPr>
        </p:nvSpPr>
        <p:spPr>
          <a:xfrm>
            <a:off x="723900" y="-59473"/>
            <a:ext cx="10515600" cy="1325563"/>
          </a:xfrm>
        </p:spPr>
        <p:txBody>
          <a:bodyPr/>
          <a:lstStyle/>
          <a:p>
            <a:pPr algn="ctr"/>
            <a:r>
              <a:rPr lang="en-IN" dirty="0">
                <a:latin typeface="Times New Roman" panose="02020603050405020304" pitchFamily="18" charset="0"/>
                <a:cs typeface="Times New Roman" panose="02020603050405020304" pitchFamily="18" charset="0"/>
              </a:rPr>
              <a:t>What-If Analysis</a:t>
            </a:r>
          </a:p>
        </p:txBody>
      </p:sp>
      <p:pic>
        <p:nvPicPr>
          <p:cNvPr id="7" name="Picture 6">
            <a:extLst>
              <a:ext uri="{FF2B5EF4-FFF2-40B4-BE49-F238E27FC236}">
                <a16:creationId xmlns:a16="http://schemas.microsoft.com/office/drawing/2014/main" id="{4A9D31E3-CC8D-0654-DD19-F9789B9A1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192" y="1816100"/>
            <a:ext cx="11825616" cy="4584701"/>
          </a:xfrm>
          <a:prstGeom prst="rect">
            <a:avLst/>
          </a:prstGeom>
        </p:spPr>
      </p:pic>
      <p:sp>
        <p:nvSpPr>
          <p:cNvPr id="8" name="TextBox 7">
            <a:extLst>
              <a:ext uri="{FF2B5EF4-FFF2-40B4-BE49-F238E27FC236}">
                <a16:creationId xmlns:a16="http://schemas.microsoft.com/office/drawing/2014/main" id="{30D72EFD-3701-C1D0-CD85-80238BF4E857}"/>
              </a:ext>
            </a:extLst>
          </p:cNvPr>
          <p:cNvSpPr txBox="1"/>
          <p:nvPr/>
        </p:nvSpPr>
        <p:spPr>
          <a:xfrm>
            <a:off x="546100" y="1205596"/>
            <a:ext cx="1069340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Types of Analysis Implemented: Goal-Seek Analysis, Data Table Analysis, Scenario Manager</a:t>
            </a:r>
          </a:p>
        </p:txBody>
      </p:sp>
    </p:spTree>
    <p:extLst>
      <p:ext uri="{BB962C8B-B14F-4D97-AF65-F5344CB8AC3E}">
        <p14:creationId xmlns:p14="http://schemas.microsoft.com/office/powerpoint/2010/main" val="166736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15F47-E5F4-CC0E-E6D1-24347C2021FA}"/>
              </a:ext>
            </a:extLst>
          </p:cNvPr>
          <p:cNvSpPr>
            <a:spLocks noGrp="1"/>
          </p:cNvSpPr>
          <p:nvPr>
            <p:ph idx="1"/>
          </p:nvPr>
        </p:nvSpPr>
        <p:spPr>
          <a:xfrm>
            <a:off x="256882" y="475455"/>
            <a:ext cx="5448300" cy="625476"/>
          </a:xfrm>
        </p:spPr>
        <p:txBody>
          <a:bodyPr>
            <a:normAutofit lnSpcReduction="10000"/>
          </a:bodyPr>
          <a:lstStyle/>
          <a:p>
            <a:pPr marL="0" indent="0">
              <a:buNone/>
            </a:pPr>
            <a:r>
              <a:rPr lang="en-IN" sz="3200" b="1" dirty="0">
                <a:latin typeface="Times New Roman" panose="02020603050405020304" pitchFamily="18" charset="0"/>
                <a:cs typeface="Times New Roman" panose="02020603050405020304" pitchFamily="18" charset="0"/>
              </a:rPr>
              <a:t>Scenario Summary: </a:t>
            </a:r>
          </a:p>
        </p:txBody>
      </p:sp>
      <p:pic>
        <p:nvPicPr>
          <p:cNvPr id="5" name="Picture 4">
            <a:extLst>
              <a:ext uri="{FF2B5EF4-FFF2-40B4-BE49-F238E27FC236}">
                <a16:creationId xmlns:a16="http://schemas.microsoft.com/office/drawing/2014/main" id="{FA427254-A3FC-E6A5-B392-186F54746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82" y="1257300"/>
            <a:ext cx="11678236" cy="2793268"/>
          </a:xfrm>
          <a:prstGeom prst="rect">
            <a:avLst/>
          </a:prstGeom>
        </p:spPr>
      </p:pic>
      <p:sp>
        <p:nvSpPr>
          <p:cNvPr id="6" name="Content Placeholder 2">
            <a:extLst>
              <a:ext uri="{FF2B5EF4-FFF2-40B4-BE49-F238E27FC236}">
                <a16:creationId xmlns:a16="http://schemas.microsoft.com/office/drawing/2014/main" id="{12EA543C-A733-431C-7D64-5E023B7071F5}"/>
              </a:ext>
            </a:extLst>
          </p:cNvPr>
          <p:cNvSpPr txBox="1">
            <a:spLocks/>
          </p:cNvSpPr>
          <p:nvPr/>
        </p:nvSpPr>
        <p:spPr>
          <a:xfrm>
            <a:off x="256882" y="4363306"/>
            <a:ext cx="11541418" cy="111039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Times New Roman" panose="02020603050405020304" pitchFamily="18" charset="0"/>
                <a:cs typeface="Times New Roman" panose="02020603050405020304" pitchFamily="18" charset="0"/>
              </a:rPr>
              <a:t>Various scenarios were created for the Sales Percentage Increase &amp; Discount Rate Decrease to see their impact on Total Sales and Adjusted Sales respectively </a:t>
            </a:r>
          </a:p>
        </p:txBody>
      </p:sp>
    </p:spTree>
    <p:extLst>
      <p:ext uri="{BB962C8B-B14F-4D97-AF65-F5344CB8AC3E}">
        <p14:creationId xmlns:p14="http://schemas.microsoft.com/office/powerpoint/2010/main" val="417163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7BFF90-522C-6E94-1A9D-14C82C1F54AA}"/>
              </a:ext>
            </a:extLst>
          </p:cNvPr>
          <p:cNvSpPr>
            <a:spLocks noGrp="1"/>
          </p:cNvSpPr>
          <p:nvPr>
            <p:ph idx="1"/>
          </p:nvPr>
        </p:nvSpPr>
        <p:spPr>
          <a:xfrm>
            <a:off x="838200" y="508001"/>
            <a:ext cx="9385300" cy="1511300"/>
          </a:xfrm>
        </p:spPr>
        <p:txBody>
          <a:bodyPr>
            <a:normAutofit/>
          </a:bodyPr>
          <a:lstStyle/>
          <a:p>
            <a:r>
              <a:rPr lang="en-IN" sz="3000" b="1" dirty="0">
                <a:latin typeface="Times New Roman" panose="02020603050405020304" pitchFamily="18" charset="0"/>
                <a:cs typeface="Times New Roman" panose="02020603050405020304" pitchFamily="18" charset="0"/>
              </a:rPr>
              <a:t>Goal Seek Analysis </a:t>
            </a:r>
            <a:r>
              <a:rPr lang="en-IN" dirty="0">
                <a:latin typeface="Times New Roman" panose="02020603050405020304" pitchFamily="18" charset="0"/>
                <a:cs typeface="Times New Roman" panose="02020603050405020304" pitchFamily="18" charset="0"/>
              </a:rPr>
              <a:t>was implemented to reach a Target Adjusted Sales of 850000 (original = 723681.3039) by changing the Sales Volume Multiplier</a:t>
            </a:r>
          </a:p>
        </p:txBody>
      </p:sp>
      <p:pic>
        <p:nvPicPr>
          <p:cNvPr id="5" name="Picture 4">
            <a:extLst>
              <a:ext uri="{FF2B5EF4-FFF2-40B4-BE49-F238E27FC236}">
                <a16:creationId xmlns:a16="http://schemas.microsoft.com/office/drawing/2014/main" id="{3F6A0CBB-FAAC-52D2-B28D-0387880B1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4319" y="2019301"/>
            <a:ext cx="5488081" cy="3396586"/>
          </a:xfrm>
          <a:prstGeom prst="rect">
            <a:avLst/>
          </a:prstGeom>
        </p:spPr>
      </p:pic>
    </p:spTree>
    <p:extLst>
      <p:ext uri="{BB962C8B-B14F-4D97-AF65-F5344CB8AC3E}">
        <p14:creationId xmlns:p14="http://schemas.microsoft.com/office/powerpoint/2010/main" val="33432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6AB9-5684-F50E-8B67-4B052C806415}"/>
              </a:ext>
            </a:extLst>
          </p:cNvPr>
          <p:cNvSpPr>
            <a:spLocks noGrp="1"/>
          </p:cNvSpPr>
          <p:nvPr>
            <p:ph type="title"/>
          </p:nvPr>
        </p:nvSpPr>
        <p:spPr>
          <a:xfrm>
            <a:off x="919119" y="131135"/>
            <a:ext cx="10353761" cy="1326321"/>
          </a:xfrm>
        </p:spPr>
        <p:txBody>
          <a:bodyPr/>
          <a:lstStyle/>
          <a:p>
            <a:r>
              <a:rPr lang="en-IN" dirty="0"/>
              <a:t>Project Overview &amp; Objectives</a:t>
            </a:r>
          </a:p>
        </p:txBody>
      </p:sp>
      <p:sp>
        <p:nvSpPr>
          <p:cNvPr id="3" name="Content Placeholder 2">
            <a:extLst>
              <a:ext uri="{FF2B5EF4-FFF2-40B4-BE49-F238E27FC236}">
                <a16:creationId xmlns:a16="http://schemas.microsoft.com/office/drawing/2014/main" id="{7E3092FE-9B55-6608-25C5-DF19C1844602}"/>
              </a:ext>
            </a:extLst>
          </p:cNvPr>
          <p:cNvSpPr>
            <a:spLocks noGrp="1"/>
          </p:cNvSpPr>
          <p:nvPr>
            <p:ph idx="1"/>
          </p:nvPr>
        </p:nvSpPr>
        <p:spPr>
          <a:xfrm>
            <a:off x="838200" y="1690688"/>
            <a:ext cx="10515600" cy="4613859"/>
          </a:xfrm>
        </p:spPr>
        <p:txBody>
          <a:bodyPr>
            <a:normAutofit/>
          </a:bodyPr>
          <a:lstStyle/>
          <a:p>
            <a:pPr>
              <a:buFont typeface="Wingdings" panose="05000000000000000000" pitchFamily="2" charset="2"/>
              <a:buChar char="Ø"/>
            </a:pPr>
            <a:r>
              <a:rPr lang="en-IN" sz="2800" b="1" dirty="0"/>
              <a:t>Objective: </a:t>
            </a:r>
            <a:r>
              <a:rPr lang="en-US" dirty="0"/>
              <a:t>To analyze sales data to identify trends, evaluate sales performance, and provide actionable insights for improving business decisions</a:t>
            </a:r>
          </a:p>
          <a:p>
            <a:pPr marL="0" indent="0">
              <a:buNone/>
            </a:pPr>
            <a:endParaRPr lang="en-US" dirty="0"/>
          </a:p>
          <a:p>
            <a:pPr>
              <a:buFont typeface="Wingdings" panose="05000000000000000000" pitchFamily="2" charset="2"/>
              <a:buChar char="Ø"/>
            </a:pPr>
            <a:r>
              <a:rPr lang="en-US" sz="3200" b="1" dirty="0"/>
              <a:t>Goals: </a:t>
            </a:r>
          </a:p>
          <a:p>
            <a:r>
              <a:rPr lang="en-US" dirty="0"/>
              <a:t>Analyze sales trends over time (monthly, quarterly, yearly).</a:t>
            </a:r>
          </a:p>
          <a:p>
            <a:r>
              <a:rPr lang="en-US" dirty="0"/>
              <a:t>Identify high-performing products, categories, and sales channels.</a:t>
            </a:r>
          </a:p>
          <a:p>
            <a:r>
              <a:rPr lang="en-US" dirty="0"/>
              <a:t>Assess the impact of discounts on overall revenue and profitability.</a:t>
            </a:r>
          </a:p>
          <a:p>
            <a:r>
              <a:rPr lang="en-US" dirty="0"/>
              <a:t>Build an interactive dashboard to support quick and informed decision-making.</a:t>
            </a:r>
          </a:p>
          <a:p>
            <a:pPr marL="0" indent="0">
              <a:buNone/>
            </a:pPr>
            <a:endParaRPr lang="en-IN" dirty="0"/>
          </a:p>
        </p:txBody>
      </p:sp>
    </p:spTree>
    <p:extLst>
      <p:ext uri="{BB962C8B-B14F-4D97-AF65-F5344CB8AC3E}">
        <p14:creationId xmlns:p14="http://schemas.microsoft.com/office/powerpoint/2010/main" val="322411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16F3A1-1641-B38E-942B-C08D8158ED47}"/>
              </a:ext>
            </a:extLst>
          </p:cNvPr>
          <p:cNvSpPr>
            <a:spLocks noGrp="1"/>
          </p:cNvSpPr>
          <p:nvPr>
            <p:ph idx="1"/>
          </p:nvPr>
        </p:nvSpPr>
        <p:spPr>
          <a:xfrm>
            <a:off x="536649" y="265002"/>
            <a:ext cx="10515600" cy="2568575"/>
          </a:xfrm>
        </p:spPr>
        <p:txBody>
          <a:bodyPr/>
          <a:lstStyle/>
          <a:p>
            <a:r>
              <a:rPr lang="en-IN" sz="2600" b="1" dirty="0"/>
              <a:t>Data Table Analysis </a:t>
            </a:r>
            <a:r>
              <a:rPr lang="en-IN" dirty="0"/>
              <a:t>was used to determine Total Adjusted Sales after  various Discounts were applied to it(Original Total Adjusted Sales = 723681.304)</a:t>
            </a:r>
          </a:p>
          <a:p>
            <a:pPr marL="0" indent="0">
              <a:buNone/>
            </a:pPr>
            <a:endParaRPr lang="en-IN" dirty="0"/>
          </a:p>
          <a:p>
            <a:r>
              <a:rPr lang="en-IN" dirty="0"/>
              <a:t>Where, the 5% discount applied on Total Adjusted Sales was taken as reference to do so</a:t>
            </a:r>
          </a:p>
        </p:txBody>
      </p:sp>
      <p:pic>
        <p:nvPicPr>
          <p:cNvPr id="5" name="Picture 4">
            <a:extLst>
              <a:ext uri="{FF2B5EF4-FFF2-40B4-BE49-F238E27FC236}">
                <a16:creationId xmlns:a16="http://schemas.microsoft.com/office/drawing/2014/main" id="{CC51826F-CD53-AC73-1BAC-BB128376E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6256" y="2612970"/>
            <a:ext cx="8507715" cy="3952123"/>
          </a:xfrm>
          <a:prstGeom prst="rect">
            <a:avLst/>
          </a:prstGeom>
        </p:spPr>
      </p:pic>
    </p:spTree>
    <p:extLst>
      <p:ext uri="{BB962C8B-B14F-4D97-AF65-F5344CB8AC3E}">
        <p14:creationId xmlns:p14="http://schemas.microsoft.com/office/powerpoint/2010/main" val="1002633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CDD1-023D-9D47-0DB6-364EC15C8743}"/>
              </a:ext>
            </a:extLst>
          </p:cNvPr>
          <p:cNvSpPr>
            <a:spLocks noGrp="1"/>
          </p:cNvSpPr>
          <p:nvPr>
            <p:ph type="title"/>
          </p:nvPr>
        </p:nvSpPr>
        <p:spPr>
          <a:xfrm>
            <a:off x="838200" y="111125"/>
            <a:ext cx="10515600" cy="968375"/>
          </a:xfrm>
        </p:spPr>
        <p:txBody>
          <a:bodyPr/>
          <a:lstStyle/>
          <a:p>
            <a:pPr algn="ctr"/>
            <a:r>
              <a:rPr lang="en-IN" dirty="0">
                <a:latin typeface="Times New Roman" panose="02020603050405020304" pitchFamily="18" charset="0"/>
                <a:cs typeface="Times New Roman" panose="02020603050405020304" pitchFamily="18" charset="0"/>
              </a:rPr>
              <a:t>Macros &amp; Automation</a:t>
            </a:r>
          </a:p>
        </p:txBody>
      </p:sp>
      <p:pic>
        <p:nvPicPr>
          <p:cNvPr id="7" name="Picture 6">
            <a:extLst>
              <a:ext uri="{FF2B5EF4-FFF2-40B4-BE49-F238E27FC236}">
                <a16:creationId xmlns:a16="http://schemas.microsoft.com/office/drawing/2014/main" id="{9FA7DD36-A711-4149-BC1A-CAD730876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321" y="1219201"/>
            <a:ext cx="10962379" cy="4970406"/>
          </a:xfrm>
          <a:prstGeom prst="rect">
            <a:avLst/>
          </a:prstGeom>
        </p:spPr>
      </p:pic>
    </p:spTree>
    <p:extLst>
      <p:ext uri="{BB962C8B-B14F-4D97-AF65-F5344CB8AC3E}">
        <p14:creationId xmlns:p14="http://schemas.microsoft.com/office/powerpoint/2010/main" val="4201894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C84860-5DF8-2DCF-9FD9-E15047BE4025}"/>
              </a:ext>
            </a:extLst>
          </p:cNvPr>
          <p:cNvSpPr>
            <a:spLocks noGrp="1"/>
          </p:cNvSpPr>
          <p:nvPr>
            <p:ph idx="1"/>
          </p:nvPr>
        </p:nvSpPr>
        <p:spPr>
          <a:xfrm>
            <a:off x="838200" y="749300"/>
            <a:ext cx="10223500" cy="5427663"/>
          </a:xfrm>
        </p:spPr>
        <p:txBody>
          <a:bodyPr/>
          <a:lstStyle/>
          <a:p>
            <a:pPr>
              <a:lnSpc>
                <a:spcPct val="150000"/>
              </a:lnSpc>
            </a:pPr>
            <a:r>
              <a:rPr lang="en-IN" sz="2800" b="1" dirty="0">
                <a:latin typeface="Times New Roman" panose="02020603050405020304" pitchFamily="18" charset="0"/>
                <a:cs typeface="Times New Roman" panose="02020603050405020304" pitchFamily="18" charset="0"/>
              </a:rPr>
              <a:t>5 Macros were created:</a:t>
            </a:r>
          </a:p>
          <a:p>
            <a:pPr marL="514350" indent="-514350">
              <a:lnSpc>
                <a:spcPct val="150000"/>
              </a:lnSpc>
              <a:buAutoNum type="arabicPeriod"/>
            </a:pPr>
            <a:r>
              <a:rPr lang="en-IN" sz="2400" dirty="0">
                <a:latin typeface="Times New Roman" panose="02020603050405020304" pitchFamily="18" charset="0"/>
                <a:cs typeface="Times New Roman" panose="02020603050405020304" pitchFamily="18" charset="0"/>
              </a:rPr>
              <a:t>To implement Formatting for a table in the worksheet</a:t>
            </a:r>
          </a:p>
          <a:p>
            <a:pPr marL="514350" indent="-514350">
              <a:lnSpc>
                <a:spcPct val="150000"/>
              </a:lnSpc>
              <a:buAutoNum type="arabicPeriod"/>
            </a:pPr>
            <a:r>
              <a:rPr lang="en-IN" sz="2400" dirty="0">
                <a:latin typeface="Times New Roman" panose="02020603050405020304" pitchFamily="18" charset="0"/>
                <a:cs typeface="Times New Roman" panose="02020603050405020304" pitchFamily="18" charset="0"/>
              </a:rPr>
              <a:t>To Undo the Formatting implemented on a table in the worksheet</a:t>
            </a:r>
          </a:p>
          <a:p>
            <a:pPr marL="514350" indent="-514350">
              <a:lnSpc>
                <a:spcPct val="150000"/>
              </a:lnSpc>
              <a:buAutoNum type="arabicPeriod"/>
            </a:pPr>
            <a:r>
              <a:rPr lang="en-IN" sz="2400" dirty="0">
                <a:latin typeface="Times New Roman" panose="02020603050405020304" pitchFamily="18" charset="0"/>
                <a:cs typeface="Times New Roman" panose="02020603050405020304" pitchFamily="18" charset="0"/>
              </a:rPr>
              <a:t>To Generate Summary Tables &amp; Charts</a:t>
            </a:r>
          </a:p>
          <a:p>
            <a:pPr marL="514350" indent="-514350">
              <a:lnSpc>
                <a:spcPct val="150000"/>
              </a:lnSpc>
              <a:buAutoNum type="arabicPeriod"/>
            </a:pPr>
            <a:r>
              <a:rPr lang="en-IN" sz="2400" dirty="0">
                <a:latin typeface="Times New Roman" panose="02020603050405020304" pitchFamily="18" charset="0"/>
                <a:cs typeface="Times New Roman" panose="02020603050405020304" pitchFamily="18" charset="0"/>
              </a:rPr>
              <a:t>To Delete Generated Summary Tables</a:t>
            </a:r>
          </a:p>
          <a:p>
            <a:pPr marL="514350" indent="-514350">
              <a:lnSpc>
                <a:spcPct val="150000"/>
              </a:lnSpc>
              <a:buAutoNum type="arabicPeriod"/>
            </a:pPr>
            <a:r>
              <a:rPr lang="en-IN" sz="2400" dirty="0">
                <a:latin typeface="Times New Roman" panose="02020603050405020304" pitchFamily="18" charset="0"/>
                <a:cs typeface="Times New Roman" panose="02020603050405020304" pitchFamily="18" charset="0"/>
              </a:rPr>
              <a:t>To Pivot Tables &amp; Apply Formatting Automatically</a:t>
            </a:r>
          </a:p>
        </p:txBody>
      </p:sp>
    </p:spTree>
    <p:extLst>
      <p:ext uri="{BB962C8B-B14F-4D97-AF65-F5344CB8AC3E}">
        <p14:creationId xmlns:p14="http://schemas.microsoft.com/office/powerpoint/2010/main" val="2920775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CF11A-320B-F658-487B-EAB07380EA18}"/>
              </a:ext>
            </a:extLst>
          </p:cNvPr>
          <p:cNvSpPr>
            <a:spLocks noGrp="1"/>
          </p:cNvSpPr>
          <p:nvPr>
            <p:ph type="title"/>
          </p:nvPr>
        </p:nvSpPr>
        <p:spPr>
          <a:xfrm>
            <a:off x="838200" y="198437"/>
            <a:ext cx="10515600" cy="779463"/>
          </a:xfrm>
        </p:spPr>
        <p:txBody>
          <a:bodyPr/>
          <a:lstStyle/>
          <a:p>
            <a:pPr algn="ctr"/>
            <a:r>
              <a:rPr lang="en-IN" b="1" dirty="0">
                <a:latin typeface="Times New Roman" panose="02020603050405020304" pitchFamily="18" charset="0"/>
                <a:cs typeface="Times New Roman" panose="02020603050405020304" pitchFamily="18" charset="0"/>
              </a:rPr>
              <a:t>Insights &amp; Recommendations</a:t>
            </a:r>
          </a:p>
        </p:txBody>
      </p:sp>
      <p:pic>
        <p:nvPicPr>
          <p:cNvPr id="5" name="Picture 4">
            <a:extLst>
              <a:ext uri="{FF2B5EF4-FFF2-40B4-BE49-F238E27FC236}">
                <a16:creationId xmlns:a16="http://schemas.microsoft.com/office/drawing/2014/main" id="{38206DE5-374C-57C1-72A2-6C3E411D9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2" y="1155700"/>
            <a:ext cx="11723069" cy="5092700"/>
          </a:xfrm>
          <a:prstGeom prst="rect">
            <a:avLst/>
          </a:prstGeom>
        </p:spPr>
      </p:pic>
    </p:spTree>
    <p:extLst>
      <p:ext uri="{BB962C8B-B14F-4D97-AF65-F5344CB8AC3E}">
        <p14:creationId xmlns:p14="http://schemas.microsoft.com/office/powerpoint/2010/main" val="3199323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233CA-AAF3-188E-1C82-CD425E71EB2E}"/>
              </a:ext>
            </a:extLst>
          </p:cNvPr>
          <p:cNvSpPr>
            <a:spLocks noGrp="1"/>
          </p:cNvSpPr>
          <p:nvPr>
            <p:ph idx="1"/>
          </p:nvPr>
        </p:nvSpPr>
        <p:spPr>
          <a:xfrm>
            <a:off x="520700" y="340242"/>
            <a:ext cx="10515600" cy="5916889"/>
          </a:xfrm>
        </p:spPr>
        <p:txBody>
          <a:bodyPr>
            <a:normAutofit fontScale="85000" lnSpcReduction="10000"/>
          </a:bodyPr>
          <a:lstStyle/>
          <a:p>
            <a:r>
              <a:rPr lang="en-IN" sz="2600" b="1" dirty="0"/>
              <a:t>Insights: </a:t>
            </a:r>
          </a:p>
          <a:p>
            <a:pPr marL="514350" indent="-514350">
              <a:buAutoNum type="arabicPeriod"/>
            </a:pPr>
            <a:r>
              <a:rPr lang="en-IN" sz="2400" dirty="0"/>
              <a:t>Standard Class Channel is driving the highest sales with a Sales value of 491792.220100001</a:t>
            </a:r>
          </a:p>
          <a:p>
            <a:pPr marL="514350" indent="-514350">
              <a:buAutoNum type="arabicPeriod"/>
            </a:pPr>
            <a:r>
              <a:rPr lang="en-IN" sz="2400" dirty="0"/>
              <a:t>The ‘Office Supplies’ Category of Products is performing the best with a sales of 262536.576399999</a:t>
            </a:r>
          </a:p>
          <a:p>
            <a:pPr marL="514350" indent="-514350">
              <a:buAutoNum type="arabicPeriod"/>
            </a:pPr>
            <a:r>
              <a:rPr lang="en-IN" sz="2400" dirty="0"/>
              <a:t>The Sales before Discount is 841343.1187 and the Sales value after the Discounts is 723681.303901001. Therefore, the sales value decreased by ~14%</a:t>
            </a:r>
          </a:p>
          <a:p>
            <a:pPr marL="514350" indent="-514350">
              <a:buAutoNum type="arabicPeriod"/>
            </a:pPr>
            <a:r>
              <a:rPr lang="en-IN" sz="2400" dirty="0"/>
              <a:t>The 4</a:t>
            </a:r>
            <a:r>
              <a:rPr lang="en-IN" sz="2400" baseline="30000" dirty="0"/>
              <a:t>th</a:t>
            </a:r>
            <a:r>
              <a:rPr lang="en-IN" sz="2400" dirty="0"/>
              <a:t> Quarter – especially December – of every year has the most sales among the remaining quarters of that year</a:t>
            </a:r>
          </a:p>
          <a:p>
            <a:pPr marL="514350" indent="-514350">
              <a:buAutoNum type="arabicPeriod"/>
            </a:pPr>
            <a:r>
              <a:rPr lang="en-IN" sz="2400" dirty="0"/>
              <a:t>The year 2017 has the maximum sales among all the 4 years</a:t>
            </a:r>
          </a:p>
          <a:p>
            <a:pPr marL="514350" indent="-514350">
              <a:buAutoNum type="arabicPeriod"/>
            </a:pPr>
            <a:r>
              <a:rPr lang="en-IN" sz="2400" dirty="0"/>
              <a:t>Phones, Chairs, Storage, Tables, &amp; Accessories are the top 5 Sub-Categories w.r.t Sales</a:t>
            </a:r>
          </a:p>
          <a:p>
            <a:pPr marL="514350" indent="-514350">
              <a:buAutoNum type="arabicPeriod"/>
            </a:pPr>
            <a:r>
              <a:rPr lang="en-IN" sz="2400" dirty="0"/>
              <a:t>The West Region has the maximum Sales</a:t>
            </a:r>
          </a:p>
          <a:p>
            <a:pPr marL="514350" indent="-514350">
              <a:buAutoNum type="arabicPeriod"/>
            </a:pPr>
            <a:r>
              <a:rPr lang="en-IN" sz="2400" dirty="0"/>
              <a:t>The Consumer Segment has the highest sales among the 3 segments</a:t>
            </a:r>
          </a:p>
        </p:txBody>
      </p:sp>
    </p:spTree>
    <p:extLst>
      <p:ext uri="{BB962C8B-B14F-4D97-AF65-F5344CB8AC3E}">
        <p14:creationId xmlns:p14="http://schemas.microsoft.com/office/powerpoint/2010/main" val="91254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5772F-ABAA-4053-C397-FD6F555EA100}"/>
              </a:ext>
            </a:extLst>
          </p:cNvPr>
          <p:cNvSpPr>
            <a:spLocks noGrp="1"/>
          </p:cNvSpPr>
          <p:nvPr>
            <p:ph idx="1"/>
          </p:nvPr>
        </p:nvSpPr>
        <p:spPr>
          <a:xfrm>
            <a:off x="838200" y="533400"/>
            <a:ext cx="10515600" cy="5643563"/>
          </a:xfrm>
        </p:spPr>
        <p:txBody>
          <a:bodyPr>
            <a:normAutofit/>
          </a:bodyPr>
          <a:lstStyle/>
          <a:p>
            <a:r>
              <a:rPr lang="en-IN" sz="2200" b="1" dirty="0"/>
              <a:t>Recommendations:</a:t>
            </a:r>
          </a:p>
          <a:p>
            <a:pPr marL="514350" indent="-514350">
              <a:buAutoNum type="arabicPeriod"/>
            </a:pPr>
            <a:r>
              <a:rPr lang="en-US" dirty="0"/>
              <a:t>Reduce Discount of already high-demand items like - Technology Category of Products</a:t>
            </a:r>
          </a:p>
          <a:p>
            <a:pPr marL="514350" indent="-514350">
              <a:buAutoNum type="arabicPeriod"/>
            </a:pPr>
            <a:r>
              <a:rPr lang="en-US" dirty="0"/>
              <a:t>Focus marketing and inventory efforts on the West and East regions, while investigating why the Central and South underperform</a:t>
            </a:r>
          </a:p>
          <a:p>
            <a:pPr marL="514350" indent="-514350">
              <a:buAutoNum type="arabicPeriod"/>
            </a:pPr>
            <a:r>
              <a:rPr lang="en-US" dirty="0"/>
              <a:t>Maintain Consumer-Driven Promotions as this 'Consumer' Segment is the B Revenue Resource</a:t>
            </a:r>
          </a:p>
          <a:p>
            <a:pPr marL="514350" indent="-514350">
              <a:buAutoNum type="arabicPeriod"/>
            </a:pPr>
            <a:r>
              <a:rPr lang="en-US" dirty="0"/>
              <a:t>Reduce discounts for Consumers as this segment's sales is already high, and instead use them to boost Home Office purchases.</a:t>
            </a:r>
          </a:p>
          <a:p>
            <a:pPr marL="514350" indent="-514350">
              <a:buAutoNum type="arabicPeriod"/>
            </a:pPr>
            <a:r>
              <a:rPr lang="en-US" dirty="0"/>
              <a:t>Sales spike is strong during the 4th Quarter of every year, where as early months (especially Jan–Apr) are much weaker. Therefore, plan seasonal campaigns and stock levels around September–December to boost sales during the 1st &amp; 2nd Quarters</a:t>
            </a:r>
            <a:endParaRPr lang="en-IN" dirty="0"/>
          </a:p>
        </p:txBody>
      </p:sp>
    </p:spTree>
    <p:extLst>
      <p:ext uri="{BB962C8B-B14F-4D97-AF65-F5344CB8AC3E}">
        <p14:creationId xmlns:p14="http://schemas.microsoft.com/office/powerpoint/2010/main" val="74709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D5C6-AD7C-DD78-F940-E765EE03A4D8}"/>
              </a:ext>
            </a:extLst>
          </p:cNvPr>
          <p:cNvSpPr>
            <a:spLocks noGrp="1"/>
          </p:cNvSpPr>
          <p:nvPr>
            <p:ph type="title"/>
          </p:nvPr>
        </p:nvSpPr>
        <p:spPr>
          <a:xfrm>
            <a:off x="776177" y="567070"/>
            <a:ext cx="10151137" cy="1326321"/>
          </a:xfrm>
        </p:spPr>
        <p:txBody>
          <a:bodyPr/>
          <a:lstStyle/>
          <a:p>
            <a:r>
              <a:rPr lang="en-IN" dirty="0"/>
              <a:t>Conclusion &amp; Next Steps</a:t>
            </a:r>
          </a:p>
        </p:txBody>
      </p:sp>
      <p:sp>
        <p:nvSpPr>
          <p:cNvPr id="3" name="Content Placeholder 2">
            <a:extLst>
              <a:ext uri="{FF2B5EF4-FFF2-40B4-BE49-F238E27FC236}">
                <a16:creationId xmlns:a16="http://schemas.microsoft.com/office/drawing/2014/main" id="{9BC60885-5444-7FD7-4F69-F4251A86B8C3}"/>
              </a:ext>
            </a:extLst>
          </p:cNvPr>
          <p:cNvSpPr>
            <a:spLocks noGrp="1"/>
          </p:cNvSpPr>
          <p:nvPr>
            <p:ph idx="1"/>
          </p:nvPr>
        </p:nvSpPr>
        <p:spPr>
          <a:xfrm>
            <a:off x="913795" y="1893391"/>
            <a:ext cx="10353762" cy="4397539"/>
          </a:xfrm>
        </p:spPr>
        <p:txBody>
          <a:bodyPr>
            <a:normAutofit/>
          </a:bodyPr>
          <a:lstStyle/>
          <a:p>
            <a:pPr>
              <a:lnSpc>
                <a:spcPct val="150000"/>
              </a:lnSpc>
            </a:pPr>
            <a:r>
              <a:rPr lang="en-US" dirty="0"/>
              <a:t>The analysis revealed where revenue is strongest, which products and segments drive profitability, and how discounts affect net sales</a:t>
            </a:r>
          </a:p>
          <a:p>
            <a:pPr>
              <a:lnSpc>
                <a:spcPct val="150000"/>
              </a:lnSpc>
            </a:pPr>
            <a:r>
              <a:rPr lang="en-US" dirty="0"/>
              <a:t>Strategic actions such as discount optimization, regional targeting, and seasonal campaigns can boost both sales and profit.</a:t>
            </a:r>
          </a:p>
          <a:p>
            <a:pPr>
              <a:lnSpc>
                <a:spcPct val="150000"/>
              </a:lnSpc>
            </a:pPr>
            <a:r>
              <a:rPr lang="en-US" dirty="0"/>
              <a:t>Next Steps:</a:t>
            </a:r>
          </a:p>
          <a:p>
            <a:pPr marL="0" indent="0">
              <a:lnSpc>
                <a:spcPct val="150000"/>
              </a:lnSpc>
              <a:buNone/>
            </a:pPr>
            <a:r>
              <a:rPr lang="en-US" dirty="0"/>
              <a:t>• Forecast future sales trends using historical patterns</a:t>
            </a:r>
          </a:p>
          <a:p>
            <a:pPr marL="0" indent="0">
              <a:lnSpc>
                <a:spcPct val="150000"/>
              </a:lnSpc>
              <a:buNone/>
            </a:pPr>
            <a:r>
              <a:rPr lang="en-US" dirty="0"/>
              <a:t>• Explore customer-level profitability and retention strategies</a:t>
            </a:r>
          </a:p>
          <a:p>
            <a:pPr marL="0" indent="0">
              <a:lnSpc>
                <a:spcPct val="150000"/>
              </a:lnSpc>
              <a:buNone/>
            </a:pPr>
            <a:r>
              <a:rPr lang="en-US" dirty="0"/>
              <a:t>• Extend dashboard automation for real-time reporting.</a:t>
            </a:r>
            <a:endParaRPr lang="en-IN" dirty="0"/>
          </a:p>
        </p:txBody>
      </p:sp>
    </p:spTree>
    <p:extLst>
      <p:ext uri="{BB962C8B-B14F-4D97-AF65-F5344CB8AC3E}">
        <p14:creationId xmlns:p14="http://schemas.microsoft.com/office/powerpoint/2010/main" val="4216428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678B-1B48-9848-9097-F4A978AE74B7}"/>
              </a:ext>
            </a:extLst>
          </p:cNvPr>
          <p:cNvSpPr>
            <a:spLocks noGrp="1"/>
          </p:cNvSpPr>
          <p:nvPr>
            <p:ph type="title"/>
          </p:nvPr>
        </p:nvSpPr>
        <p:spPr>
          <a:xfrm>
            <a:off x="769957" y="2448674"/>
            <a:ext cx="10353761" cy="1326321"/>
          </a:xfrm>
        </p:spPr>
        <p:txBody>
          <a:bodyPr>
            <a:normAutofit/>
          </a:bodyPr>
          <a:lstStyle/>
          <a:p>
            <a:r>
              <a:rPr lang="en-IN" sz="5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258235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9976-8992-7B7B-716F-35A5AFDF07B3}"/>
              </a:ext>
            </a:extLst>
          </p:cNvPr>
          <p:cNvSpPr>
            <a:spLocks noGrp="1"/>
          </p:cNvSpPr>
          <p:nvPr>
            <p:ph type="title"/>
          </p:nvPr>
        </p:nvSpPr>
        <p:spPr>
          <a:xfrm>
            <a:off x="836428" y="0"/>
            <a:ext cx="10319495" cy="1198730"/>
          </a:xfrm>
        </p:spPr>
        <p:txBody>
          <a:bodyPr/>
          <a:lstStyle/>
          <a:p>
            <a:r>
              <a:rPr lang="en-IN" dirty="0"/>
              <a:t>Data Description &amp; Preparation</a:t>
            </a:r>
          </a:p>
        </p:txBody>
      </p:sp>
      <p:sp>
        <p:nvSpPr>
          <p:cNvPr id="3" name="Content Placeholder 2">
            <a:extLst>
              <a:ext uri="{FF2B5EF4-FFF2-40B4-BE49-F238E27FC236}">
                <a16:creationId xmlns:a16="http://schemas.microsoft.com/office/drawing/2014/main" id="{87DEB466-8FC7-815B-DF77-6AB12947E27F}"/>
              </a:ext>
            </a:extLst>
          </p:cNvPr>
          <p:cNvSpPr>
            <a:spLocks noGrp="1"/>
          </p:cNvSpPr>
          <p:nvPr>
            <p:ph idx="1"/>
          </p:nvPr>
        </p:nvSpPr>
        <p:spPr>
          <a:xfrm>
            <a:off x="838199" y="1158949"/>
            <a:ext cx="10517373" cy="5422604"/>
          </a:xfrm>
        </p:spPr>
        <p:txBody>
          <a:bodyPr>
            <a:noAutofit/>
          </a:bodyPr>
          <a:lstStyle/>
          <a:p>
            <a:pPr>
              <a:buFont typeface="Wingdings" panose="05000000000000000000" pitchFamily="2" charset="2"/>
              <a:buChar char="Ø"/>
            </a:pPr>
            <a:r>
              <a:rPr lang="en-US" dirty="0"/>
              <a:t>Dataset contained 9,995 transaction records across the years: 2014, 2015, 2016, &amp; 2017</a:t>
            </a:r>
          </a:p>
          <a:p>
            <a:pPr marL="0" indent="0">
              <a:buNone/>
            </a:pPr>
            <a:endParaRPr lang="en-US" dirty="0"/>
          </a:p>
          <a:p>
            <a:pPr>
              <a:buFont typeface="Wingdings" panose="05000000000000000000" pitchFamily="2" charset="2"/>
              <a:buChar char="Ø"/>
            </a:pPr>
            <a:r>
              <a:rPr lang="en-US" dirty="0"/>
              <a:t>It contained 21 columns, a few of the key fields are: Order Date, Ship Mode, Customer Segment, Category, Sales, Discount, and Profit</a:t>
            </a:r>
          </a:p>
          <a:p>
            <a:pPr marL="0" indent="0">
              <a:buNone/>
            </a:pPr>
            <a:endParaRPr lang="en-US" dirty="0"/>
          </a:p>
          <a:p>
            <a:pPr>
              <a:buFont typeface="Wingdings" panose="05000000000000000000" pitchFamily="2" charset="2"/>
              <a:buChar char="Ø"/>
            </a:pPr>
            <a:r>
              <a:rPr lang="en-US" dirty="0"/>
              <a:t>Data Cleaning Process:</a:t>
            </a:r>
          </a:p>
          <a:p>
            <a:r>
              <a:rPr lang="en-US" dirty="0"/>
              <a:t>Removed duplicates and invalid entries</a:t>
            </a:r>
          </a:p>
          <a:p>
            <a:r>
              <a:rPr lang="en-US" dirty="0"/>
              <a:t>Standardized data type formats for the columns: Sales (Number), Order Date (Date), Ship Date (Date), Discount (Percentage), Profit (Number) </a:t>
            </a:r>
          </a:p>
          <a:p>
            <a:r>
              <a:rPr lang="en-US" dirty="0"/>
              <a:t>Added column: “Adjusted Sales” = (Sales × (1 – Discount))</a:t>
            </a:r>
          </a:p>
          <a:p>
            <a:r>
              <a:rPr lang="en-US" dirty="0"/>
              <a:t>Validated that ‘Discount’ and ‘Sales’ values are non-negative – also Used IFERROR functions</a:t>
            </a:r>
            <a:endParaRPr lang="en-IN" dirty="0"/>
          </a:p>
        </p:txBody>
      </p:sp>
    </p:spTree>
    <p:extLst>
      <p:ext uri="{BB962C8B-B14F-4D97-AF65-F5344CB8AC3E}">
        <p14:creationId xmlns:p14="http://schemas.microsoft.com/office/powerpoint/2010/main" val="211351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45F1-AD96-DCE0-D58C-3AA087198BC7}"/>
              </a:ext>
            </a:extLst>
          </p:cNvPr>
          <p:cNvSpPr>
            <a:spLocks noGrp="1"/>
          </p:cNvSpPr>
          <p:nvPr>
            <p:ph type="title"/>
          </p:nvPr>
        </p:nvSpPr>
        <p:spPr>
          <a:xfrm>
            <a:off x="919119" y="0"/>
            <a:ext cx="10353761" cy="1326321"/>
          </a:xfrm>
        </p:spPr>
        <p:txBody>
          <a:bodyPr/>
          <a:lstStyle/>
          <a:p>
            <a:r>
              <a:rPr lang="en-IN" dirty="0"/>
              <a:t>Identifying &amp; RESOLVING OUTLIERS</a:t>
            </a:r>
          </a:p>
        </p:txBody>
      </p:sp>
      <p:pic>
        <p:nvPicPr>
          <p:cNvPr id="5" name="Picture 4">
            <a:extLst>
              <a:ext uri="{FF2B5EF4-FFF2-40B4-BE49-F238E27FC236}">
                <a16:creationId xmlns:a16="http://schemas.microsoft.com/office/drawing/2014/main" id="{D67C66C0-F3FA-76B4-F40F-6E37F4F6E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734" y="1401182"/>
            <a:ext cx="8520424" cy="5103312"/>
          </a:xfrm>
          <a:prstGeom prst="rect">
            <a:avLst/>
          </a:prstGeom>
        </p:spPr>
      </p:pic>
    </p:spTree>
    <p:extLst>
      <p:ext uri="{BB962C8B-B14F-4D97-AF65-F5344CB8AC3E}">
        <p14:creationId xmlns:p14="http://schemas.microsoft.com/office/powerpoint/2010/main" val="108115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10ED0-BD6C-0839-B98C-99315502B4AB}"/>
              </a:ext>
            </a:extLst>
          </p:cNvPr>
          <p:cNvSpPr>
            <a:spLocks noGrp="1"/>
          </p:cNvSpPr>
          <p:nvPr>
            <p:ph idx="1"/>
          </p:nvPr>
        </p:nvSpPr>
        <p:spPr>
          <a:xfrm>
            <a:off x="913794" y="421241"/>
            <a:ext cx="10418601" cy="5732980"/>
          </a:xfrm>
        </p:spPr>
        <p:txBody>
          <a:bodyPr>
            <a:noAutofit/>
          </a:bodyPr>
          <a:lstStyle/>
          <a:p>
            <a:r>
              <a:rPr lang="en-IN" sz="2150" dirty="0">
                <a:latin typeface="Times New Roman" panose="02020603050405020304" pitchFamily="18" charset="0"/>
                <a:cs typeface="Times New Roman" panose="02020603050405020304" pitchFamily="18" charset="0"/>
              </a:rPr>
              <a:t>The Lower and Upper threshold values for Discount and Sales were calculated as follows:</a:t>
            </a:r>
          </a:p>
          <a:p>
            <a:pPr marL="457200" indent="-457200">
              <a:buAutoNum type="arabicPeriod"/>
            </a:pPr>
            <a:r>
              <a:rPr lang="en-IN" sz="2150" dirty="0">
                <a:latin typeface="Times New Roman" panose="02020603050405020304" pitchFamily="18" charset="0"/>
                <a:cs typeface="Times New Roman" panose="02020603050405020304" pitchFamily="18" charset="0"/>
              </a:rPr>
              <a:t>Lower Threshold (All values lesser than this value are outliers) </a:t>
            </a:r>
          </a:p>
          <a:p>
            <a:pPr marL="0" indent="0">
              <a:buNone/>
            </a:pPr>
            <a:r>
              <a:rPr lang="en-IN" sz="2150" dirty="0">
                <a:latin typeface="Times New Roman" panose="02020603050405020304" pitchFamily="18" charset="0"/>
                <a:cs typeface="Times New Roman" panose="02020603050405020304" pitchFamily="18" charset="0"/>
              </a:rPr>
              <a:t>	= Mean – 3*(Standard Deviation)</a:t>
            </a:r>
          </a:p>
          <a:p>
            <a:pPr marL="457200" indent="-457200">
              <a:buAutoNum type="arabicPeriod" startAt="2"/>
            </a:pPr>
            <a:r>
              <a:rPr lang="en-IN" sz="2150" dirty="0">
                <a:latin typeface="Times New Roman" panose="02020603050405020304" pitchFamily="18" charset="0"/>
                <a:cs typeface="Times New Roman" panose="02020603050405020304" pitchFamily="18" charset="0"/>
              </a:rPr>
              <a:t>Upper Threshold (All values greater than this value are outliers) </a:t>
            </a:r>
          </a:p>
          <a:p>
            <a:pPr marL="0" indent="0">
              <a:buNone/>
            </a:pPr>
            <a:r>
              <a:rPr lang="en-IN" sz="2150" dirty="0">
                <a:latin typeface="Times New Roman" panose="02020603050405020304" pitchFamily="18" charset="0"/>
                <a:cs typeface="Times New Roman" panose="02020603050405020304" pitchFamily="18" charset="0"/>
              </a:rPr>
              <a:t>	= Mean + 3*(Standard Deviation)</a:t>
            </a:r>
          </a:p>
          <a:p>
            <a:r>
              <a:rPr lang="en-IN" sz="2150" dirty="0">
                <a:latin typeface="Times New Roman" panose="02020603050405020304" pitchFamily="18" charset="0"/>
                <a:cs typeface="Times New Roman" panose="02020603050405020304" pitchFamily="18" charset="0"/>
              </a:rPr>
              <a:t>Lower Threshold Values:</a:t>
            </a:r>
          </a:p>
          <a:p>
            <a:pPr marL="457200" indent="-457200">
              <a:buAutoNum type="arabicPeriod"/>
            </a:pPr>
            <a:r>
              <a:rPr lang="en-IN" sz="2150" dirty="0">
                <a:latin typeface="Times New Roman" panose="02020603050405020304" pitchFamily="18" charset="0"/>
                <a:cs typeface="Times New Roman" panose="02020603050405020304" pitchFamily="18" charset="0"/>
              </a:rPr>
              <a:t>Sales:  -1440.732</a:t>
            </a:r>
          </a:p>
          <a:p>
            <a:pPr marL="457200" indent="-457200">
              <a:buAutoNum type="arabicPeriod"/>
            </a:pPr>
            <a:r>
              <a:rPr lang="en-IN" sz="2150" dirty="0">
                <a:latin typeface="Times New Roman" panose="02020603050405020304" pitchFamily="18" charset="0"/>
                <a:cs typeface="Times New Roman" panose="02020603050405020304" pitchFamily="18" charset="0"/>
              </a:rPr>
              <a:t>Discount : -46.63%</a:t>
            </a:r>
          </a:p>
          <a:p>
            <a:r>
              <a:rPr lang="en-IN" sz="2150" dirty="0">
                <a:latin typeface="Times New Roman" panose="02020603050405020304" pitchFamily="18" charset="0"/>
                <a:cs typeface="Times New Roman" panose="02020603050405020304" pitchFamily="18" charset="0"/>
              </a:rPr>
              <a:t>Upper Threshold Values:</a:t>
            </a:r>
          </a:p>
          <a:p>
            <a:pPr marL="457200" indent="-457200">
              <a:buAutoNum type="arabicPeriod"/>
            </a:pPr>
            <a:r>
              <a:rPr lang="en-IN" sz="2150" dirty="0">
                <a:latin typeface="Times New Roman" panose="02020603050405020304" pitchFamily="18" charset="0"/>
                <a:cs typeface="Times New Roman" panose="02020603050405020304" pitchFamily="18" charset="0"/>
              </a:rPr>
              <a:t>1879.8867</a:t>
            </a:r>
          </a:p>
          <a:p>
            <a:pPr marL="457200" indent="-457200">
              <a:buAutoNum type="arabicPeriod"/>
            </a:pPr>
            <a:r>
              <a:rPr lang="en-IN" sz="2150" dirty="0">
                <a:latin typeface="Times New Roman" panose="02020603050405020304" pitchFamily="18" charset="0"/>
                <a:cs typeface="Times New Roman" panose="02020603050405020304" pitchFamily="18" charset="0"/>
              </a:rPr>
              <a:t>78.04%</a:t>
            </a:r>
          </a:p>
          <a:p>
            <a:pPr marL="0" indent="0">
              <a:buNone/>
            </a:pPr>
            <a:endParaRPr lang="en-IN" sz="21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9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C9F60DA-228B-BF16-514C-8A454A5BA3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0618" y="472011"/>
            <a:ext cx="10290254" cy="2742308"/>
          </a:xfrm>
        </p:spPr>
      </p:pic>
      <p:pic>
        <p:nvPicPr>
          <p:cNvPr id="11" name="Picture 10">
            <a:extLst>
              <a:ext uri="{FF2B5EF4-FFF2-40B4-BE49-F238E27FC236}">
                <a16:creationId xmlns:a16="http://schemas.microsoft.com/office/drawing/2014/main" id="{5415C3A1-16E9-6B11-1572-3308268168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18" y="3429000"/>
            <a:ext cx="10290254" cy="3300541"/>
          </a:xfrm>
          <a:prstGeom prst="rect">
            <a:avLst/>
          </a:prstGeom>
        </p:spPr>
      </p:pic>
      <p:sp>
        <p:nvSpPr>
          <p:cNvPr id="12" name="TextBox 11">
            <a:extLst>
              <a:ext uri="{FF2B5EF4-FFF2-40B4-BE49-F238E27FC236}">
                <a16:creationId xmlns:a16="http://schemas.microsoft.com/office/drawing/2014/main" id="{1704CCFC-0D2D-543E-376B-85510375260C}"/>
              </a:ext>
            </a:extLst>
          </p:cNvPr>
          <p:cNvSpPr txBox="1"/>
          <p:nvPr/>
        </p:nvSpPr>
        <p:spPr>
          <a:xfrm>
            <a:off x="-69352" y="1037688"/>
            <a:ext cx="1797978" cy="923330"/>
          </a:xfrm>
          <a:prstGeom prst="rect">
            <a:avLst/>
          </a:prstGeom>
          <a:noFill/>
        </p:spPr>
        <p:txBody>
          <a:bodyPr wrap="square" rtlCol="0">
            <a:spAutoFit/>
          </a:bodyPr>
          <a:lstStyle/>
          <a:p>
            <a:pPr algn="ctr"/>
            <a:r>
              <a:rPr lang="en-IN" dirty="0"/>
              <a:t>Before Cleaning &amp; Formatting</a:t>
            </a:r>
          </a:p>
        </p:txBody>
      </p:sp>
      <p:sp>
        <p:nvSpPr>
          <p:cNvPr id="13" name="TextBox 12">
            <a:extLst>
              <a:ext uri="{FF2B5EF4-FFF2-40B4-BE49-F238E27FC236}">
                <a16:creationId xmlns:a16="http://schemas.microsoft.com/office/drawing/2014/main" id="{3F3BF1D3-045F-DBA0-4059-7DC53441124D}"/>
              </a:ext>
            </a:extLst>
          </p:cNvPr>
          <p:cNvSpPr txBox="1"/>
          <p:nvPr/>
        </p:nvSpPr>
        <p:spPr>
          <a:xfrm>
            <a:off x="107877" y="4435317"/>
            <a:ext cx="1443521" cy="923330"/>
          </a:xfrm>
          <a:prstGeom prst="rect">
            <a:avLst/>
          </a:prstGeom>
          <a:noFill/>
        </p:spPr>
        <p:txBody>
          <a:bodyPr wrap="square" rtlCol="0">
            <a:spAutoFit/>
          </a:bodyPr>
          <a:lstStyle/>
          <a:p>
            <a:pPr algn="ctr"/>
            <a:r>
              <a:rPr lang="en-IN" dirty="0"/>
              <a:t>After Cleaning &amp; Formatting</a:t>
            </a:r>
          </a:p>
        </p:txBody>
      </p:sp>
    </p:spTree>
    <p:extLst>
      <p:ext uri="{BB962C8B-B14F-4D97-AF65-F5344CB8AC3E}">
        <p14:creationId xmlns:p14="http://schemas.microsoft.com/office/powerpoint/2010/main" val="4150023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D1CC-D3C4-4624-2BDF-7488FE395983}"/>
              </a:ext>
            </a:extLst>
          </p:cNvPr>
          <p:cNvSpPr>
            <a:spLocks noGrp="1"/>
          </p:cNvSpPr>
          <p:nvPr>
            <p:ph type="title"/>
          </p:nvPr>
        </p:nvSpPr>
        <p:spPr>
          <a:xfrm>
            <a:off x="919119" y="67314"/>
            <a:ext cx="10353761" cy="1326321"/>
          </a:xfrm>
        </p:spPr>
        <p:txBody>
          <a:bodyPr/>
          <a:lstStyle/>
          <a:p>
            <a:r>
              <a:rPr lang="en-IN" dirty="0"/>
              <a:t>Key Metrics &amp; Calculations</a:t>
            </a:r>
          </a:p>
        </p:txBody>
      </p:sp>
      <p:pic>
        <p:nvPicPr>
          <p:cNvPr id="7" name="Content Placeholder 6">
            <a:extLst>
              <a:ext uri="{FF2B5EF4-FFF2-40B4-BE49-F238E27FC236}">
                <a16:creationId xmlns:a16="http://schemas.microsoft.com/office/drawing/2014/main" id="{CA6BDB5E-6656-6BFB-CAD7-C3330E08D3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8824" y="1393635"/>
            <a:ext cx="6573869" cy="4996532"/>
          </a:xfrm>
        </p:spPr>
      </p:pic>
      <p:sp>
        <p:nvSpPr>
          <p:cNvPr id="8" name="TextBox 7">
            <a:extLst>
              <a:ext uri="{FF2B5EF4-FFF2-40B4-BE49-F238E27FC236}">
                <a16:creationId xmlns:a16="http://schemas.microsoft.com/office/drawing/2014/main" id="{2E2F2F0E-57BC-4C9E-2035-13E9D75480A4}"/>
              </a:ext>
            </a:extLst>
          </p:cNvPr>
          <p:cNvSpPr txBox="1"/>
          <p:nvPr/>
        </p:nvSpPr>
        <p:spPr>
          <a:xfrm>
            <a:off x="546980" y="1859339"/>
            <a:ext cx="4459706" cy="3693319"/>
          </a:xfrm>
          <a:prstGeom prst="rect">
            <a:avLst/>
          </a:prstGeom>
          <a:noFill/>
        </p:spPr>
        <p:txBody>
          <a:bodyPr wrap="square" rtlCol="0">
            <a:spAutoFit/>
          </a:bodyPr>
          <a:lstStyle/>
          <a:p>
            <a:r>
              <a:rPr lang="en-IN" dirty="0"/>
              <a:t>The Key Metrics: Total Revenue, Average Orders per Month, Average Orders per Year, &amp; Total Discounts</a:t>
            </a:r>
          </a:p>
          <a:p>
            <a:endParaRPr lang="en-IN" dirty="0"/>
          </a:p>
          <a:p>
            <a:endParaRPr lang="en-IN" dirty="0"/>
          </a:p>
          <a:p>
            <a:endParaRPr lang="en-IN" dirty="0"/>
          </a:p>
          <a:p>
            <a:endParaRPr lang="en-IN" dirty="0"/>
          </a:p>
          <a:p>
            <a:endParaRPr lang="en-IN" dirty="0"/>
          </a:p>
          <a:p>
            <a:r>
              <a:rPr lang="en-IN" dirty="0"/>
              <a:t>Multiple Pivot Tables were generated: Quantity w.r.t Months, Quantity w.r.t Years, Key Metrics Overview</a:t>
            </a:r>
          </a:p>
          <a:p>
            <a:endParaRPr lang="en-IN" dirty="0"/>
          </a:p>
          <a:p>
            <a:endParaRPr lang="en-IN" dirty="0"/>
          </a:p>
        </p:txBody>
      </p:sp>
    </p:spTree>
    <p:extLst>
      <p:ext uri="{BB962C8B-B14F-4D97-AF65-F5344CB8AC3E}">
        <p14:creationId xmlns:p14="http://schemas.microsoft.com/office/powerpoint/2010/main" val="1684115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DA7F8-6044-A52E-7B0C-69FEF0373757}"/>
              </a:ext>
            </a:extLst>
          </p:cNvPr>
          <p:cNvSpPr>
            <a:spLocks noGrp="1"/>
          </p:cNvSpPr>
          <p:nvPr>
            <p:ph idx="1"/>
          </p:nvPr>
        </p:nvSpPr>
        <p:spPr>
          <a:xfrm>
            <a:off x="496521" y="339048"/>
            <a:ext cx="6565792" cy="1222624"/>
          </a:xfrm>
        </p:spPr>
        <p:txBody>
          <a:bodyPr>
            <a:normAutofit fontScale="77500" lnSpcReduction="20000"/>
          </a:bodyPr>
          <a:lstStyle/>
          <a:p>
            <a:r>
              <a:rPr lang="en-IN" sz="2300" dirty="0"/>
              <a:t>Formulae Used to Calculate: </a:t>
            </a:r>
          </a:p>
          <a:p>
            <a:pPr marL="457200" indent="-457200">
              <a:buAutoNum type="arabicPeriod"/>
            </a:pPr>
            <a:r>
              <a:rPr lang="en-IN" dirty="0"/>
              <a:t>COUNTIF [</a:t>
            </a:r>
            <a:r>
              <a:rPr lang="en-IN" dirty="0">
                <a:effectLst/>
              </a:rPr>
              <a:t>=COUNTIF(range, criteria)]</a:t>
            </a:r>
            <a:endParaRPr lang="en-IN" dirty="0"/>
          </a:p>
          <a:p>
            <a:pPr marL="457200" indent="-457200">
              <a:buAutoNum type="arabicPeriod"/>
            </a:pPr>
            <a:r>
              <a:rPr lang="en-IN" dirty="0"/>
              <a:t>AVERAGEIF [</a:t>
            </a:r>
            <a:r>
              <a:rPr lang="en-IN" dirty="0">
                <a:effectLst/>
              </a:rPr>
              <a:t>=AVERAGEIF(range, criteria, [</a:t>
            </a:r>
            <a:r>
              <a:rPr lang="en-IN" dirty="0" err="1">
                <a:effectLst/>
              </a:rPr>
              <a:t>average_range</a:t>
            </a:r>
            <a:r>
              <a:rPr lang="en-IN" dirty="0">
                <a:effectLst/>
              </a:rPr>
              <a:t>])</a:t>
            </a:r>
            <a:endParaRPr lang="en-IN" dirty="0"/>
          </a:p>
        </p:txBody>
      </p:sp>
      <p:pic>
        <p:nvPicPr>
          <p:cNvPr id="5" name="Picture 4">
            <a:extLst>
              <a:ext uri="{FF2B5EF4-FFF2-40B4-BE49-F238E27FC236}">
                <a16:creationId xmlns:a16="http://schemas.microsoft.com/office/drawing/2014/main" id="{77CA346C-0ECD-AB36-89BE-5D65B8BA4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521" y="2175328"/>
            <a:ext cx="11451395" cy="4194650"/>
          </a:xfrm>
          <a:prstGeom prst="rect">
            <a:avLst/>
          </a:prstGeom>
        </p:spPr>
      </p:pic>
    </p:spTree>
    <p:extLst>
      <p:ext uri="{BB962C8B-B14F-4D97-AF65-F5344CB8AC3E}">
        <p14:creationId xmlns:p14="http://schemas.microsoft.com/office/powerpoint/2010/main" val="1294595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AEA7-889A-559D-0213-9AEA62DAA9A6}"/>
              </a:ext>
            </a:extLst>
          </p:cNvPr>
          <p:cNvSpPr>
            <a:spLocks noGrp="1"/>
          </p:cNvSpPr>
          <p:nvPr>
            <p:ph type="title"/>
          </p:nvPr>
        </p:nvSpPr>
        <p:spPr>
          <a:xfrm>
            <a:off x="838200" y="-57001"/>
            <a:ext cx="10515600" cy="892175"/>
          </a:xfrm>
        </p:spPr>
        <p:txBody>
          <a:bodyPr/>
          <a:lstStyle/>
          <a:p>
            <a:pPr algn="ctr"/>
            <a:r>
              <a:rPr lang="en-IN" b="1" dirty="0">
                <a:latin typeface="Times New Roman" panose="02020603050405020304" pitchFamily="18" charset="0"/>
                <a:cs typeface="Times New Roman" panose="02020603050405020304" pitchFamily="18" charset="0"/>
              </a:rPr>
              <a:t>Pivot Tables &amp; Charts</a:t>
            </a:r>
          </a:p>
        </p:txBody>
      </p:sp>
      <p:pic>
        <p:nvPicPr>
          <p:cNvPr id="7" name="Picture 6">
            <a:extLst>
              <a:ext uri="{FF2B5EF4-FFF2-40B4-BE49-F238E27FC236}">
                <a16:creationId xmlns:a16="http://schemas.microsoft.com/office/drawing/2014/main" id="{43F05915-CCB1-F141-616D-CA586F98D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35" y="1771545"/>
            <a:ext cx="11327395" cy="4989429"/>
          </a:xfrm>
          <a:prstGeom prst="rect">
            <a:avLst/>
          </a:prstGeom>
        </p:spPr>
      </p:pic>
      <p:sp>
        <p:nvSpPr>
          <p:cNvPr id="8" name="TextBox 7">
            <a:extLst>
              <a:ext uri="{FF2B5EF4-FFF2-40B4-BE49-F238E27FC236}">
                <a16:creationId xmlns:a16="http://schemas.microsoft.com/office/drawing/2014/main" id="{ED29A851-1C9E-E976-6B5B-6629DBC087C3}"/>
              </a:ext>
            </a:extLst>
          </p:cNvPr>
          <p:cNvSpPr txBox="1"/>
          <p:nvPr/>
        </p:nvSpPr>
        <p:spPr>
          <a:xfrm rot="10800000" flipV="1">
            <a:off x="435933" y="835174"/>
            <a:ext cx="11440633"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Pivot Tables were grouped by Product Category, Product Sub Category, Customer Segment, Ship Mode, Order Date (w.r.t Months, &amp; Years)</a:t>
            </a:r>
          </a:p>
        </p:txBody>
      </p:sp>
    </p:spTree>
    <p:extLst>
      <p:ext uri="{BB962C8B-B14F-4D97-AF65-F5344CB8AC3E}">
        <p14:creationId xmlns:p14="http://schemas.microsoft.com/office/powerpoint/2010/main" val="3782948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195</TotalTime>
  <Words>1099</Words>
  <Application>Microsoft Office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Bookman Old Style</vt:lpstr>
      <vt:lpstr>Rockwell</vt:lpstr>
      <vt:lpstr>Times New Roman</vt:lpstr>
      <vt:lpstr>Wingdings</vt:lpstr>
      <vt:lpstr>Damask</vt:lpstr>
      <vt:lpstr>SALES DATASET ANALYSIS – ADVANCED EXCEL PROJECT</vt:lpstr>
      <vt:lpstr>Project Overview &amp; Objectives</vt:lpstr>
      <vt:lpstr>Data Description &amp; Preparation</vt:lpstr>
      <vt:lpstr>Identifying &amp; RESOLVING OUTLIERS</vt:lpstr>
      <vt:lpstr>PowerPoint Presentation</vt:lpstr>
      <vt:lpstr>PowerPoint Presentation</vt:lpstr>
      <vt:lpstr>Key Metrics &amp; Calculations</vt:lpstr>
      <vt:lpstr>PowerPoint Presentation</vt:lpstr>
      <vt:lpstr>Pivot Tables &amp; Charts</vt:lpstr>
      <vt:lpstr>PowerPoint Presentation</vt:lpstr>
      <vt:lpstr>PowerPoint Presentation</vt:lpstr>
      <vt:lpstr>Time Based Analysis</vt:lpstr>
      <vt:lpstr>PowerPoint Presentation</vt:lpstr>
      <vt:lpstr>PowerPoint Presentation</vt:lpstr>
      <vt:lpstr>Dashboard Overview</vt:lpstr>
      <vt:lpstr>PowerPoint Presentation</vt:lpstr>
      <vt:lpstr>What-If Analysis</vt:lpstr>
      <vt:lpstr>PowerPoint Presentation</vt:lpstr>
      <vt:lpstr>PowerPoint Presentation</vt:lpstr>
      <vt:lpstr>PowerPoint Presentation</vt:lpstr>
      <vt:lpstr>Macros &amp; Automation</vt:lpstr>
      <vt:lpstr>PowerPoint Presentation</vt:lpstr>
      <vt:lpstr>Insights &amp; Recommendations</vt:lpstr>
      <vt:lpstr>PowerPoint Presentation</vt:lpstr>
      <vt:lpstr>PowerPoint Presentation</vt:lpstr>
      <vt:lpstr>Conclusion &amp; Next Steps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Payaswitha Harshini</dc:creator>
  <cp:lastModifiedBy>Payaswitha Harshini</cp:lastModifiedBy>
  <cp:revision>16</cp:revision>
  <dcterms:created xsi:type="dcterms:W3CDTF">2025-09-03T08:54:11Z</dcterms:created>
  <dcterms:modified xsi:type="dcterms:W3CDTF">2025-09-06T07:07:09Z</dcterms:modified>
</cp:coreProperties>
</file>