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433CB-35A2-4D36-885C-CCEC12F6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296721A-3C05-4074-B89C-C67BCB3E8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585BC3-CFD0-4482-B5CB-16F53080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57F-03BD-4711-8546-B26CBF541F61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053C37-C6C1-4120-B516-92953FB6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E89006-4729-4C3E-944B-A8A1F2BB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0D0-8615-4203-941D-CBFD6D07973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60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008702-F3B7-4790-9FC3-79ED2F24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F60955B-D0C3-4F4E-B0F6-66BCB5E0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21A775-41C6-437F-BBE1-C01F10C9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57F-03BD-4711-8546-B26CBF541F61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8ACDE6-5AA9-4409-81A5-F8C894FE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113A39-3982-40FD-884F-8878738E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0D0-8615-4203-941D-CBFD6D07973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84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161E9F-270C-4F4F-AEFD-F25D80226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CFCF8D-69D2-4580-9EE2-2B65B1615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6FD7E1-6615-44E5-B644-F2F767E9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57F-03BD-4711-8546-B26CBF541F61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3F0F2F-D6BD-4C71-80C1-545F13BE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A753D8-F4CF-4AA6-A33A-168A93B5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0D0-8615-4203-941D-CBFD6D07973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53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504374-F257-4199-A27F-A1E721E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E29FB1-E26A-47FA-B444-D062C162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966F37-41C3-4506-AB37-06F02F9C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57F-03BD-4711-8546-B26CBF541F61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4F64C0-0C4E-42E5-876C-8893AC7C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01C4EA-448B-4626-A8DA-295AD28C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0D0-8615-4203-941D-CBFD6D07973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83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5C579-C6B0-4EC6-80D2-B05C452E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C54800-5E05-41C0-BC33-C81954D3E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2D1208-13D4-4FE3-8BB2-2572A0AD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57F-03BD-4711-8546-B26CBF541F61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98A622-D400-405B-A6D1-5D5E48E9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6A8ED7-1CE8-4413-A923-D8F373A3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0D0-8615-4203-941D-CBFD6D07973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5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4A1E27-D78C-4770-844A-C34ECEC7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D713DE-56AD-47DF-9C56-BC619BD18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1F7639-59FA-4E28-841F-20AE4C4FC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EFACAC-6DC7-4837-B388-05E26988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57F-03BD-4711-8546-B26CBF541F61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9F2689-1C07-4E9C-A30D-17730D6F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14F89B-F4BD-45D7-A584-13CF4080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0D0-8615-4203-941D-CBFD6D07973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1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5AECEA-EFE7-4229-8464-AE6BD3AC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1D8E38-742D-4C99-9931-8E0C8C39E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5964B4-CB57-4CBF-B886-EB2C232E3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9782B00-F34B-4E9A-B02D-4899A973E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746CDD6-21FE-424D-B9F0-6439A126F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6D47C8B-DD36-496C-AFFD-47640077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57F-03BD-4711-8546-B26CBF541F61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26DE500-C4F2-4E6E-9EC7-E7A6BB3B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6C9E301-D29E-422F-8491-0A4BE7BE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0D0-8615-4203-941D-CBFD6D07973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26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8B63F7-B8BE-4CD6-AB42-B09289BA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54290E-E306-4E9D-8F0F-EE231CF1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57F-03BD-4711-8546-B26CBF541F61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5AF54C5-3C1B-4F12-93E8-BA33D094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A4411B-5C01-4A7E-B7D6-330624FA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0D0-8615-4203-941D-CBFD6D07973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95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0CF0B0-0598-4189-A224-7718C7B9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57F-03BD-4711-8546-B26CBF541F61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20D45C-9C51-488C-8F4F-9D7ACE6E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42A336-C563-4327-93FB-472056AD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0D0-8615-4203-941D-CBFD6D07973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91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1CCD77-3790-4848-AE7A-893681A7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27D115-127E-4E5E-A4E4-BE3BFD3F8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36B862-135F-4866-B43F-26576344C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1149DC-9D03-4C04-8316-646EFD9F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57F-03BD-4711-8546-B26CBF541F61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EC76DD-57E2-43B1-8FD9-21BFD787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B36242-3A58-4CAC-8C39-58482846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0D0-8615-4203-941D-CBFD6D07973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64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5D487A-C758-4B47-AF38-CFDED699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E84407F-E56F-4523-B8F6-559A46909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8B6E21-601F-4C56-B3A4-FA648B0E2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D480CA-0491-4323-8826-6DC9B1B1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57F-03BD-4711-8546-B26CBF541F61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09B039-EDBB-488D-8990-FF4C52D7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3D9794-D79E-4DF7-A898-DD59AB46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0D0-8615-4203-941D-CBFD6D07973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28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34FEC6-CB36-4B0C-A375-CAC3255D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A753A8-AAD9-47F8-A5C5-1AE551779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3F6EA1-98B6-4F01-8FAD-D4DAEE3E8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F57F-03BD-4711-8546-B26CBF541F61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4E59A4-99AD-4962-935B-20D5DCEE3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666A3A-6E37-48EF-AAAB-4F6270748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590D0-8615-4203-941D-CBFD6D07973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30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87AF06-8005-42A1-8A6C-B31F77D09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DCF9AD-EC92-4C06-A05E-F27793EB9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GB" sz="7200" b="1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08F74A6-BDBB-4601-A3BC-5D5802FEA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0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C1953A-D619-4559-930B-C5DD9610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2B4675E-5A46-4DA2-97FC-EDD8117C9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0"/>
            <a:ext cx="12185904" cy="68580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C4140E-57E5-4A30-8293-9D143C0BBAA8}"/>
              </a:ext>
            </a:extLst>
          </p:cNvPr>
          <p:cNvSpPr txBox="1"/>
          <p:nvPr/>
        </p:nvSpPr>
        <p:spPr>
          <a:xfrm>
            <a:off x="3583577" y="365125"/>
            <a:ext cx="479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Arduino-Seriale-Java</a:t>
            </a:r>
            <a:endParaRPr lang="en-GB" sz="36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1E28A9-277F-4A6C-92C5-641930D3BC66}"/>
              </a:ext>
            </a:extLst>
          </p:cNvPr>
          <p:cNvSpPr txBox="1"/>
          <p:nvPr/>
        </p:nvSpPr>
        <p:spPr>
          <a:xfrm>
            <a:off x="489284" y="1229023"/>
            <a:ext cx="7792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Richiedeva:</a:t>
            </a:r>
          </a:p>
          <a:p>
            <a:r>
              <a:rPr lang="it-IT" dirty="0">
                <a:solidFill>
                  <a:schemeClr val="bg1"/>
                </a:solidFill>
              </a:rPr>
              <a:t>-invio dei dati da Arduino a java tramite seriale (quindi lettura da java come visto)</a:t>
            </a:r>
          </a:p>
          <a:p>
            <a:r>
              <a:rPr lang="it-IT" dirty="0">
                <a:solidFill>
                  <a:schemeClr val="bg1"/>
                </a:solidFill>
              </a:rPr>
              <a:t>-Scrittura da java</a:t>
            </a:r>
          </a:p>
          <a:p>
            <a:r>
              <a:rPr lang="it-IT" dirty="0">
                <a:solidFill>
                  <a:schemeClr val="bg1"/>
                </a:solidFill>
              </a:rPr>
              <a:t>-presenza del </a:t>
            </a:r>
            <a:r>
              <a:rPr lang="it-IT" dirty="0" err="1">
                <a:solidFill>
                  <a:schemeClr val="bg1"/>
                </a:solidFill>
              </a:rPr>
              <a:t>Thread</a:t>
            </a:r>
            <a:r>
              <a:rPr lang="it-IT" dirty="0">
                <a:solidFill>
                  <a:schemeClr val="bg1"/>
                </a:solidFill>
              </a:rPr>
              <a:t> controlla per la lettura dalla seriale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5B0042-90FA-49D7-9EF4-489552AE6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7633"/>
            <a:ext cx="3650633" cy="391564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2E9D65B-C9AD-44A3-86BF-CD578A25E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264" y="2971637"/>
            <a:ext cx="57340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1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88EE36-586C-4E70-8BB3-74E18168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F8CD442-EA3F-481A-9623-BD3ABA34D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D7E144-41E1-42AE-97BC-19957D8C0343}"/>
              </a:ext>
            </a:extLst>
          </p:cNvPr>
          <p:cNvSpPr txBox="1"/>
          <p:nvPr/>
        </p:nvSpPr>
        <p:spPr>
          <a:xfrm>
            <a:off x="4591709" y="196909"/>
            <a:ext cx="3373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Bot Telegram</a:t>
            </a:r>
            <a:endParaRPr lang="en-GB" sz="48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6FAD30-224C-4D02-B285-9C2CE9746F4F}"/>
              </a:ext>
            </a:extLst>
          </p:cNvPr>
          <p:cNvSpPr txBox="1"/>
          <p:nvPr/>
        </p:nvSpPr>
        <p:spPr>
          <a:xfrm>
            <a:off x="551873" y="1321356"/>
            <a:ext cx="8063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Quando un prodotto supererà la data di scadenza il bot di </a:t>
            </a:r>
            <a:r>
              <a:rPr lang="it-IT" dirty="0" err="1">
                <a:solidFill>
                  <a:schemeClr val="bg1"/>
                </a:solidFill>
              </a:rPr>
              <a:t>telegram</a:t>
            </a:r>
            <a:r>
              <a:rPr lang="it-IT" dirty="0">
                <a:solidFill>
                  <a:schemeClr val="bg1"/>
                </a:solidFill>
              </a:rPr>
              <a:t> avviserà l’utente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Problema riscontrato: Ambienti di sviluppo </a:t>
            </a:r>
            <a:r>
              <a:rPr lang="it-IT" dirty="0" err="1">
                <a:solidFill>
                  <a:schemeClr val="bg1"/>
                </a:solidFill>
              </a:rPr>
              <a:t>differneti</a:t>
            </a:r>
            <a:r>
              <a:rPr lang="it-IT" dirty="0">
                <a:solidFill>
                  <a:schemeClr val="bg1"/>
                </a:solidFill>
              </a:rPr>
              <a:t>                (</a:t>
            </a:r>
            <a:r>
              <a:rPr lang="it-IT" dirty="0" err="1">
                <a:solidFill>
                  <a:schemeClr val="bg1"/>
                </a:solidFill>
              </a:rPr>
              <a:t>Intelij</a:t>
            </a:r>
            <a:r>
              <a:rPr lang="it-IT" dirty="0">
                <a:solidFill>
                  <a:schemeClr val="bg1"/>
                </a:solidFill>
              </a:rPr>
              <a:t> Idea-</a:t>
            </a:r>
            <a:r>
              <a:rPr lang="it-IT" dirty="0" err="1">
                <a:solidFill>
                  <a:schemeClr val="bg1"/>
                </a:solidFill>
              </a:rPr>
              <a:t>NetBeans</a:t>
            </a:r>
            <a:r>
              <a:rPr lang="it-IT" dirty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ACDE844-FB03-4BC2-971F-06D60BE4F0A4}"/>
              </a:ext>
            </a:extLst>
          </p:cNvPr>
          <p:cNvSpPr txBox="1"/>
          <p:nvPr/>
        </p:nvSpPr>
        <p:spPr>
          <a:xfrm>
            <a:off x="737937" y="3472043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Classe Bot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E632311-00D3-42A5-B762-2CE1EF20AFA8}"/>
              </a:ext>
            </a:extLst>
          </p:cNvPr>
          <p:cNvSpPr txBox="1"/>
          <p:nvPr/>
        </p:nvSpPr>
        <p:spPr>
          <a:xfrm>
            <a:off x="8718884" y="3472043"/>
            <a:ext cx="116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ThreadBot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0CEB25-5876-4394-BCFA-9ED99D27266B}"/>
              </a:ext>
            </a:extLst>
          </p:cNvPr>
          <p:cNvSpPr txBox="1"/>
          <p:nvPr/>
        </p:nvSpPr>
        <p:spPr>
          <a:xfrm>
            <a:off x="4900863" y="4868779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JFrame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85BB1C9-6B6F-43F8-934B-4D832621116E}"/>
              </a:ext>
            </a:extLst>
          </p:cNvPr>
          <p:cNvSpPr txBox="1"/>
          <p:nvPr/>
        </p:nvSpPr>
        <p:spPr>
          <a:xfrm>
            <a:off x="3481137" y="3479618"/>
            <a:ext cx="441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Libreria scaricata in automatico su </a:t>
            </a:r>
            <a:r>
              <a:rPr lang="it-IT" dirty="0" err="1">
                <a:solidFill>
                  <a:schemeClr val="bg1"/>
                </a:solidFill>
              </a:rPr>
              <a:t>Intelij</a:t>
            </a:r>
            <a:r>
              <a:rPr lang="it-IT" dirty="0">
                <a:solidFill>
                  <a:schemeClr val="bg1"/>
                </a:solidFill>
              </a:rPr>
              <a:t> Idea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2A124B4-B0E0-41C2-A4FA-92FE5430F05E}"/>
              </a:ext>
            </a:extLst>
          </p:cNvPr>
          <p:cNvCxnSpPr/>
          <p:nvPr/>
        </p:nvCxnSpPr>
        <p:spPr>
          <a:xfrm>
            <a:off x="2093495" y="3656709"/>
            <a:ext cx="1387642" cy="15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8772AAC-8BB4-4302-8668-6ADB9A681EEC}"/>
              </a:ext>
            </a:extLst>
          </p:cNvPr>
          <p:cNvCxnSpPr/>
          <p:nvPr/>
        </p:nvCxnSpPr>
        <p:spPr>
          <a:xfrm>
            <a:off x="7899078" y="3664284"/>
            <a:ext cx="716349" cy="7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15E4C697-4D77-4933-86EE-B3DD78C70F0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325851" y="3929738"/>
            <a:ext cx="0" cy="9390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58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2079EA2-C374-43E9-AD13-7CA00C44D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8761ADE-025C-4B93-BA33-E9889CCB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Obbiettivi: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A0F96B-B49B-40C1-882C-DD9D2D0B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Creare</a:t>
            </a:r>
            <a:r>
              <a:rPr lang="en-US" sz="2000" dirty="0">
                <a:solidFill>
                  <a:srgbClr val="FFFFFF"/>
                </a:solidFill>
              </a:rPr>
              <a:t> una </a:t>
            </a:r>
            <a:r>
              <a:rPr lang="en-US" sz="2000" dirty="0" err="1">
                <a:solidFill>
                  <a:srgbClr val="FFFFFF"/>
                </a:solidFill>
              </a:rPr>
              <a:t>dispensa</a:t>
            </a:r>
            <a:r>
              <a:rPr lang="en-US" sz="2000" dirty="0">
                <a:solidFill>
                  <a:srgbClr val="FFFFFF"/>
                </a:solidFill>
              </a:rPr>
              <a:t> smart per la </a:t>
            </a:r>
            <a:r>
              <a:rPr lang="en-US" sz="2000" dirty="0" err="1">
                <a:solidFill>
                  <a:srgbClr val="FFFFFF"/>
                </a:solidFill>
              </a:rPr>
              <a:t>gestione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prodotti</a:t>
            </a:r>
            <a:r>
              <a:rPr lang="en-US" sz="2000" dirty="0">
                <a:solidFill>
                  <a:srgbClr val="FFFFFF"/>
                </a:solidFill>
              </a:rPr>
              <a:t> di un </a:t>
            </a:r>
            <a:r>
              <a:rPr lang="en-US" sz="2000" dirty="0" err="1">
                <a:solidFill>
                  <a:srgbClr val="FFFFFF"/>
                </a:solidFill>
              </a:rPr>
              <a:t>utente</a:t>
            </a:r>
            <a:r>
              <a:rPr lang="en-US" sz="2000" dirty="0">
                <a:solidFill>
                  <a:srgbClr val="FFFFFF"/>
                </a:solidFill>
              </a:rPr>
              <a:t>, con la </a:t>
            </a:r>
            <a:r>
              <a:rPr lang="en-US" sz="2000" dirty="0" err="1">
                <a:solidFill>
                  <a:srgbClr val="FFFFFF"/>
                </a:solidFill>
              </a:rPr>
              <a:t>possibilità</a:t>
            </a:r>
            <a:r>
              <a:rPr lang="en-US" sz="2000" dirty="0">
                <a:solidFill>
                  <a:srgbClr val="FFFFFF"/>
                </a:solidFill>
              </a:rPr>
              <a:t> di </a:t>
            </a:r>
            <a:r>
              <a:rPr lang="en-US" sz="2000" dirty="0" err="1">
                <a:solidFill>
                  <a:srgbClr val="FFFFFF"/>
                </a:solidFill>
              </a:rPr>
              <a:t>controllare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prodotti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scaduti</a:t>
            </a:r>
            <a:r>
              <a:rPr lang="en-US" sz="2000" dirty="0">
                <a:solidFill>
                  <a:srgbClr val="FFFFFF"/>
                </a:solidFill>
              </a:rPr>
              <a:t> e di </a:t>
            </a:r>
            <a:r>
              <a:rPr lang="en-US" sz="2000" dirty="0" err="1">
                <a:solidFill>
                  <a:srgbClr val="FFFFFF"/>
                </a:solidFill>
              </a:rPr>
              <a:t>gestire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prodotti</a:t>
            </a:r>
            <a:r>
              <a:rPr lang="en-US" sz="2000" dirty="0">
                <a:solidFill>
                  <a:srgbClr val="FFFFFF"/>
                </a:solidFill>
              </a:rPr>
              <a:t>/</a:t>
            </a:r>
            <a:r>
              <a:rPr lang="en-US" sz="2000" dirty="0" err="1">
                <a:solidFill>
                  <a:srgbClr val="FFFFFF"/>
                </a:solidFill>
              </a:rPr>
              <a:t>ricette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Possibilità</a:t>
            </a:r>
            <a:r>
              <a:rPr lang="en-US" sz="2000" dirty="0">
                <a:solidFill>
                  <a:srgbClr val="FFFFFF"/>
                </a:solidFill>
              </a:rPr>
              <a:t> di </a:t>
            </a:r>
            <a:r>
              <a:rPr lang="en-US" sz="2000" dirty="0" err="1">
                <a:solidFill>
                  <a:srgbClr val="FFFFFF"/>
                </a:solidFill>
              </a:rPr>
              <a:t>visualizzare</a:t>
            </a:r>
            <a:r>
              <a:rPr lang="en-US" sz="2000" dirty="0">
                <a:solidFill>
                  <a:srgbClr val="FFFFFF"/>
                </a:solidFill>
              </a:rPr>
              <a:t> le </a:t>
            </a:r>
            <a:r>
              <a:rPr lang="en-US" sz="2000" dirty="0" err="1">
                <a:solidFill>
                  <a:srgbClr val="FFFFFF"/>
                </a:solidFill>
              </a:rPr>
              <a:t>ricette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possibili</a:t>
            </a:r>
            <a:r>
              <a:rPr lang="en-US" sz="2000" dirty="0">
                <a:solidFill>
                  <a:srgbClr val="FFFFFF"/>
                </a:solidFill>
              </a:rPr>
              <a:t> e </a:t>
            </a:r>
            <a:r>
              <a:rPr lang="en-US" sz="2000" dirty="0" err="1">
                <a:solidFill>
                  <a:srgbClr val="FFFFFF"/>
                </a:solidFill>
              </a:rPr>
              <a:t>particolari</a:t>
            </a:r>
            <a:r>
              <a:rPr lang="en-US" sz="2000" dirty="0">
                <a:solidFill>
                  <a:srgbClr val="FFFFFF"/>
                </a:solidFill>
              </a:rPr>
              <a:t>(es.. </a:t>
            </a:r>
            <a:r>
              <a:rPr lang="en-US" sz="2000" dirty="0" err="1">
                <a:solidFill>
                  <a:srgbClr val="FFFFFF"/>
                </a:solidFill>
              </a:rPr>
              <a:t>più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calorica</a:t>
            </a:r>
            <a:r>
              <a:rPr lang="en-US" sz="2000" dirty="0">
                <a:solidFill>
                  <a:srgbClr val="FFFFFF"/>
                </a:solidFill>
              </a:rPr>
              <a:t>…).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Alla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selezione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della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ricetta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prodotti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utilizzati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verranno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rimossi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754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15D2994-8ACF-4DED-B61B-C6D64406E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9" y="8031"/>
            <a:ext cx="12192001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17C033-A480-43EB-8139-95794FC0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-127896"/>
            <a:ext cx="9792471" cy="2057037"/>
          </a:xfrm>
        </p:spPr>
        <p:txBody>
          <a:bodyPr>
            <a:normAutofit/>
          </a:bodyPr>
          <a:lstStyle/>
          <a:p>
            <a:pPr algn="ctr"/>
            <a:r>
              <a:rPr lang="it-IT" b="1" i="1" dirty="0">
                <a:solidFill>
                  <a:srgbClr val="FF0000"/>
                </a:solidFill>
              </a:rPr>
              <a:t>Criticità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4C427D-F131-43B2-92CD-69540473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89" y="1419727"/>
            <a:ext cx="10499558" cy="4789572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Difficoltà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nel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leggere</a:t>
            </a:r>
            <a:r>
              <a:rPr lang="en-US" sz="2000" dirty="0">
                <a:solidFill>
                  <a:srgbClr val="FFFFFF"/>
                </a:solidFill>
              </a:rPr>
              <a:t>/</a:t>
            </a:r>
            <a:r>
              <a:rPr lang="en-US" sz="2000" dirty="0" err="1">
                <a:solidFill>
                  <a:srgbClr val="FFFFFF"/>
                </a:solidFill>
              </a:rPr>
              <a:t>scrivere</a:t>
            </a:r>
            <a:r>
              <a:rPr lang="en-US" sz="2000" dirty="0">
                <a:solidFill>
                  <a:srgbClr val="FFFFFF"/>
                </a:solidFill>
              </a:rPr>
              <a:t> file </a:t>
            </a:r>
            <a:r>
              <a:rPr lang="en-US" sz="2000" dirty="0" err="1">
                <a:solidFill>
                  <a:srgbClr val="FFFFFF"/>
                </a:solidFill>
              </a:rPr>
              <a:t>tramite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javascript</a:t>
            </a:r>
            <a:r>
              <a:rPr lang="en-US" sz="2000" dirty="0">
                <a:solidFill>
                  <a:srgbClr val="FFFFFF"/>
                </a:solidFill>
              </a:rPr>
              <a:t> in un server ftp.    (</a:t>
            </a:r>
            <a:r>
              <a:rPr lang="en-US" sz="2000" dirty="0" err="1">
                <a:solidFill>
                  <a:srgbClr val="FFFFFF"/>
                </a:solidFill>
              </a:rPr>
              <a:t>sostituita</a:t>
            </a:r>
            <a:r>
              <a:rPr lang="en-US" sz="2000" dirty="0">
                <a:solidFill>
                  <a:srgbClr val="FFFFFF"/>
                </a:solidFill>
              </a:rPr>
              <a:t> con la </a:t>
            </a:r>
            <a:r>
              <a:rPr lang="en-US" sz="2000" dirty="0" err="1">
                <a:solidFill>
                  <a:srgbClr val="FFFFFF"/>
                </a:solidFill>
              </a:rPr>
              <a:t>gui</a:t>
            </a:r>
            <a:r>
              <a:rPr lang="en-US" sz="2000" dirty="0">
                <a:solidFill>
                  <a:srgbClr val="FFFFFF"/>
                </a:solidFill>
              </a:rPr>
              <a:t> java)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Difficoltà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nel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collegamento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della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parte</a:t>
            </a:r>
            <a:r>
              <a:rPr lang="en-US" sz="2000" dirty="0">
                <a:solidFill>
                  <a:srgbClr val="FFFFFF"/>
                </a:solidFill>
              </a:rPr>
              <a:t> del Progetto </a:t>
            </a:r>
            <a:r>
              <a:rPr lang="en-US" sz="2000" dirty="0" err="1">
                <a:solidFill>
                  <a:srgbClr val="FFFFFF"/>
                </a:solidFill>
              </a:rPr>
              <a:t>riguardante</a:t>
            </a:r>
            <a:r>
              <a:rPr lang="en-US" sz="2000" dirty="0">
                <a:solidFill>
                  <a:srgbClr val="FFFFFF"/>
                </a:solidFill>
              </a:rPr>
              <a:t> il bot Telegram e  il resto.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Difficoltà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nel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collegamento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java</a:t>
            </a:r>
            <a:r>
              <a:rPr lang="en-US" sz="2000" dirty="0" err="1">
                <a:solidFill>
                  <a:srgbClr val="FFFFFF"/>
                </a:solidFill>
                <a:sym typeface="Wingdings" panose="05000000000000000000" pitchFamily="2" charset="2"/>
              </a:rPr>
              <a:t>seriale</a:t>
            </a:r>
            <a: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sz="2000" dirty="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r>
              <a:rPr lang="en-US" sz="2000" dirty="0" err="1">
                <a:solidFill>
                  <a:srgbClr val="FFFFFF"/>
                </a:solidFill>
                <a:sym typeface="Wingdings" panose="05000000000000000000" pitchFamily="2" charset="2"/>
              </a:rPr>
              <a:t>Difficoltà</a:t>
            </a:r>
            <a: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FFFF"/>
                </a:solidFill>
                <a:sym typeface="Wingdings" panose="05000000000000000000" pitchFamily="2" charset="2"/>
              </a:rPr>
              <a:t>nel</a:t>
            </a:r>
            <a: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FFFF"/>
                </a:solidFill>
                <a:sym typeface="Wingdings" panose="05000000000000000000" pitchFamily="2" charset="2"/>
              </a:rPr>
              <a:t>collegamento</a:t>
            </a:r>
            <a: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FFFF"/>
                </a:solidFill>
                <a:sym typeface="Wingdings" panose="05000000000000000000" pitchFamily="2" charset="2"/>
              </a:rPr>
              <a:t>gui</a:t>
            </a:r>
            <a: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  <a:t> e </a:t>
            </a:r>
            <a:r>
              <a:rPr lang="en-US" sz="2000" dirty="0" err="1">
                <a:solidFill>
                  <a:srgbClr val="FFFFFF"/>
                </a:solidFill>
                <a:sym typeface="Wingdings" panose="05000000000000000000" pitchFamily="2" charset="2"/>
              </a:rPr>
              <a:t>classi</a:t>
            </a:r>
            <a: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sz="2000" dirty="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r>
              <a:rPr lang="en-US" sz="2000" dirty="0" err="1">
                <a:solidFill>
                  <a:srgbClr val="FFFFFF"/>
                </a:solidFill>
                <a:sym typeface="Wingdings" panose="05000000000000000000" pitchFamily="2" charset="2"/>
              </a:rPr>
              <a:t>Rapporto</a:t>
            </a:r>
            <a: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FFFF"/>
                </a:solidFill>
                <a:sym typeface="Wingdings" panose="05000000000000000000" pitchFamily="2" charset="2"/>
              </a:rPr>
              <a:t>tra</a:t>
            </a:r>
            <a: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  <a:t> tempo a </a:t>
            </a:r>
            <a:r>
              <a:rPr lang="en-US" sz="2000" dirty="0" err="1">
                <a:solidFill>
                  <a:srgbClr val="FFFFFF"/>
                </a:solidFill>
                <a:sym typeface="Wingdings" panose="05000000000000000000" pitchFamily="2" charset="2"/>
              </a:rPr>
              <a:t>disposizione</a:t>
            </a:r>
            <a: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  <a:t> e idea </a:t>
            </a:r>
            <a:r>
              <a:rPr lang="en-US" sz="2000" dirty="0" err="1">
                <a:solidFill>
                  <a:srgbClr val="FFFFFF"/>
                </a:solidFill>
                <a:sym typeface="Wingdings" panose="05000000000000000000" pitchFamily="2" charset="2"/>
              </a:rPr>
              <a:t>iniziale</a:t>
            </a:r>
            <a:r>
              <a:rPr lang="en-US" sz="2000" dirty="0">
                <a:solidFill>
                  <a:srgbClr val="FFFFFF"/>
                </a:solidFill>
                <a:sym typeface="Wingdings" panose="05000000000000000000" pitchFamily="2" charset="2"/>
              </a:rPr>
              <a:t> del Progetto.</a:t>
            </a: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0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D1225C2-2377-4121-9E84-E54352F9F0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"/>
          <a:stretch/>
        </p:blipFill>
        <p:spPr>
          <a:xfrm>
            <a:off x="8803" y="0"/>
            <a:ext cx="11995809" cy="668266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EE56E9E-A624-4BCA-BC51-E088F204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1175268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	</a:t>
            </a:r>
            <a:r>
              <a:rPr lang="it-IT" sz="4000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classi prodotto e prodotti</a:t>
            </a:r>
            <a:endParaRPr lang="en-GB" sz="40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2866B4-7914-4741-95DC-399F237FD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4" y="2135219"/>
            <a:ext cx="5792546" cy="58110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2FAF408-1C13-42EF-84E9-F49B63117D62}"/>
              </a:ext>
            </a:extLst>
          </p:cNvPr>
          <p:cNvSpPr txBox="1"/>
          <p:nvPr/>
        </p:nvSpPr>
        <p:spPr>
          <a:xfrm>
            <a:off x="527951" y="1784690"/>
            <a:ext cx="57265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 prodotti dovranno essere inseriti con i rispettivi attributi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 metodi sono:</a:t>
            </a:r>
          </a:p>
          <a:p>
            <a:r>
              <a:rPr lang="it-IT" dirty="0">
                <a:solidFill>
                  <a:schemeClr val="bg1"/>
                </a:solidFill>
              </a:rPr>
              <a:t>-costruttore default</a:t>
            </a:r>
          </a:p>
          <a:p>
            <a:r>
              <a:rPr lang="it-IT" dirty="0">
                <a:solidFill>
                  <a:schemeClr val="bg1"/>
                </a:solidFill>
              </a:rPr>
              <a:t>-costruttore parametrico</a:t>
            </a:r>
          </a:p>
          <a:p>
            <a:r>
              <a:rPr lang="it-IT" dirty="0">
                <a:solidFill>
                  <a:schemeClr val="bg1"/>
                </a:solidFill>
              </a:rPr>
              <a:t>-</a:t>
            </a:r>
            <a:r>
              <a:rPr lang="it-IT" dirty="0" err="1">
                <a:solidFill>
                  <a:schemeClr val="bg1"/>
                </a:solidFill>
              </a:rPr>
              <a:t>get</a:t>
            </a:r>
            <a:r>
              <a:rPr lang="it-IT" dirty="0">
                <a:solidFill>
                  <a:schemeClr val="bg1"/>
                </a:solidFill>
              </a:rPr>
              <a:t>/set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E799210-E628-478F-B5F8-48D5C7B48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133" y="2135219"/>
            <a:ext cx="2162175" cy="295275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9E5C165-0C09-40D5-B1A5-6AAE018809C9}"/>
              </a:ext>
            </a:extLst>
          </p:cNvPr>
          <p:cNvCxnSpPr>
            <a:cxnSpLocks/>
          </p:cNvCxnSpPr>
          <p:nvPr/>
        </p:nvCxnSpPr>
        <p:spPr>
          <a:xfrm flipV="1">
            <a:off x="9609220" y="2518612"/>
            <a:ext cx="0" cy="1147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D126A0E-230A-4D1A-8E83-F179CAB14EE5}"/>
              </a:ext>
            </a:extLst>
          </p:cNvPr>
          <p:cNvSpPr txBox="1"/>
          <p:nvPr/>
        </p:nvSpPr>
        <p:spPr>
          <a:xfrm>
            <a:off x="8317832" y="3646628"/>
            <a:ext cx="29196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La classe prodotti gestirà i prodotti presenti nella dispensa</a:t>
            </a:r>
          </a:p>
          <a:p>
            <a:endParaRPr lang="it-IT" sz="1600" dirty="0">
              <a:solidFill>
                <a:schemeClr val="bg1"/>
              </a:solidFill>
            </a:endParaRPr>
          </a:p>
          <a:p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</a:rPr>
              <a:t>I metodi:</a:t>
            </a:r>
          </a:p>
          <a:p>
            <a:r>
              <a:rPr lang="it-IT" sz="1600" dirty="0">
                <a:solidFill>
                  <a:schemeClr val="bg1"/>
                </a:solidFill>
              </a:rPr>
              <a:t>-costruttore default</a:t>
            </a:r>
          </a:p>
          <a:p>
            <a:r>
              <a:rPr lang="it-IT" sz="1600" dirty="0">
                <a:solidFill>
                  <a:schemeClr val="bg1"/>
                </a:solidFill>
              </a:rPr>
              <a:t>-costruttore parametrico</a:t>
            </a:r>
          </a:p>
          <a:p>
            <a:r>
              <a:rPr lang="it-IT" sz="1600" dirty="0">
                <a:solidFill>
                  <a:schemeClr val="bg1"/>
                </a:solidFill>
              </a:rPr>
              <a:t>-aggiungi</a:t>
            </a:r>
          </a:p>
          <a:p>
            <a:r>
              <a:rPr lang="it-IT" sz="1600" dirty="0">
                <a:solidFill>
                  <a:schemeClr val="bg1"/>
                </a:solidFill>
              </a:rPr>
              <a:t>-rimuovi</a:t>
            </a:r>
          </a:p>
          <a:p>
            <a:r>
              <a:rPr lang="it-IT" sz="1600" dirty="0">
                <a:solidFill>
                  <a:schemeClr val="bg1"/>
                </a:solidFill>
              </a:rPr>
              <a:t>-</a:t>
            </a:r>
            <a:r>
              <a:rPr lang="it-IT" sz="1600" dirty="0" err="1">
                <a:solidFill>
                  <a:schemeClr val="bg1"/>
                </a:solidFill>
              </a:rPr>
              <a:t>get</a:t>
            </a:r>
            <a:r>
              <a:rPr lang="it-IT" sz="1600" dirty="0">
                <a:solidFill>
                  <a:schemeClr val="bg1"/>
                </a:solidFill>
              </a:rPr>
              <a:t>/set</a:t>
            </a:r>
          </a:p>
          <a:p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14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D1225C2-2377-4121-9E84-E54352F9F0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"/>
          <a:stretch/>
        </p:blipFill>
        <p:spPr>
          <a:xfrm>
            <a:off x="9463" y="0"/>
            <a:ext cx="12179488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EE56E9E-A624-4BCA-BC51-E088F204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1175268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	</a:t>
            </a:r>
            <a:r>
              <a:rPr lang="it-IT" sz="4000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classi Ricetta e Ricette</a:t>
            </a:r>
            <a:endParaRPr lang="en-GB" sz="40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BCC4F81C-E630-40DB-8A26-1C07B8780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856" y="1882039"/>
            <a:ext cx="6076950" cy="1352550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9F3202D-943F-4F8E-804A-6EB0C839C41E}"/>
              </a:ext>
            </a:extLst>
          </p:cNvPr>
          <p:cNvSpPr txBox="1"/>
          <p:nvPr/>
        </p:nvSpPr>
        <p:spPr>
          <a:xfrm>
            <a:off x="689856" y="3429000"/>
            <a:ext cx="4704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classe ricetta gestisce un insieme di prodotti ed è realizzabile solo se essi sono presenti nella dispensa.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In questa classe sono presenti solo costruttori e </a:t>
            </a:r>
            <a:r>
              <a:rPr lang="it-IT" dirty="0" err="1">
                <a:solidFill>
                  <a:schemeClr val="bg1"/>
                </a:solidFill>
              </a:rPr>
              <a:t>get</a:t>
            </a:r>
            <a:r>
              <a:rPr lang="it-IT" dirty="0">
                <a:solidFill>
                  <a:schemeClr val="bg1"/>
                </a:solidFill>
              </a:rPr>
              <a:t>/set, essa sarà una caratteristica fondamentale di Ricette.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28EF664-2B0F-44C3-BD6F-1AC7EC9CB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420" y="1882039"/>
            <a:ext cx="1704975" cy="438150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78EF280-F9E4-4348-9FB4-6093D8859DF8}"/>
              </a:ext>
            </a:extLst>
          </p:cNvPr>
          <p:cNvCxnSpPr>
            <a:endCxn id="14" idx="2"/>
          </p:cNvCxnSpPr>
          <p:nvPr/>
        </p:nvCxnSpPr>
        <p:spPr>
          <a:xfrm flipV="1">
            <a:off x="9496926" y="2320189"/>
            <a:ext cx="0" cy="1200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7407643-32A3-45E5-B6FA-7592D38386CC}"/>
              </a:ext>
            </a:extLst>
          </p:cNvPr>
          <p:cNvSpPr txBox="1"/>
          <p:nvPr/>
        </p:nvSpPr>
        <p:spPr>
          <a:xfrm>
            <a:off x="8095983" y="3535680"/>
            <a:ext cx="30078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classe ricette gestirà una lista di Ricetta, servirà per raccogliere le ricette disponibili, quelle più caloriche, più proteiche, più salutari e più facili da realizzare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6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00E8E-1D7E-4720-8CCF-A72FC1B3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B46A83-291F-4FCE-BE1E-5881E456A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B318937-7E69-48F7-A5E6-8BCCA1C50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234" y="3429000"/>
            <a:ext cx="4872088" cy="296146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3BE3532-0E1A-47EB-A7DE-963D1DFB8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234" y="334817"/>
            <a:ext cx="4848586" cy="26266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0F335DD-7ED2-4021-9CF8-FF7CAC5A9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98" y="606080"/>
            <a:ext cx="4881966" cy="5295957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D518A03-45F2-4113-A58A-6E0C7AE04D23}"/>
              </a:ext>
            </a:extLst>
          </p:cNvPr>
          <p:cNvCxnSpPr/>
          <p:nvPr/>
        </p:nvCxnSpPr>
        <p:spPr>
          <a:xfrm>
            <a:off x="5141864" y="1911927"/>
            <a:ext cx="136521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E62496C-C2C9-4068-A587-D25E96569318}"/>
              </a:ext>
            </a:extLst>
          </p:cNvPr>
          <p:cNvSpPr txBox="1"/>
          <p:nvPr/>
        </p:nvSpPr>
        <p:spPr>
          <a:xfrm>
            <a:off x="5077326" y="1601533"/>
            <a:ext cx="1972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Esempio ricetta più..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C443C7D-148C-4188-81F5-52E32E585316}"/>
              </a:ext>
            </a:extLst>
          </p:cNvPr>
          <p:cNvSpPr txBox="1"/>
          <p:nvPr/>
        </p:nvSpPr>
        <p:spPr>
          <a:xfrm>
            <a:off x="7430525" y="3111616"/>
            <a:ext cx="362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Per trovare le ricette possibili da fare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3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15D2994-8ACF-4DED-B61B-C6D64406E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9" y="8031"/>
            <a:ext cx="12192001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17C033-A480-43EB-8139-95794FC0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-127896"/>
            <a:ext cx="9792471" cy="2057037"/>
          </a:xfrm>
        </p:spPr>
        <p:txBody>
          <a:bodyPr>
            <a:normAutofit/>
          </a:bodyPr>
          <a:lstStyle/>
          <a:p>
            <a:pPr algn="ctr"/>
            <a:r>
              <a:rPr lang="it-IT" b="1" i="1" dirty="0">
                <a:solidFill>
                  <a:srgbClr val="FF0000"/>
                </a:solidFill>
              </a:rPr>
              <a:t>GUI Java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4C427D-F131-43B2-92CD-69540473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89" y="1320389"/>
            <a:ext cx="10499558" cy="488891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862155F-D6BE-4C6F-97A9-595AC21F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328" y="1328410"/>
            <a:ext cx="5981221" cy="360045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1F57BA-2920-441D-8BE0-2FC222EBDFE7}"/>
              </a:ext>
            </a:extLst>
          </p:cNvPr>
          <p:cNvSpPr txBox="1"/>
          <p:nvPr/>
        </p:nvSpPr>
        <p:spPr>
          <a:xfrm>
            <a:off x="530423" y="1179521"/>
            <a:ext cx="29968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GUI di java è formata da: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-</a:t>
            </a:r>
            <a:r>
              <a:rPr lang="it-IT" dirty="0" err="1">
                <a:solidFill>
                  <a:schemeClr val="bg1"/>
                </a:solidFill>
              </a:rPr>
              <a:t>Jpanel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-Label</a:t>
            </a:r>
          </a:p>
          <a:p>
            <a:r>
              <a:rPr lang="it-IT" dirty="0">
                <a:solidFill>
                  <a:schemeClr val="bg1"/>
                </a:solidFill>
              </a:rPr>
              <a:t>-text Box</a:t>
            </a:r>
          </a:p>
          <a:p>
            <a:r>
              <a:rPr lang="it-IT" dirty="0">
                <a:solidFill>
                  <a:schemeClr val="bg1"/>
                </a:solidFill>
              </a:rPr>
              <a:t>-</a:t>
            </a:r>
            <a:r>
              <a:rPr lang="it-IT" dirty="0" err="1">
                <a:solidFill>
                  <a:schemeClr val="bg1"/>
                </a:solidFill>
              </a:rPr>
              <a:t>JCalendar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-Button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FC10ED-CC77-4F3F-BBC9-7CD158468E0C}"/>
              </a:ext>
            </a:extLst>
          </p:cNvPr>
          <p:cNvSpPr txBox="1"/>
          <p:nvPr/>
        </p:nvSpPr>
        <p:spPr>
          <a:xfrm>
            <a:off x="530423" y="3689684"/>
            <a:ext cx="396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Permetterà di: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aggiungere un articolo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Aggiungere una ricetta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Visualizzare le ricette realizzabili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Visualizzare tutte le ricette salvate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Visualizzare gli articoli della dispensa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9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8916A-E8CC-476C-B1D7-97D08BB6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A48724C-8F8F-4740-83C6-DB8A0B188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CFD7F0F-A95D-423F-9A0E-C8B6917AB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90100"/>
            <a:ext cx="12185904" cy="29679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F861BB-F26D-4E88-B1DC-800978B67229}"/>
              </a:ext>
            </a:extLst>
          </p:cNvPr>
          <p:cNvSpPr txBox="1"/>
          <p:nvPr/>
        </p:nvSpPr>
        <p:spPr>
          <a:xfrm>
            <a:off x="0" y="3520768"/>
            <a:ext cx="353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Esempi inserimento nelle visualizza 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4BC28C7-D5D8-42B5-8BA9-3D6256BA8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298"/>
            <a:ext cx="6153150" cy="23431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0EB3D3-0E8E-4CF2-A2B0-E0C190007F3F}"/>
              </a:ext>
            </a:extLst>
          </p:cNvPr>
          <p:cNvSpPr txBox="1"/>
          <p:nvPr/>
        </p:nvSpPr>
        <p:spPr>
          <a:xfrm>
            <a:off x="0" y="7628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Esempio di scrittura su file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1B0ABE1-F06D-4813-B9D2-45708F60B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957" y="426298"/>
            <a:ext cx="4779043" cy="292733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53677B6-BC7F-417C-9B2C-2E6262C079F6}"/>
              </a:ext>
            </a:extLst>
          </p:cNvPr>
          <p:cNvSpPr txBox="1"/>
          <p:nvPr/>
        </p:nvSpPr>
        <p:spPr>
          <a:xfrm>
            <a:off x="9994231" y="149873"/>
            <a:ext cx="229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Esempio lettura da file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8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A248E-D90F-4508-8A62-B98BE331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ACE6B1E-8304-447B-B538-B1A4C5CCB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C6A7D1-9D84-4234-8130-1568A133A0E1}"/>
              </a:ext>
            </a:extLst>
          </p:cNvPr>
          <p:cNvSpPr txBox="1"/>
          <p:nvPr/>
        </p:nvSpPr>
        <p:spPr>
          <a:xfrm>
            <a:off x="4832562" y="191776"/>
            <a:ext cx="1744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Arduino</a:t>
            </a:r>
            <a:endParaRPr lang="en-GB" sz="4000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326306-7905-48A1-98CD-5344CED989F3}"/>
              </a:ext>
            </a:extLst>
          </p:cNvPr>
          <p:cNvSpPr txBox="1"/>
          <p:nvPr/>
        </p:nvSpPr>
        <p:spPr>
          <a:xfrm>
            <a:off x="617374" y="1321356"/>
            <a:ext cx="10852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Componenti: </a:t>
            </a:r>
          </a:p>
          <a:p>
            <a:r>
              <a:rPr lang="it-IT" dirty="0">
                <a:solidFill>
                  <a:schemeClr val="bg1"/>
                </a:solidFill>
              </a:rPr>
              <a:t>-</a:t>
            </a:r>
            <a:r>
              <a:rPr lang="it-IT" dirty="0" err="1">
                <a:solidFill>
                  <a:schemeClr val="bg1"/>
                </a:solidFill>
              </a:rPr>
              <a:t>arduino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-pulsante</a:t>
            </a:r>
          </a:p>
          <a:p>
            <a:r>
              <a:rPr lang="it-IT" dirty="0">
                <a:solidFill>
                  <a:schemeClr val="bg1"/>
                </a:solidFill>
              </a:rPr>
              <a:t>-display lcd</a:t>
            </a:r>
          </a:p>
          <a:p>
            <a:r>
              <a:rPr lang="it-IT" dirty="0">
                <a:solidFill>
                  <a:schemeClr val="bg1"/>
                </a:solidFill>
              </a:rPr>
              <a:t>-potenziometro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4701F09-5F9A-4667-831E-ADDB9762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68" y="1690688"/>
            <a:ext cx="4998957" cy="3429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2C90682-14A6-4935-B66E-FCE4DF8A3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96" y="2798684"/>
            <a:ext cx="2697453" cy="386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92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398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Aharoni</vt:lpstr>
      <vt:lpstr>Arial</vt:lpstr>
      <vt:lpstr>Bahnschrift SemiBold SemiConden</vt:lpstr>
      <vt:lpstr>Calibri</vt:lpstr>
      <vt:lpstr>Calibri Light</vt:lpstr>
      <vt:lpstr>Tema di Office</vt:lpstr>
      <vt:lpstr>Presentazione standard di PowerPoint</vt:lpstr>
      <vt:lpstr>Obbiettivi: </vt:lpstr>
      <vt:lpstr>Criticità</vt:lpstr>
      <vt:lpstr> classi prodotto e prodotti</vt:lpstr>
      <vt:lpstr> classi Ricetta e Ricette</vt:lpstr>
      <vt:lpstr>Presentazione standard di PowerPoint</vt:lpstr>
      <vt:lpstr>GUI Java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Dispensa Smart</dc:title>
  <dc:creator>Filippo Pellegata</dc:creator>
  <cp:lastModifiedBy>Filippo Pellegata</cp:lastModifiedBy>
  <cp:revision>17</cp:revision>
  <dcterms:created xsi:type="dcterms:W3CDTF">2021-05-18T14:08:02Z</dcterms:created>
  <dcterms:modified xsi:type="dcterms:W3CDTF">2021-05-18T21:54:23Z</dcterms:modified>
</cp:coreProperties>
</file>