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1088302" r:id="rId3"/>
    <p:sldId id="11088334" r:id="rId5"/>
    <p:sldId id="11088374" r:id="rId6"/>
    <p:sldId id="11088371" r:id="rId7"/>
    <p:sldId id="11088377" r:id="rId8"/>
    <p:sldId id="11088378" r:id="rId9"/>
    <p:sldId id="11088379" r:id="rId10"/>
    <p:sldId id="11088333" r:id="rId11"/>
  </p:sldIdLst>
  <p:sldSz cx="24384000" cy="13716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404040"/>
    <a:srgbClr val="A6A6A6"/>
    <a:srgbClr val="F79225"/>
    <a:srgbClr val="E2AC64"/>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8"/>
    <p:restoredTop sz="94801"/>
  </p:normalViewPr>
  <p:slideViewPr>
    <p:cSldViewPr snapToGrid="0" snapToObjects="1">
      <p:cViewPr>
        <p:scale>
          <a:sx n="50" d="100"/>
          <a:sy n="50" d="100"/>
        </p:scale>
        <p:origin x="768" y="8"/>
      </p:cViewPr>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4642B5A-E070-EA46-B484-B6A90AB99A83}" type="datetimeFigureOut">
              <a:rPr/>
            </a:fld>
            <a:endParaRPr kumimoji="1"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40854ED-2072-FC41-86B3-A2873DF1F522}"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640854ED-2072-FC41-86B3-A2873DF1F522}" type="slidenum">
              <a:rPr/>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8" name="组 17"/>
          <p:cNvGrpSpPr/>
          <p:nvPr userDrawn="1"/>
        </p:nvGrpSpPr>
        <p:grpSpPr>
          <a:xfrm>
            <a:off x="0" y="12391351"/>
            <a:ext cx="24384000" cy="1324649"/>
            <a:chOff x="0" y="12391351"/>
            <a:chExt cx="24384000" cy="1324649"/>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078" y="12391351"/>
              <a:ext cx="978907" cy="1025269"/>
            </a:xfrm>
            <a:prstGeom prst="rect">
              <a:avLst/>
            </a:prstGeom>
          </p:spPr>
        </p:pic>
        <p:sp>
          <p:nvSpPr>
            <p:cNvPr id="20" name="矩形 19"/>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pic>
          <p:nvPicPr>
            <p:cNvPr id="21" name="Picture" descr="Picture"/>
            <p:cNvPicPr>
              <a:picLocks noChangeAspect="1"/>
            </p:cNvPicPr>
            <p:nvPr/>
          </p:nvPicPr>
          <p:blipFill>
            <a:blip r:embed="rId3" cstate="print"/>
            <a:stretch>
              <a:fillRect/>
            </a:stretch>
          </p:blipFill>
          <p:spPr>
            <a:xfrm>
              <a:off x="11372985" y="12683337"/>
              <a:ext cx="2604952" cy="410460"/>
            </a:xfrm>
            <a:prstGeom prst="rect">
              <a:avLst/>
            </a:prstGeom>
          </p:spPr>
        </p:pic>
      </p:grpSp>
      <p:sp>
        <p:nvSpPr>
          <p:cNvPr id="22" name="矩形 21"/>
          <p:cNvSpPr/>
          <p:nvPr userDrawn="1"/>
        </p:nvSpPr>
        <p:spPr>
          <a:xfrm>
            <a:off x="5654844" y="0"/>
            <a:ext cx="18729156" cy="85265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1" y="0"/>
            <a:ext cx="1419726" cy="852650"/>
          </a:xfrm>
          <a:prstGeom prst="rect">
            <a:avLst/>
          </a:prstGeom>
          <a:solidFill>
            <a:srgbClr val="F79225"/>
          </a:solidFill>
          <a:ln>
            <a:solidFill>
              <a:srgbClr val="E2A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b="1">
              <a:solidFill>
                <a:schemeClr val="tx1"/>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 14"/>
          <p:cNvGrpSpPr/>
          <p:nvPr/>
        </p:nvGrpSpPr>
        <p:grpSpPr>
          <a:xfrm>
            <a:off x="0" y="-5"/>
            <a:ext cx="24384000" cy="13716006"/>
            <a:chOff x="0" y="-5"/>
            <a:chExt cx="24384000" cy="13716006"/>
          </a:xfrm>
        </p:grpSpPr>
        <p:grpSp>
          <p:nvGrpSpPr>
            <p:cNvPr id="13" name="组 12"/>
            <p:cNvGrpSpPr/>
            <p:nvPr/>
          </p:nvGrpSpPr>
          <p:grpSpPr>
            <a:xfrm>
              <a:off x="0" y="-5"/>
              <a:ext cx="24384000" cy="13716006"/>
              <a:chOff x="0" y="-5"/>
              <a:chExt cx="24384000" cy="13716006"/>
            </a:xfrm>
          </p:grpSpPr>
          <p:pic>
            <p:nvPicPr>
              <p:cNvPr id="2338" name="Picture" descr="Picture"/>
              <p:cNvPicPr>
                <a:picLocks noChangeAspect="1"/>
              </p:cNvPicPr>
              <p:nvPr/>
            </p:nvPicPr>
            <p:blipFill>
              <a:blip r:embed="rId1" cstate="print"/>
              <a:stretch>
                <a:fillRect/>
              </a:stretch>
            </p:blipFill>
            <p:spPr>
              <a:xfrm>
                <a:off x="8529743" y="6620984"/>
                <a:ext cx="7555667" cy="395125"/>
              </a:xfrm>
              <a:prstGeom prst="rect">
                <a:avLst/>
              </a:prstGeom>
            </p:spPr>
          </p:pic>
          <p:grpSp>
            <p:nvGrpSpPr>
              <p:cNvPr id="7" name="组 6"/>
              <p:cNvGrpSpPr/>
              <p:nvPr/>
            </p:nvGrpSpPr>
            <p:grpSpPr>
              <a:xfrm>
                <a:off x="603328" y="349335"/>
                <a:ext cx="3958902" cy="1244345"/>
                <a:chOff x="1033228" y="942459"/>
                <a:chExt cx="3958902" cy="124434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936" name="Picture" descr="Picture"/>
                <p:cNvPicPr>
                  <a:picLocks noChangeAspect="1"/>
                </p:cNvPicPr>
                <p:nvPr/>
              </p:nvPicPr>
              <p:blipFill>
                <a:blip r:embed="rId3" cstate="print"/>
                <a:stretch>
                  <a:fillRect/>
                </a:stretch>
              </p:blipFill>
              <p:spPr>
                <a:xfrm>
                  <a:off x="2221304" y="1344956"/>
                  <a:ext cx="2770826" cy="439353"/>
                </a:xfrm>
                <a:prstGeom prst="rect">
                  <a:avLst/>
                </a:prstGeom>
              </p:spPr>
            </p:pic>
            <p:pic>
              <p:nvPicPr>
                <p:cNvPr id="1403" name="Picture" descr="Picture"/>
                <p:cNvPicPr>
                  <a:picLocks noChangeAspect="1"/>
                </p:cNvPicPr>
                <p:nvPr/>
              </p:nvPicPr>
              <p:blipFill>
                <a:blip r:embed="rId4" cstate="print"/>
                <a:stretch>
                  <a:fillRect/>
                </a:stretch>
              </p:blipFill>
              <p:spPr>
                <a:xfrm>
                  <a:off x="2557281" y="1972246"/>
                  <a:ext cx="1164818" cy="27540"/>
                </a:xfrm>
                <a:prstGeom prst="rect">
                  <a:avLst/>
                </a:prstGeom>
              </p:spPr>
            </p:pic>
          </p:grpSp>
          <p:pic>
            <p:nvPicPr>
              <p:cNvPr id="2805" name="Picture" descr="Picture"/>
              <p:cNvPicPr>
                <a:picLocks noChangeAspect="1"/>
              </p:cNvPicPr>
              <p:nvPr/>
            </p:nvPicPr>
            <p:blipFill>
              <a:blip r:embed="rId5" cstate="print"/>
              <a:stretch>
                <a:fillRect/>
              </a:stretch>
            </p:blipFill>
            <p:spPr>
              <a:xfrm>
                <a:off x="10825293" y="7621074"/>
                <a:ext cx="2964519" cy="878527"/>
              </a:xfrm>
              <a:prstGeom prst="rect">
                <a:avLst/>
              </a:prstGeom>
              <a:effectLst>
                <a:outerShdw blurRad="152400" dist="115354" dir="2700000" algn="ctr">
                  <a:srgbClr val="000000">
                    <a:alpha val="30000"/>
                  </a:srgbClr>
                </a:outerShdw>
              </a:effectLst>
            </p:spPr>
          </p:pic>
          <p:sp>
            <p:nvSpPr>
              <p:cNvPr id="8" name="直角三角形 7"/>
              <p:cNvSpPr/>
              <p:nvPr/>
            </p:nvSpPr>
            <p:spPr>
              <a:xfrm rot="10800000">
                <a:off x="19301253" y="-5"/>
                <a:ext cx="5082742" cy="6514241"/>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p:nvSpPr>
            <p:spPr>
              <a:xfrm rot="16200000">
                <a:off x="20284037" y="9616039"/>
                <a:ext cx="6750069" cy="1449856"/>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608541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sp>
            <p:nvSpPr>
              <p:cNvPr id="12" name="文本框 11"/>
              <p:cNvSpPr txBox="1"/>
              <p:nvPr/>
            </p:nvSpPr>
            <p:spPr>
              <a:xfrm>
                <a:off x="11136923" y="7737172"/>
                <a:ext cx="2297723" cy="646331"/>
              </a:xfrm>
              <a:prstGeom prst="rect">
                <a:avLst/>
              </a:prstGeom>
              <a:noFill/>
            </p:spPr>
            <p:txBody>
              <a:bodyPr wrap="square" rtlCol="0" anchor="ctr">
                <a:spAutoFit/>
              </a:bodyPr>
              <a:lstStyle/>
              <a:p>
                <a:pPr algn="ctr"/>
                <a:r>
                  <a:rPr kumimoji="1" lang="en-US" altLang="zh-CN" sz="3600" dirty="0" smtClean="0">
                    <a:solidFill>
                      <a:schemeClr val="bg1"/>
                    </a:solidFill>
                  </a:rPr>
                  <a:t>@</a:t>
                </a:r>
                <a:r>
                  <a:rPr kumimoji="1" lang="zh-CN" altLang="en-US" sz="3600" dirty="0" smtClean="0">
                    <a:solidFill>
                      <a:schemeClr val="bg1"/>
                    </a:solidFill>
                  </a:rPr>
                  <a:t>居然</a:t>
                </a:r>
                <a:endParaRPr kumimoji="1" lang="zh-CN" altLang="en-US" sz="3600" dirty="0">
                  <a:solidFill>
                    <a:schemeClr val="bg1"/>
                  </a:solidFill>
                </a:endParaRPr>
              </a:p>
            </p:txBody>
          </p:sp>
        </p:grpSp>
        <p:sp>
          <p:nvSpPr>
            <p:cNvPr id="14" name="文本框 13"/>
            <p:cNvSpPr txBox="1"/>
            <p:nvPr/>
          </p:nvSpPr>
          <p:spPr>
            <a:xfrm>
              <a:off x="5" y="4595375"/>
              <a:ext cx="24383995" cy="1568450"/>
            </a:xfrm>
            <a:prstGeom prst="rect">
              <a:avLst/>
            </a:prstGeom>
            <a:noFill/>
          </p:spPr>
          <p:txBody>
            <a:bodyPr wrap="square" rtlCol="0" anchor="ctr">
              <a:spAutoFit/>
            </a:bodyPr>
            <a:lstStyle/>
            <a:p>
              <a:pPr algn="ctr"/>
              <a:r>
                <a:rPr lang="en-US" altLang="zh-CN" sz="9600" dirty="0" smtClean="0">
                  <a:latin typeface="+mj-lt"/>
                </a:rPr>
                <a:t>Python</a:t>
              </a:r>
              <a:r>
                <a:rPr lang="zh-CN" altLang="en-US" sz="9600" dirty="0" smtClean="0">
                  <a:latin typeface="+mj-lt"/>
                  <a:ea typeface="宋体" panose="02010600030101010101" pitchFamily="2" charset="-122"/>
                </a:rPr>
                <a:t>抓取求职网站</a:t>
              </a:r>
              <a:endParaRPr kumimoji="1" lang="zh-CN" altLang="en-US" sz="9600" dirty="0" smtClean="0">
                <a:latin typeface="+mj-lt"/>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 56"/>
          <p:cNvGrpSpPr/>
          <p:nvPr/>
        </p:nvGrpSpPr>
        <p:grpSpPr>
          <a:xfrm>
            <a:off x="-404383" y="3481686"/>
            <a:ext cx="13616455" cy="7203123"/>
            <a:chOff x="-404383" y="3481686"/>
            <a:chExt cx="13616455" cy="7203123"/>
          </a:xfrm>
        </p:grpSpPr>
        <p:sp>
          <p:nvSpPr>
            <p:cNvPr id="27" name="矩形 26"/>
            <p:cNvSpPr/>
            <p:nvPr/>
          </p:nvSpPr>
          <p:spPr>
            <a:xfrm>
              <a:off x="1409634" y="7268519"/>
              <a:ext cx="9994033" cy="1538113"/>
            </a:xfrm>
            <a:prstGeom prst="rect">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1409634" y="3481686"/>
              <a:ext cx="9994033" cy="1538113"/>
            </a:xfrm>
            <a:prstGeom prst="rect">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Picture" descr="Picture"/>
            <p:cNvPicPr>
              <a:picLocks noChangeAspect="1"/>
            </p:cNvPicPr>
            <p:nvPr/>
          </p:nvPicPr>
          <p:blipFill>
            <a:blip r:embed="rId1" cstate="print"/>
            <a:stretch>
              <a:fillRect/>
            </a:stretch>
          </p:blipFill>
          <p:spPr>
            <a:xfrm>
              <a:off x="1409634" y="5370023"/>
              <a:ext cx="9994033" cy="1538113"/>
            </a:xfrm>
            <a:prstGeom prst="rect">
              <a:avLst/>
            </a:prstGeom>
          </p:spPr>
        </p:pic>
        <p:pic>
          <p:nvPicPr>
            <p:cNvPr id="5" name="Picture" descr="Picture"/>
            <p:cNvPicPr>
              <a:picLocks noChangeAspect="1"/>
            </p:cNvPicPr>
            <p:nvPr/>
          </p:nvPicPr>
          <p:blipFill>
            <a:blip r:embed="rId1" cstate="print"/>
            <a:stretch>
              <a:fillRect/>
            </a:stretch>
          </p:blipFill>
          <p:spPr>
            <a:xfrm>
              <a:off x="1409634" y="9146696"/>
              <a:ext cx="9994033" cy="1538113"/>
            </a:xfrm>
            <a:prstGeom prst="rect">
              <a:avLst/>
            </a:prstGeom>
          </p:spPr>
        </p:pic>
        <p:pic>
          <p:nvPicPr>
            <p:cNvPr id="21" name="Picture" descr="Picture"/>
            <p:cNvPicPr>
              <a:picLocks noChangeAspect="1"/>
            </p:cNvPicPr>
            <p:nvPr/>
          </p:nvPicPr>
          <p:blipFill>
            <a:blip r:embed="rId2" cstate="print"/>
            <a:stretch>
              <a:fillRect/>
            </a:stretch>
          </p:blipFill>
          <p:spPr>
            <a:xfrm rot="19740000">
              <a:off x="-404383" y="6155998"/>
              <a:ext cx="13616455" cy="1862032"/>
            </a:xfrm>
            <a:prstGeom prst="rect">
              <a:avLst/>
            </a:prstGeom>
          </p:spPr>
        </p:pic>
        <p:pic>
          <p:nvPicPr>
            <p:cNvPr id="6" name="Picture" descr="Picture"/>
            <p:cNvPicPr>
              <a:picLocks noChangeAspect="1"/>
            </p:cNvPicPr>
            <p:nvPr/>
          </p:nvPicPr>
          <p:blipFill>
            <a:blip r:embed="rId3" cstate="print"/>
            <a:stretch>
              <a:fillRect/>
            </a:stretch>
          </p:blipFill>
          <p:spPr>
            <a:xfrm rot="19740000">
              <a:off x="2402571" y="6760206"/>
              <a:ext cx="7708094" cy="996310"/>
            </a:xfrm>
            <a:prstGeom prst="rect">
              <a:avLst/>
            </a:prstGeom>
          </p:spPr>
        </p:pic>
      </p:grpSp>
      <p:grpSp>
        <p:nvGrpSpPr>
          <p:cNvPr id="58" name="组 57"/>
          <p:cNvGrpSpPr/>
          <p:nvPr/>
        </p:nvGrpSpPr>
        <p:grpSpPr>
          <a:xfrm>
            <a:off x="12512341" y="2556648"/>
            <a:ext cx="9579073" cy="1279825"/>
            <a:chOff x="12512341" y="2556648"/>
            <a:chExt cx="9579073" cy="1279825"/>
          </a:xfrm>
        </p:grpSpPr>
        <p:grpSp>
          <p:nvGrpSpPr>
            <p:cNvPr id="33" name="组 32"/>
            <p:cNvGrpSpPr/>
            <p:nvPr/>
          </p:nvGrpSpPr>
          <p:grpSpPr>
            <a:xfrm>
              <a:off x="12512341" y="2556648"/>
              <a:ext cx="9579073" cy="1279825"/>
              <a:chOff x="12331458" y="2527352"/>
              <a:chExt cx="9579073" cy="1279825"/>
            </a:xfrm>
          </p:grpSpPr>
          <p:sp>
            <p:nvSpPr>
              <p:cNvPr id="29" name="平行四边形 2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30" name="平行四边形 2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32" name="直线连接符 31"/>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14532048" y="2561317"/>
              <a:ext cx="7559366" cy="1106805"/>
            </a:xfrm>
            <a:prstGeom prst="rect">
              <a:avLst/>
            </a:prstGeom>
            <a:noFill/>
          </p:spPr>
          <p:txBody>
            <a:bodyPr wrap="square" rtlCol="0" anchor="ctr">
              <a:spAutoFit/>
            </a:bodyPr>
            <a:lstStyle/>
            <a:p>
              <a:r>
                <a:rPr kumimoji="1" lang="en-US" altLang="zh-CN" sz="6600" dirty="0"/>
                <a:t>web</a:t>
              </a:r>
              <a:r>
                <a:rPr kumimoji="1" lang="zh-CN" altLang="en-US" sz="6600" dirty="0">
                  <a:ea typeface="宋体" panose="02010600030101010101" pitchFamily="2" charset="-122"/>
                </a:rPr>
                <a:t>开发（后端）</a:t>
              </a:r>
              <a:endParaRPr kumimoji="1" lang="zh-CN" altLang="en-US" sz="6600" dirty="0">
                <a:ea typeface="宋体" panose="02010600030101010101" pitchFamily="2" charset="-122"/>
              </a:endParaRPr>
            </a:p>
          </p:txBody>
        </p:sp>
      </p:grpSp>
      <p:grpSp>
        <p:nvGrpSpPr>
          <p:cNvPr id="59" name="组 58"/>
          <p:cNvGrpSpPr/>
          <p:nvPr/>
        </p:nvGrpSpPr>
        <p:grpSpPr>
          <a:xfrm>
            <a:off x="12512341" y="5009683"/>
            <a:ext cx="9579073" cy="1279825"/>
            <a:chOff x="12512341" y="5009683"/>
            <a:chExt cx="9579073" cy="1279825"/>
          </a:xfrm>
        </p:grpSpPr>
        <p:grpSp>
          <p:nvGrpSpPr>
            <p:cNvPr id="40" name="组 39"/>
            <p:cNvGrpSpPr/>
            <p:nvPr/>
          </p:nvGrpSpPr>
          <p:grpSpPr>
            <a:xfrm>
              <a:off x="12512341" y="5009683"/>
              <a:ext cx="9579073" cy="1279825"/>
              <a:chOff x="12331458" y="2527352"/>
              <a:chExt cx="9579073" cy="1279825"/>
            </a:xfrm>
          </p:grpSpPr>
          <p:sp>
            <p:nvSpPr>
              <p:cNvPr id="41" name="平行四边形 40"/>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42" name="平行四边形 41"/>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43" name="直线连接符 42"/>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14532048" y="5109696"/>
              <a:ext cx="7559366" cy="1091565"/>
            </a:xfrm>
            <a:prstGeom prst="rect">
              <a:avLst/>
            </a:prstGeom>
            <a:noFill/>
          </p:spPr>
          <p:txBody>
            <a:bodyPr wrap="square" rtlCol="0" anchor="ctr">
              <a:spAutoFit/>
            </a:bodyPr>
            <a:lstStyle/>
            <a:p>
              <a:r>
                <a:rPr kumimoji="1" lang="zh-CN" altLang="en-US" sz="6500" dirty="0"/>
                <a:t>爬虫开发</a:t>
              </a:r>
              <a:endParaRPr kumimoji="1" lang="zh-CN" altLang="en-US" sz="6500" dirty="0"/>
            </a:p>
          </p:txBody>
        </p:sp>
      </p:grpSp>
      <p:grpSp>
        <p:nvGrpSpPr>
          <p:cNvPr id="60" name="组 59"/>
          <p:cNvGrpSpPr/>
          <p:nvPr/>
        </p:nvGrpSpPr>
        <p:grpSpPr>
          <a:xfrm>
            <a:off x="12512341" y="7462718"/>
            <a:ext cx="9579073" cy="1279825"/>
            <a:chOff x="12512341" y="7462718"/>
            <a:chExt cx="9579073" cy="1279825"/>
          </a:xfrm>
        </p:grpSpPr>
        <p:grpSp>
          <p:nvGrpSpPr>
            <p:cNvPr id="44" name="组 43"/>
            <p:cNvGrpSpPr/>
            <p:nvPr/>
          </p:nvGrpSpPr>
          <p:grpSpPr>
            <a:xfrm>
              <a:off x="12512341" y="7462718"/>
              <a:ext cx="9579073" cy="1279825"/>
              <a:chOff x="12331458" y="2527352"/>
              <a:chExt cx="9579073" cy="1279825"/>
            </a:xfrm>
          </p:grpSpPr>
          <p:sp>
            <p:nvSpPr>
              <p:cNvPr id="45" name="平行四边形 44"/>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46" name="平行四边形 45"/>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47" name="直线连接符 46"/>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4532048" y="7650454"/>
              <a:ext cx="7559366" cy="1091565"/>
            </a:xfrm>
            <a:prstGeom prst="rect">
              <a:avLst/>
            </a:prstGeom>
            <a:noFill/>
          </p:spPr>
          <p:txBody>
            <a:bodyPr wrap="square" rtlCol="0" anchor="ctr">
              <a:spAutoFit/>
            </a:bodyPr>
            <a:lstStyle/>
            <a:p>
              <a:r>
                <a:rPr kumimoji="1" lang="zh-CN" altLang="en-US" sz="6500" dirty="0"/>
                <a:t>人工智能</a:t>
              </a:r>
              <a:endParaRPr kumimoji="1" lang="zh-CN" altLang="en-US" sz="6500" dirty="0"/>
            </a:p>
          </p:txBody>
        </p:sp>
      </p:grpSp>
      <p:grpSp>
        <p:nvGrpSpPr>
          <p:cNvPr id="61" name="组 60"/>
          <p:cNvGrpSpPr/>
          <p:nvPr/>
        </p:nvGrpSpPr>
        <p:grpSpPr>
          <a:xfrm>
            <a:off x="12192000" y="9605127"/>
            <a:ext cx="9579073" cy="1279825"/>
            <a:chOff x="12512341" y="9915752"/>
            <a:chExt cx="9579073" cy="1279825"/>
          </a:xfrm>
        </p:grpSpPr>
        <p:grpSp>
          <p:nvGrpSpPr>
            <p:cNvPr id="36" name="组 35"/>
            <p:cNvGrpSpPr/>
            <p:nvPr/>
          </p:nvGrpSpPr>
          <p:grpSpPr>
            <a:xfrm>
              <a:off x="12512341" y="9915752"/>
              <a:ext cx="9579073" cy="1279825"/>
              <a:chOff x="12331458" y="2527352"/>
              <a:chExt cx="9579073" cy="1279825"/>
            </a:xfrm>
          </p:grpSpPr>
          <p:sp>
            <p:nvSpPr>
              <p:cNvPr id="37" name="平行四边形 36"/>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38" name="平行四边形 37"/>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39" name="直线连接符 38"/>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4407511" y="10015765"/>
              <a:ext cx="7559366" cy="1091565"/>
            </a:xfrm>
            <a:prstGeom prst="rect">
              <a:avLst/>
            </a:prstGeom>
            <a:noFill/>
          </p:spPr>
          <p:txBody>
            <a:bodyPr wrap="square" rtlCol="0" anchor="ctr">
              <a:spAutoFit/>
            </a:bodyPr>
            <a:lstStyle/>
            <a:p>
              <a:r>
                <a:rPr kumimoji="1" lang="zh-CN" altLang="en-US" sz="6500" dirty="0" smtClean="0"/>
                <a:t>  数据分析</a:t>
              </a:r>
              <a:endParaRPr kumimoji="1" lang="en-US" altLang="zh-CN" sz="6500" dirty="0" smtClean="0"/>
            </a:p>
          </p:txBody>
        </p:sp>
      </p:grpSp>
      <p:sp>
        <p:nvSpPr>
          <p:cNvPr id="62" name="矩形 61"/>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pic>
        <p:nvPicPr>
          <p:cNvPr id="65" name="图片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28" y="349335"/>
            <a:ext cx="1188076" cy="1244345"/>
          </a:xfrm>
          <a:prstGeom prst="rect">
            <a:avLst/>
          </a:prstGeom>
        </p:spPr>
      </p:pic>
      <p:pic>
        <p:nvPicPr>
          <p:cNvPr id="66" name="Picture" descr="Picture"/>
          <p:cNvPicPr>
            <a:picLocks noChangeAspect="1"/>
          </p:cNvPicPr>
          <p:nvPr/>
        </p:nvPicPr>
        <p:blipFill>
          <a:blip r:embed="rId5" cstate="print"/>
          <a:stretch>
            <a:fillRect/>
          </a:stretch>
        </p:blipFill>
        <p:spPr>
          <a:xfrm>
            <a:off x="1791404" y="751832"/>
            <a:ext cx="2770826" cy="439353"/>
          </a:xfrm>
          <a:prstGeom prst="rect">
            <a:avLst/>
          </a:prstGeom>
        </p:spPr>
      </p:pic>
      <p:pic>
        <p:nvPicPr>
          <p:cNvPr id="67" name="Picture" descr="Picture"/>
          <p:cNvPicPr>
            <a:picLocks noChangeAspect="1"/>
          </p:cNvPicPr>
          <p:nvPr/>
        </p:nvPicPr>
        <p:blipFill>
          <a:blip r:embed="rId6" cstate="print"/>
          <a:stretch>
            <a:fillRect/>
          </a:stretch>
        </p:blipFill>
        <p:spPr>
          <a:xfrm>
            <a:off x="2127381" y="1379122"/>
            <a:ext cx="1164818" cy="275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smtClean="0">
                <a:latin typeface="黑体" panose="02010609060101010101" charset="-122"/>
                <a:ea typeface="黑体" panose="02010609060101010101" charset="-122"/>
                <a:cs typeface="黑体" panose="02010609060101010101" charset="-122"/>
              </a:rPr>
              <a:t>Python</a:t>
            </a:r>
            <a:r>
              <a:rPr kumimoji="1" lang="zh-CN" altLang="en-US" sz="4500" smtClean="0">
                <a:latin typeface="黑体" panose="02010609060101010101" charset="-122"/>
                <a:ea typeface="黑体" panose="02010609060101010101" charset="-122"/>
                <a:cs typeface="黑体" panose="02010609060101010101" charset="-122"/>
              </a:rPr>
              <a:t>爬虫</a:t>
            </a:r>
            <a:endParaRPr kumimoji="1" lang="zh-CN" altLang="en-US" sz="4500" dirty="0" smtClean="0">
              <a:latin typeface="黑体" panose="02010609060101010101" charset="-122"/>
              <a:ea typeface="黑体" panose="02010609060101010101" charset="-122"/>
              <a:cs typeface="黑体" panose="02010609060101010101" charset="-122"/>
            </a:endParaRPr>
          </a:p>
        </p:txBody>
      </p:sp>
      <p:sp>
        <p:nvSpPr>
          <p:cNvPr id="5" name="矩形 4"/>
          <p:cNvSpPr/>
          <p:nvPr/>
        </p:nvSpPr>
        <p:spPr>
          <a:xfrm>
            <a:off x="2616200" y="2856882"/>
            <a:ext cx="16662400" cy="769441"/>
          </a:xfrm>
          <a:prstGeom prst="rect">
            <a:avLst/>
          </a:prstGeom>
        </p:spPr>
        <p:txBody>
          <a:bodyPr wrap="square">
            <a:spAutoFit/>
          </a:bodyPr>
          <a:lstStyle/>
          <a:p>
            <a:endParaRPr lang="zh-CN" altLang="en-US" sz="4400" i="0" dirty="0">
              <a:solidFill>
                <a:srgbClr val="24292E"/>
              </a:solidFill>
              <a:effectLst/>
            </a:endParaRPr>
          </a:p>
        </p:txBody>
      </p:sp>
      <p:sp>
        <p:nvSpPr>
          <p:cNvPr id="2" name="矩形 1"/>
          <p:cNvSpPr/>
          <p:nvPr/>
        </p:nvSpPr>
        <p:spPr>
          <a:xfrm>
            <a:off x="1722817" y="4043300"/>
            <a:ext cx="20142200" cy="8216900"/>
          </a:xfrm>
          <a:prstGeom prst="rect">
            <a:avLst/>
          </a:prstGeom>
        </p:spPr>
        <p:txBody>
          <a:bodyPr wrap="square">
            <a:spAutoFit/>
          </a:bodyPr>
          <a:lstStyle/>
          <a:p>
            <a:r>
              <a:rPr lang="zh-CN" altLang="en-US" sz="4400">
                <a:solidFill>
                  <a:schemeClr val="tx1"/>
                </a:solidFill>
                <a:ea typeface="宋体" panose="02010600030101010101" pitchFamily="2" charset="-122"/>
                <a:sym typeface="+mn-ea"/>
              </a:rPr>
              <a:t>什么是爬虫？</a:t>
            </a:r>
            <a:endParaRPr lang="zh-CN" altLang="en-US" sz="4400">
              <a:solidFill>
                <a:schemeClr val="tx1"/>
              </a:solidFill>
              <a:ea typeface="宋体" panose="02010600030101010101" pitchFamily="2" charset="-122"/>
            </a:endParaRPr>
          </a:p>
          <a:p>
            <a:r>
              <a:rPr lang="en-US" altLang="zh-CN" sz="4400">
                <a:solidFill>
                  <a:schemeClr val="tx1"/>
                </a:solidFill>
                <a:ea typeface="宋体" panose="02010600030101010101" pitchFamily="2" charset="-122"/>
                <a:sym typeface="+mn-ea"/>
              </a:rPr>
              <a:t>	</a:t>
            </a:r>
            <a:r>
              <a:rPr lang="zh-CN" altLang="en-US" sz="4400">
                <a:solidFill>
                  <a:schemeClr val="tx1"/>
                </a:solidFill>
                <a:ea typeface="宋体" panose="02010600030101010101" pitchFamily="2" charset="-122"/>
                <a:sym typeface="+mn-ea"/>
              </a:rPr>
              <a:t>就是抓取网页数据的程序</a:t>
            </a:r>
            <a:endParaRPr lang="zh-CN" altLang="en-US" sz="4400">
              <a:solidFill>
                <a:schemeClr val="tx1"/>
              </a:solidFill>
              <a:ea typeface="宋体" panose="02010600030101010101" pitchFamily="2" charset="-122"/>
              <a:sym typeface="+mn-ea"/>
            </a:endParaRPr>
          </a:p>
          <a:p>
            <a:endParaRPr lang="zh-CN" altLang="en-US" sz="4400" dirty="0">
              <a:solidFill>
                <a:schemeClr val="tx1"/>
              </a:solidFill>
              <a:ea typeface="宋体" panose="02010600030101010101" pitchFamily="2" charset="-122"/>
              <a:sym typeface="+mn-ea"/>
            </a:endParaRPr>
          </a:p>
          <a:p>
            <a:endParaRPr lang="zh-CN" altLang="en-US" sz="4400" dirty="0">
              <a:solidFill>
                <a:schemeClr val="tx1"/>
              </a:solidFill>
              <a:ea typeface="宋体" panose="02010600030101010101" pitchFamily="2" charset="-122"/>
              <a:sym typeface="+mn-ea"/>
            </a:endParaRPr>
          </a:p>
          <a:p>
            <a:r>
              <a:rPr lang="zh-CN" altLang="en-US" sz="4400">
                <a:solidFill>
                  <a:schemeClr val="tx1"/>
                </a:solidFill>
                <a:latin typeface="Arial" panose="020B0604020202020204" pitchFamily="34" charset="0"/>
                <a:ea typeface="宋体" panose="02010600030101010101" pitchFamily="2" charset="-122"/>
                <a:sym typeface="+mn-ea"/>
              </a:rPr>
              <a:t>爬虫怎么抓取网页数据？</a:t>
            </a:r>
            <a:endParaRPr lang="zh-CN" altLang="en-US" sz="4400">
              <a:solidFill>
                <a:schemeClr val="tx1"/>
              </a:solidFill>
              <a:latin typeface="Arial" panose="020B0604020202020204" pitchFamily="34" charset="0"/>
              <a:ea typeface="宋体" panose="02010600030101010101" pitchFamily="2" charset="-122"/>
            </a:endParaRPr>
          </a:p>
          <a:p>
            <a:r>
              <a:rPr lang="zh-CN" altLang="en-US" sz="4400">
                <a:solidFill>
                  <a:schemeClr val="tx1"/>
                </a:solidFill>
                <a:latin typeface="Arial" panose="020B0604020202020204" pitchFamily="34" charset="0"/>
                <a:ea typeface="宋体" panose="02010600030101010101" pitchFamily="2" charset="-122"/>
                <a:sym typeface="+mn-ea"/>
              </a:rPr>
              <a:t>网页三大特征： </a:t>
            </a:r>
            <a:endParaRPr lang="zh-CN" altLang="en-US" sz="4400">
              <a:solidFill>
                <a:schemeClr val="tx1"/>
              </a:solidFill>
              <a:latin typeface="Arial" panose="020B0604020202020204" pitchFamily="34" charset="0"/>
              <a:ea typeface="宋体" panose="02010600030101010101" pitchFamily="2" charset="-122"/>
            </a:endParaRPr>
          </a:p>
          <a:p>
            <a:r>
              <a:rPr lang="en-US" altLang="zh-CN" sz="4400">
                <a:solidFill>
                  <a:schemeClr val="tx1"/>
                </a:solidFill>
                <a:latin typeface="Arial" panose="020B0604020202020204" pitchFamily="34" charset="0"/>
                <a:ea typeface="宋体" panose="02010600030101010101" pitchFamily="2" charset="-122"/>
                <a:sym typeface="+mn-ea"/>
              </a:rPr>
              <a:t>	</a:t>
            </a:r>
            <a:r>
              <a:rPr lang="zh-CN" altLang="en-US" sz="4400">
                <a:solidFill>
                  <a:schemeClr val="tx1"/>
                </a:solidFill>
                <a:latin typeface="Arial" panose="020B0604020202020204" pitchFamily="34" charset="0"/>
                <a:ea typeface="宋体" panose="02010600030101010101" pitchFamily="2" charset="-122"/>
                <a:sym typeface="+mn-ea"/>
              </a:rPr>
              <a:t>1 网页都有自己唯一的URL</a:t>
            </a:r>
            <a:endParaRPr lang="zh-CN" altLang="en-US" sz="4400">
              <a:solidFill>
                <a:schemeClr val="tx1"/>
              </a:solidFill>
              <a:latin typeface="Arial" panose="020B0604020202020204" pitchFamily="34" charset="0"/>
              <a:ea typeface="宋体" panose="02010600030101010101" pitchFamily="2" charset="-122"/>
            </a:endParaRPr>
          </a:p>
          <a:p>
            <a:r>
              <a:rPr lang="en-US" altLang="zh-CN" sz="4400">
                <a:solidFill>
                  <a:schemeClr val="tx1"/>
                </a:solidFill>
                <a:latin typeface="Arial" panose="020B0604020202020204" pitchFamily="34" charset="0"/>
                <a:ea typeface="宋体" panose="02010600030101010101" pitchFamily="2" charset="-122"/>
                <a:sym typeface="+mn-ea"/>
              </a:rPr>
              <a:t>	</a:t>
            </a:r>
            <a:r>
              <a:rPr lang="zh-CN" altLang="en-US" sz="4400">
                <a:solidFill>
                  <a:schemeClr val="tx1"/>
                </a:solidFill>
                <a:latin typeface="Arial" panose="020B0604020202020204" pitchFamily="34" charset="0"/>
                <a:ea typeface="宋体" panose="02010600030101010101" pitchFamily="2" charset="-122"/>
                <a:sym typeface="+mn-ea"/>
              </a:rPr>
              <a:t>2 网页都是HTML来描述页面信息</a:t>
            </a:r>
            <a:endParaRPr lang="zh-CN" altLang="en-US" sz="4400">
              <a:solidFill>
                <a:schemeClr val="tx1"/>
              </a:solidFill>
              <a:latin typeface="Arial" panose="020B0604020202020204" pitchFamily="34" charset="0"/>
              <a:ea typeface="宋体" panose="02010600030101010101" pitchFamily="2" charset="-122"/>
            </a:endParaRPr>
          </a:p>
          <a:p>
            <a:r>
              <a:rPr lang="en-US" altLang="zh-CN" sz="4400">
                <a:solidFill>
                  <a:schemeClr val="tx1"/>
                </a:solidFill>
                <a:latin typeface="Arial" panose="020B0604020202020204" pitchFamily="34" charset="0"/>
                <a:ea typeface="宋体" panose="02010600030101010101" pitchFamily="2" charset="-122"/>
                <a:sym typeface="+mn-ea"/>
              </a:rPr>
              <a:t>	</a:t>
            </a:r>
            <a:r>
              <a:rPr lang="zh-CN" altLang="en-US" sz="4400">
                <a:solidFill>
                  <a:schemeClr val="tx1"/>
                </a:solidFill>
                <a:latin typeface="Arial" panose="020B0604020202020204" pitchFamily="34" charset="0"/>
                <a:ea typeface="宋体" panose="02010600030101010101" pitchFamily="2" charset="-122"/>
                <a:sym typeface="+mn-ea"/>
              </a:rPr>
              <a:t>3 网页都使用HTTP/HTTPS协议来传输HTML数据</a:t>
            </a:r>
            <a:endParaRPr lang="zh-CN" altLang="en-US" sz="4400">
              <a:solidFill>
                <a:schemeClr val="tx1"/>
              </a:solidFill>
              <a:latin typeface="Arial" panose="020B0604020202020204" pitchFamily="34" charset="0"/>
              <a:ea typeface="宋体" panose="02010600030101010101" pitchFamily="2" charset="-122"/>
            </a:endParaRPr>
          </a:p>
          <a:p>
            <a:r>
              <a:rPr lang="zh-CN" altLang="en-US" sz="4400">
                <a:solidFill>
                  <a:schemeClr val="tx1"/>
                </a:solidFill>
                <a:latin typeface="Arial" panose="020B0604020202020204" pitchFamily="34" charset="0"/>
                <a:ea typeface="宋体" panose="02010600030101010101" pitchFamily="2" charset="-122"/>
                <a:sym typeface="+mn-ea"/>
              </a:rPr>
              <a:t>爬虫的设计思路：</a:t>
            </a:r>
            <a:endParaRPr lang="zh-CN" altLang="en-US" sz="4400">
              <a:solidFill>
                <a:schemeClr val="tx1"/>
              </a:solidFill>
              <a:latin typeface="Arial" panose="020B0604020202020204" pitchFamily="34" charset="0"/>
              <a:ea typeface="宋体" panose="02010600030101010101" pitchFamily="2" charset="-122"/>
              <a:sym typeface="+mn-ea"/>
            </a:endParaRPr>
          </a:p>
          <a:p>
            <a:r>
              <a:rPr lang="en-US" altLang="zh-CN" sz="4400">
                <a:solidFill>
                  <a:schemeClr val="tx1"/>
                </a:solidFill>
                <a:latin typeface="Arial" panose="020B0604020202020204" pitchFamily="34" charset="0"/>
                <a:ea typeface="宋体" panose="02010600030101010101" pitchFamily="2" charset="-122"/>
                <a:sym typeface="+mn-ea"/>
              </a:rPr>
              <a:t>	1.</a:t>
            </a:r>
            <a:r>
              <a:rPr lang="zh-CN" altLang="en-US" sz="4400">
                <a:solidFill>
                  <a:schemeClr val="tx1"/>
                </a:solidFill>
                <a:latin typeface="Arial" panose="020B0604020202020204" pitchFamily="34" charset="0"/>
                <a:ea typeface="宋体" panose="02010600030101010101" pitchFamily="2" charset="-122"/>
                <a:sym typeface="+mn-ea"/>
              </a:rPr>
              <a:t>确定爬取的</a:t>
            </a:r>
            <a:r>
              <a:rPr lang="en-US" altLang="zh-CN" sz="4400">
                <a:solidFill>
                  <a:schemeClr val="tx1"/>
                </a:solidFill>
                <a:latin typeface="Arial" panose="020B0604020202020204" pitchFamily="34" charset="0"/>
                <a:ea typeface="宋体" panose="02010600030101010101" pitchFamily="2" charset="-122"/>
                <a:sym typeface="+mn-ea"/>
              </a:rPr>
              <a:t>URL</a:t>
            </a:r>
            <a:r>
              <a:rPr lang="zh-CN" altLang="en-US" sz="4400">
                <a:solidFill>
                  <a:schemeClr val="tx1"/>
                </a:solidFill>
                <a:latin typeface="Arial" panose="020B0604020202020204" pitchFamily="34" charset="0"/>
                <a:ea typeface="宋体" panose="02010600030101010101" pitchFamily="2" charset="-122"/>
                <a:sym typeface="+mn-ea"/>
              </a:rPr>
              <a:t>地址</a:t>
            </a:r>
            <a:endParaRPr lang="zh-CN" altLang="en-US" sz="4400">
              <a:solidFill>
                <a:schemeClr val="tx1"/>
              </a:solidFill>
              <a:latin typeface="Arial" panose="020B0604020202020204" pitchFamily="34" charset="0"/>
              <a:ea typeface="宋体" panose="02010600030101010101" pitchFamily="2" charset="-122"/>
            </a:endParaRPr>
          </a:p>
          <a:p>
            <a:r>
              <a:rPr lang="en-US" altLang="zh-CN" sz="4400" dirty="0">
                <a:solidFill>
                  <a:schemeClr val="tx1"/>
                </a:solidFill>
                <a:latin typeface="Arial" panose="020B0604020202020204" pitchFamily="34" charset="0"/>
                <a:ea typeface="宋体" panose="02010600030101010101" pitchFamily="2" charset="-122"/>
                <a:sym typeface="+mn-ea"/>
              </a:rPr>
              <a:t>	</a:t>
            </a:r>
            <a:endParaRPr lang="en-US" altLang="zh-CN" sz="4400" dirty="0">
              <a:solidFill>
                <a:schemeClr val="tx1"/>
              </a:solidFill>
              <a:latin typeface="Arial" panose="020B0604020202020204" pitchFamily="34" charset="0"/>
              <a:ea typeface="宋体" panose="02010600030101010101" pitchFamily="2" charset="-122"/>
              <a:sym typeface="+mn-ea"/>
            </a:endParaRPr>
          </a:p>
        </p:txBody>
      </p:sp>
      <p:grpSp>
        <p:nvGrpSpPr>
          <p:cNvPr id="6" name="组 5"/>
          <p:cNvGrpSpPr/>
          <p:nvPr/>
        </p:nvGrpSpPr>
        <p:grpSpPr>
          <a:xfrm>
            <a:off x="1722817" y="1952130"/>
            <a:ext cx="9579073" cy="1279825"/>
            <a:chOff x="12512341" y="2556648"/>
            <a:chExt cx="9579073" cy="1279825"/>
          </a:xfrm>
        </p:grpSpPr>
        <p:grpSp>
          <p:nvGrpSpPr>
            <p:cNvPr id="7" name="组 6"/>
            <p:cNvGrpSpPr/>
            <p:nvPr/>
          </p:nvGrpSpPr>
          <p:grpSpPr>
            <a:xfrm>
              <a:off x="12512341" y="2556648"/>
              <a:ext cx="9579073" cy="1279825"/>
              <a:chOff x="12331458" y="2527352"/>
              <a:chExt cx="9579073" cy="1279825"/>
            </a:xfrm>
          </p:grpSpPr>
          <p:sp>
            <p:nvSpPr>
              <p:cNvPr id="9" name="平行四边形 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10" name="平行四边形 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11" name="直线连接符 10"/>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4532048" y="2561317"/>
              <a:ext cx="7559366" cy="1106805"/>
            </a:xfrm>
            <a:prstGeom prst="rect">
              <a:avLst/>
            </a:prstGeom>
            <a:noFill/>
          </p:spPr>
          <p:txBody>
            <a:bodyPr wrap="square" rtlCol="0" anchor="ctr">
              <a:spAutoFit/>
            </a:bodyPr>
            <a:lstStyle/>
            <a:p>
              <a:r>
                <a:rPr lang="en-US" altLang="zh-CN" sz="6600" dirty="0"/>
                <a:t>Python</a:t>
              </a:r>
              <a:r>
                <a:rPr lang="zh-CN" altLang="en-US" sz="6600" dirty="0">
                  <a:ea typeface="宋体" panose="02010600030101010101" pitchFamily="2" charset="-122"/>
                </a:rPr>
                <a:t>爬虫</a:t>
              </a:r>
              <a:endParaRPr lang="zh-CN" altLang="en-US" sz="66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smtClean="0">
                <a:latin typeface="黑体" panose="02010609060101010101" charset="-122"/>
                <a:ea typeface="黑体" panose="02010609060101010101" charset="-122"/>
                <a:cs typeface="黑体" panose="02010609060101010101" charset="-122"/>
              </a:rPr>
              <a:t>Python</a:t>
            </a:r>
            <a:r>
              <a:rPr kumimoji="1" lang="zh-CN" altLang="en-US" sz="4500" smtClean="0">
                <a:latin typeface="黑体" panose="02010609060101010101" charset="-122"/>
                <a:ea typeface="黑体" panose="02010609060101010101" charset="-122"/>
                <a:cs typeface="黑体" panose="02010609060101010101" charset="-122"/>
              </a:rPr>
              <a:t>爬虫</a:t>
            </a:r>
            <a:endParaRPr kumimoji="1" lang="zh-CN" altLang="en-US" sz="4500" dirty="0" smtClean="0">
              <a:latin typeface="黑体" panose="02010609060101010101" charset="-122"/>
              <a:ea typeface="黑体" panose="02010609060101010101" charset="-122"/>
              <a:cs typeface="黑体" panose="02010609060101010101" charset="-122"/>
            </a:endParaRPr>
          </a:p>
        </p:txBody>
      </p:sp>
      <p:sp>
        <p:nvSpPr>
          <p:cNvPr id="5" name="矩形 4"/>
          <p:cNvSpPr/>
          <p:nvPr/>
        </p:nvSpPr>
        <p:spPr>
          <a:xfrm>
            <a:off x="2616200" y="2856882"/>
            <a:ext cx="16662400" cy="769441"/>
          </a:xfrm>
          <a:prstGeom prst="rect">
            <a:avLst/>
          </a:prstGeom>
        </p:spPr>
        <p:txBody>
          <a:bodyPr wrap="square">
            <a:spAutoFit/>
          </a:bodyPr>
          <a:lstStyle/>
          <a:p>
            <a:endParaRPr lang="zh-CN" altLang="en-US" sz="4400" i="0" dirty="0">
              <a:solidFill>
                <a:srgbClr val="24292E"/>
              </a:solidFill>
              <a:effectLst/>
            </a:endParaRPr>
          </a:p>
        </p:txBody>
      </p:sp>
      <p:sp>
        <p:nvSpPr>
          <p:cNvPr id="2" name="矩形 1"/>
          <p:cNvSpPr/>
          <p:nvPr/>
        </p:nvSpPr>
        <p:spPr>
          <a:xfrm>
            <a:off x="1722817" y="4268725"/>
            <a:ext cx="20142200" cy="7477760"/>
          </a:xfrm>
          <a:prstGeom prst="rect">
            <a:avLst/>
          </a:prstGeom>
        </p:spPr>
        <p:txBody>
          <a:bodyPr wrap="square">
            <a:spAutoFit/>
          </a:bodyPr>
          <a:lstStyle/>
          <a:p>
            <a:r>
              <a:rPr lang="zh-CN" altLang="en-US" sz="4000">
                <a:solidFill>
                  <a:schemeClr val="tx1"/>
                </a:solidFill>
                <a:ea typeface="宋体" panose="02010600030101010101" pitchFamily="2" charset="-122"/>
                <a:cs typeface="+mn-lt"/>
                <a:sym typeface="+mn-ea"/>
              </a:rPr>
              <a:t>安装：pip install requests</a:t>
            </a:r>
            <a:endParaRPr lang="zh-CN" altLang="en-US" sz="4000">
              <a:solidFill>
                <a:schemeClr val="tx1"/>
              </a:solidFill>
              <a:ea typeface="宋体" panose="02010600030101010101" pitchFamily="2" charset="-122"/>
              <a:cs typeface="+mn-lt"/>
            </a:endParaRPr>
          </a:p>
          <a:p>
            <a:endParaRPr lang="zh-CN" altLang="en-US" sz="4000">
              <a:solidFill>
                <a:schemeClr val="tx1"/>
              </a:solidFill>
              <a:ea typeface="宋体" panose="02010600030101010101" pitchFamily="2" charset="-122"/>
              <a:cs typeface="+mn-lt"/>
              <a:sym typeface="+mn-ea"/>
            </a:endParaRPr>
          </a:p>
          <a:p>
            <a:endParaRPr lang="zh-CN" altLang="en-US" sz="4000" dirty="0">
              <a:solidFill>
                <a:schemeClr val="tx1"/>
              </a:solidFill>
              <a:ea typeface="宋体" panose="02010600030101010101" pitchFamily="2" charset="-122"/>
              <a:cs typeface="+mn-lt"/>
              <a:sym typeface="+mn-ea"/>
            </a:endParaRPr>
          </a:p>
          <a:p>
            <a:r>
              <a:rPr lang="zh-CN" altLang="en-US" sz="4000">
                <a:solidFill>
                  <a:schemeClr val="tx1"/>
                </a:solidFill>
                <a:ea typeface="宋体" panose="02010600030101010101" pitchFamily="2" charset="-122"/>
                <a:cs typeface="+mn-lt"/>
                <a:sym typeface="+mn-ea"/>
              </a:rPr>
              <a:t>requests库的七个主要方法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方法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解释</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requests.request() 	构造一个请求，支持以下各种方法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requests.get()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获取html的主要方法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requests.head()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获取html头部信息的主要方法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requests.post()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向html网页提交post请求的方法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requests.put()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向html网页提交put请求的方法</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requests.patch()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向html提交局部修改的请求</a:t>
            </a:r>
            <a:endParaRPr lang="zh-CN" altLang="en-US" sz="4000">
              <a:solidFill>
                <a:schemeClr val="tx1"/>
              </a:solidFill>
              <a:ea typeface="宋体" panose="02010600030101010101" pitchFamily="2" charset="-122"/>
              <a:cs typeface="+mn-lt"/>
            </a:endParaRPr>
          </a:p>
          <a:p>
            <a:r>
              <a:rPr lang="zh-CN" altLang="en-US" sz="4000">
                <a:solidFill>
                  <a:schemeClr val="tx1"/>
                </a:solidFill>
                <a:ea typeface="宋体" panose="02010600030101010101" pitchFamily="2" charset="-122"/>
                <a:cs typeface="+mn-lt"/>
                <a:sym typeface="+mn-ea"/>
              </a:rPr>
              <a:t>requests.delete() 	</a:t>
            </a:r>
            <a:r>
              <a:rPr lang="en-US" altLang="zh-CN" sz="4000">
                <a:solidFill>
                  <a:schemeClr val="tx1"/>
                </a:solidFill>
                <a:ea typeface="宋体" panose="02010600030101010101" pitchFamily="2" charset="-122"/>
                <a:cs typeface="+mn-lt"/>
                <a:sym typeface="+mn-ea"/>
              </a:rPr>
              <a:t>	</a:t>
            </a:r>
            <a:r>
              <a:rPr lang="zh-CN" altLang="en-US" sz="4000">
                <a:solidFill>
                  <a:schemeClr val="tx1"/>
                </a:solidFill>
                <a:ea typeface="宋体" panose="02010600030101010101" pitchFamily="2" charset="-122"/>
                <a:cs typeface="+mn-lt"/>
                <a:sym typeface="+mn-ea"/>
              </a:rPr>
              <a:t>向html提交删除请求</a:t>
            </a:r>
            <a:r>
              <a:rPr lang="en-US" altLang="zh-CN" sz="4000" dirty="0">
                <a:solidFill>
                  <a:schemeClr val="tx1"/>
                </a:solidFill>
                <a:ea typeface="宋体" panose="02010600030101010101" pitchFamily="2" charset="-122"/>
                <a:cs typeface="+mn-lt"/>
                <a:sym typeface="+mn-ea"/>
              </a:rPr>
              <a:t>	</a:t>
            </a:r>
            <a:endParaRPr lang="en-US" altLang="zh-CN" sz="4000" dirty="0">
              <a:solidFill>
                <a:schemeClr val="tx1"/>
              </a:solidFill>
              <a:ea typeface="宋体" panose="02010600030101010101" pitchFamily="2" charset="-122"/>
              <a:cs typeface="+mn-lt"/>
              <a:sym typeface="+mn-ea"/>
            </a:endParaRPr>
          </a:p>
        </p:txBody>
      </p:sp>
      <p:grpSp>
        <p:nvGrpSpPr>
          <p:cNvPr id="6" name="组 5"/>
          <p:cNvGrpSpPr/>
          <p:nvPr/>
        </p:nvGrpSpPr>
        <p:grpSpPr>
          <a:xfrm>
            <a:off x="1722817" y="1952130"/>
            <a:ext cx="9579073" cy="1279825"/>
            <a:chOff x="12512341" y="2556648"/>
            <a:chExt cx="9579073" cy="1279825"/>
          </a:xfrm>
        </p:grpSpPr>
        <p:grpSp>
          <p:nvGrpSpPr>
            <p:cNvPr id="7" name="组 6"/>
            <p:cNvGrpSpPr/>
            <p:nvPr/>
          </p:nvGrpSpPr>
          <p:grpSpPr>
            <a:xfrm>
              <a:off x="12512341" y="2556648"/>
              <a:ext cx="9579073" cy="1279825"/>
              <a:chOff x="12331458" y="2527352"/>
              <a:chExt cx="9579073" cy="1279825"/>
            </a:xfrm>
          </p:grpSpPr>
          <p:sp>
            <p:nvSpPr>
              <p:cNvPr id="9" name="平行四边形 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10" name="平行四边形 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11" name="直线连接符 10"/>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4532048" y="2561317"/>
              <a:ext cx="7559366" cy="1106805"/>
            </a:xfrm>
            <a:prstGeom prst="rect">
              <a:avLst/>
            </a:prstGeom>
            <a:noFill/>
          </p:spPr>
          <p:txBody>
            <a:bodyPr wrap="square" rtlCol="0" anchor="ctr">
              <a:spAutoFit/>
            </a:bodyPr>
            <a:lstStyle/>
            <a:p>
              <a:r>
                <a:rPr lang="en-US" altLang="zh-CN" sz="6600" dirty="0">
                  <a:ea typeface="宋体" panose="02010600030101010101" pitchFamily="2" charset="-122"/>
                </a:rPr>
                <a:t>requests</a:t>
              </a:r>
              <a:endParaRPr lang="en-US" altLang="zh-CN" sz="66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smtClean="0">
                <a:latin typeface="黑体" panose="02010609060101010101" charset="-122"/>
                <a:ea typeface="黑体" panose="02010609060101010101" charset="-122"/>
                <a:cs typeface="黑体" panose="02010609060101010101" charset="-122"/>
              </a:rPr>
              <a:t>Python</a:t>
            </a:r>
            <a:r>
              <a:rPr kumimoji="1" lang="zh-CN" altLang="en-US" sz="4500" smtClean="0">
                <a:latin typeface="黑体" panose="02010609060101010101" charset="-122"/>
                <a:ea typeface="黑体" panose="02010609060101010101" charset="-122"/>
                <a:cs typeface="黑体" panose="02010609060101010101" charset="-122"/>
              </a:rPr>
              <a:t>爬虫</a:t>
            </a:r>
            <a:endParaRPr kumimoji="1" lang="zh-CN" altLang="en-US" sz="4500" dirty="0" smtClean="0">
              <a:latin typeface="黑体" panose="02010609060101010101" charset="-122"/>
              <a:ea typeface="黑体" panose="02010609060101010101" charset="-122"/>
              <a:cs typeface="黑体" panose="02010609060101010101" charset="-122"/>
            </a:endParaRPr>
          </a:p>
        </p:txBody>
      </p:sp>
      <p:sp>
        <p:nvSpPr>
          <p:cNvPr id="5" name="矩形 4"/>
          <p:cNvSpPr/>
          <p:nvPr/>
        </p:nvSpPr>
        <p:spPr>
          <a:xfrm>
            <a:off x="2616200" y="2856882"/>
            <a:ext cx="16662400" cy="769441"/>
          </a:xfrm>
          <a:prstGeom prst="rect">
            <a:avLst/>
          </a:prstGeom>
        </p:spPr>
        <p:txBody>
          <a:bodyPr wrap="square">
            <a:spAutoFit/>
          </a:bodyPr>
          <a:lstStyle/>
          <a:p>
            <a:endParaRPr lang="zh-CN" altLang="en-US" sz="4400" i="0" dirty="0">
              <a:solidFill>
                <a:srgbClr val="24292E"/>
              </a:solidFill>
              <a:effectLst/>
            </a:endParaRPr>
          </a:p>
        </p:txBody>
      </p:sp>
      <p:sp>
        <p:nvSpPr>
          <p:cNvPr id="2" name="矩形 1"/>
          <p:cNvSpPr/>
          <p:nvPr/>
        </p:nvSpPr>
        <p:spPr>
          <a:xfrm>
            <a:off x="1722817" y="4268725"/>
            <a:ext cx="20142200" cy="2799715"/>
          </a:xfrm>
          <a:prstGeom prst="rect">
            <a:avLst/>
          </a:prstGeom>
        </p:spPr>
        <p:txBody>
          <a:bodyPr wrap="square">
            <a:spAutoFit/>
          </a:bodyPr>
          <a:lstStyle/>
          <a:p>
            <a:r>
              <a:rPr lang="en-US" altLang="zh-CN" sz="4400" dirty="0">
                <a:solidFill>
                  <a:schemeClr val="tx1"/>
                </a:solidFill>
                <a:ea typeface="宋体" panose="02010600030101010101" pitchFamily="2" charset="-122"/>
                <a:cs typeface="+mn-lt"/>
                <a:sym typeface="+mn-ea"/>
              </a:rPr>
              <a:t>XPath 是 XML路径语言（XML Path Language），支持 HTML，是一种用来确定XML文档中某部分位置的语言。XPath基于XML的树状结构，提供在数据结构树中查找节点的能力。Xpath 可以通过元素和属性进行导航，相比 正则表达式，它同样可以在 XML 文档中查询信息，甚至使用起来更加简单高效。</a:t>
            </a:r>
            <a:endParaRPr lang="en-US" altLang="zh-CN" sz="4400" dirty="0">
              <a:solidFill>
                <a:schemeClr val="tx1"/>
              </a:solidFill>
              <a:ea typeface="宋体" panose="02010600030101010101" pitchFamily="2" charset="-122"/>
              <a:cs typeface="+mn-lt"/>
              <a:sym typeface="+mn-ea"/>
            </a:endParaRPr>
          </a:p>
        </p:txBody>
      </p:sp>
      <p:grpSp>
        <p:nvGrpSpPr>
          <p:cNvPr id="6" name="组 5"/>
          <p:cNvGrpSpPr/>
          <p:nvPr/>
        </p:nvGrpSpPr>
        <p:grpSpPr>
          <a:xfrm>
            <a:off x="1722817" y="1952130"/>
            <a:ext cx="9579073" cy="1279825"/>
            <a:chOff x="12512341" y="2556648"/>
            <a:chExt cx="9579073" cy="1279825"/>
          </a:xfrm>
        </p:grpSpPr>
        <p:grpSp>
          <p:nvGrpSpPr>
            <p:cNvPr id="7" name="组 6"/>
            <p:cNvGrpSpPr/>
            <p:nvPr/>
          </p:nvGrpSpPr>
          <p:grpSpPr>
            <a:xfrm>
              <a:off x="12512341" y="2556648"/>
              <a:ext cx="9579073" cy="1279825"/>
              <a:chOff x="12331458" y="2527352"/>
              <a:chExt cx="9579073" cy="1279825"/>
            </a:xfrm>
          </p:grpSpPr>
          <p:sp>
            <p:nvSpPr>
              <p:cNvPr id="9" name="平行四边形 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10" name="平行四边形 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11" name="直线连接符 10"/>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4532048" y="2561317"/>
              <a:ext cx="7559366" cy="1106805"/>
            </a:xfrm>
            <a:prstGeom prst="rect">
              <a:avLst/>
            </a:prstGeom>
            <a:noFill/>
          </p:spPr>
          <p:txBody>
            <a:bodyPr wrap="square" rtlCol="0" anchor="ctr">
              <a:spAutoFit/>
            </a:bodyPr>
            <a:lstStyle/>
            <a:p>
              <a:r>
                <a:rPr lang="en-US" altLang="zh-CN" sz="6600" dirty="0">
                  <a:ea typeface="宋体" panose="02010600030101010101" pitchFamily="2" charset="-122"/>
                </a:rPr>
                <a:t>Xpath</a:t>
              </a:r>
              <a:r>
                <a:rPr lang="zh-CN" altLang="en-US" sz="6600" dirty="0">
                  <a:ea typeface="宋体" panose="02010600030101010101" pitchFamily="2" charset="-122"/>
                </a:rPr>
                <a:t>介绍</a:t>
              </a:r>
              <a:endParaRPr lang="zh-CN" altLang="en-US" sz="66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smtClean="0">
                <a:latin typeface="黑体" panose="02010609060101010101" charset="-122"/>
                <a:ea typeface="黑体" panose="02010609060101010101" charset="-122"/>
                <a:cs typeface="黑体" panose="02010609060101010101" charset="-122"/>
              </a:rPr>
              <a:t>Python</a:t>
            </a:r>
            <a:r>
              <a:rPr kumimoji="1" lang="zh-CN" altLang="en-US" sz="4500" smtClean="0">
                <a:latin typeface="黑体" panose="02010609060101010101" charset="-122"/>
                <a:ea typeface="黑体" panose="02010609060101010101" charset="-122"/>
                <a:cs typeface="黑体" panose="02010609060101010101" charset="-122"/>
              </a:rPr>
              <a:t>爬虫</a:t>
            </a:r>
            <a:endParaRPr kumimoji="1" lang="zh-CN" altLang="en-US" sz="4500" dirty="0" smtClean="0">
              <a:latin typeface="黑体" panose="02010609060101010101" charset="-122"/>
              <a:ea typeface="黑体" panose="02010609060101010101" charset="-122"/>
              <a:cs typeface="黑体" panose="02010609060101010101" charset="-122"/>
            </a:endParaRPr>
          </a:p>
        </p:txBody>
      </p:sp>
      <p:sp>
        <p:nvSpPr>
          <p:cNvPr id="5" name="矩形 4"/>
          <p:cNvSpPr/>
          <p:nvPr/>
        </p:nvSpPr>
        <p:spPr>
          <a:xfrm>
            <a:off x="2616200" y="2856882"/>
            <a:ext cx="16662400" cy="769441"/>
          </a:xfrm>
          <a:prstGeom prst="rect">
            <a:avLst/>
          </a:prstGeom>
        </p:spPr>
        <p:txBody>
          <a:bodyPr wrap="square">
            <a:spAutoFit/>
          </a:bodyPr>
          <a:lstStyle/>
          <a:p>
            <a:endParaRPr lang="zh-CN" altLang="en-US" sz="4400" i="0" dirty="0">
              <a:solidFill>
                <a:srgbClr val="24292E"/>
              </a:solidFill>
              <a:effectLst/>
            </a:endParaRPr>
          </a:p>
        </p:txBody>
      </p:sp>
      <p:sp>
        <p:nvSpPr>
          <p:cNvPr id="2" name="矩形 1"/>
          <p:cNvSpPr/>
          <p:nvPr/>
        </p:nvSpPr>
        <p:spPr>
          <a:xfrm>
            <a:off x="1722817" y="3935985"/>
            <a:ext cx="20142200" cy="7539355"/>
          </a:xfrm>
          <a:prstGeom prst="rect">
            <a:avLst/>
          </a:prstGeom>
        </p:spPr>
        <p:txBody>
          <a:bodyPr wrap="square">
            <a:spAutoFit/>
          </a:bodyPr>
          <a:lstStyle/>
          <a:p>
            <a:r>
              <a:rPr lang="en-US" altLang="zh-CN" sz="4400" dirty="0">
                <a:solidFill>
                  <a:schemeClr val="tx1"/>
                </a:solidFill>
                <a:ea typeface="宋体" panose="02010600030101010101" pitchFamily="2" charset="-122"/>
                <a:cs typeface="+mn-lt"/>
                <a:sym typeface="+mn-ea"/>
              </a:rPr>
              <a:t>标签的使用方法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1) // 双斜杠 定位根节点，会对全文进行扫描，在文档中选取所有符合条件的内容，以列表的形式返回。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2) / 单斜杠 寻找当前标签路径的下一层路径标签或者对当前路标签内容进行操作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3) /text() 获取当前路径下的文本内容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4) /@xxxx 提取当前路径下标签的属性值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5) | 可选符 使用|可选取若干个路径 如//p | //div 即在当前路径下选取所有符合条件的p标签和div标签。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6) . 点 用来选取当前节点 </a:t>
            </a:r>
            <a:endParaRPr lang="en-US" altLang="zh-CN" sz="4400" dirty="0">
              <a:solidFill>
                <a:schemeClr val="tx1"/>
              </a:solidFill>
              <a:ea typeface="宋体" panose="02010600030101010101" pitchFamily="2" charset="-122"/>
              <a:cs typeface="+mn-lt"/>
              <a:sym typeface="+mn-ea"/>
            </a:endParaRPr>
          </a:p>
          <a:p>
            <a:pPr lvl="0"/>
            <a:r>
              <a:rPr lang="en-US" altLang="zh-CN" sz="4400" dirty="0">
                <a:solidFill>
                  <a:schemeClr val="tx1"/>
                </a:solidFill>
                <a:ea typeface="宋体" panose="02010600030101010101" pitchFamily="2" charset="-122"/>
                <a:cs typeface="+mn-lt"/>
                <a:sym typeface="+mn-ea"/>
              </a:rPr>
              <a:t>	7) .. 双点 选取当前节点的父节点 </a:t>
            </a:r>
            <a:endParaRPr lang="en-US" altLang="zh-CN" sz="4400" dirty="0">
              <a:solidFill>
                <a:schemeClr val="tx1"/>
              </a:solidFill>
              <a:ea typeface="宋体" panose="02010600030101010101" pitchFamily="2" charset="-122"/>
              <a:cs typeface="+mn-lt"/>
              <a:sym typeface="+mn-ea"/>
            </a:endParaRPr>
          </a:p>
        </p:txBody>
      </p:sp>
      <p:grpSp>
        <p:nvGrpSpPr>
          <p:cNvPr id="6" name="组 5"/>
          <p:cNvGrpSpPr/>
          <p:nvPr/>
        </p:nvGrpSpPr>
        <p:grpSpPr>
          <a:xfrm>
            <a:off x="1722755" y="1952401"/>
            <a:ext cx="13685520" cy="1279825"/>
            <a:chOff x="12512341" y="2556648"/>
            <a:chExt cx="9579073" cy="1279825"/>
          </a:xfrm>
        </p:grpSpPr>
        <p:grpSp>
          <p:nvGrpSpPr>
            <p:cNvPr id="7" name="组 6"/>
            <p:cNvGrpSpPr/>
            <p:nvPr/>
          </p:nvGrpSpPr>
          <p:grpSpPr>
            <a:xfrm>
              <a:off x="12512341" y="2556648"/>
              <a:ext cx="9579073" cy="1279825"/>
              <a:chOff x="12331458" y="2527352"/>
              <a:chExt cx="9579073" cy="1279825"/>
            </a:xfrm>
          </p:grpSpPr>
          <p:sp>
            <p:nvSpPr>
              <p:cNvPr id="9" name="平行四边形 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10" name="平行四边形 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11" name="直线连接符 10"/>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4532048" y="2561317"/>
              <a:ext cx="7559366" cy="1106805"/>
            </a:xfrm>
            <a:prstGeom prst="rect">
              <a:avLst/>
            </a:prstGeom>
            <a:noFill/>
          </p:spPr>
          <p:txBody>
            <a:bodyPr wrap="square" rtlCol="0" anchor="ctr">
              <a:spAutoFit/>
            </a:bodyPr>
            <a:lstStyle/>
            <a:p>
              <a:r>
                <a:rPr lang="en-US" altLang="zh-CN" sz="6600" dirty="0">
                  <a:ea typeface="宋体" panose="02010600030101010101" pitchFamily="2" charset="-122"/>
                </a:rPr>
                <a:t>XPath的基本语法知识</a:t>
              </a:r>
              <a:endParaRPr lang="en-US" altLang="zh-CN" sz="66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smtClean="0">
                <a:latin typeface="黑体" panose="02010609060101010101" charset="-122"/>
                <a:ea typeface="黑体" panose="02010609060101010101" charset="-122"/>
                <a:cs typeface="黑体" panose="02010609060101010101" charset="-122"/>
              </a:rPr>
              <a:t>Python</a:t>
            </a:r>
            <a:r>
              <a:rPr kumimoji="1" lang="zh-CN" altLang="en-US" sz="4500" smtClean="0">
                <a:latin typeface="黑体" panose="02010609060101010101" charset="-122"/>
                <a:ea typeface="黑体" panose="02010609060101010101" charset="-122"/>
                <a:cs typeface="黑体" panose="02010609060101010101" charset="-122"/>
              </a:rPr>
              <a:t>爬虫</a:t>
            </a:r>
            <a:endParaRPr kumimoji="1" lang="zh-CN" altLang="en-US" sz="4500" dirty="0" smtClean="0">
              <a:latin typeface="黑体" panose="02010609060101010101" charset="-122"/>
              <a:ea typeface="黑体" panose="02010609060101010101" charset="-122"/>
              <a:cs typeface="黑体" panose="02010609060101010101" charset="-122"/>
            </a:endParaRPr>
          </a:p>
        </p:txBody>
      </p:sp>
      <p:sp>
        <p:nvSpPr>
          <p:cNvPr id="5" name="矩形 4"/>
          <p:cNvSpPr/>
          <p:nvPr/>
        </p:nvSpPr>
        <p:spPr>
          <a:xfrm>
            <a:off x="2616200" y="2856882"/>
            <a:ext cx="16662400" cy="769441"/>
          </a:xfrm>
          <a:prstGeom prst="rect">
            <a:avLst/>
          </a:prstGeom>
        </p:spPr>
        <p:txBody>
          <a:bodyPr wrap="square">
            <a:spAutoFit/>
          </a:bodyPr>
          <a:lstStyle/>
          <a:p>
            <a:endParaRPr lang="zh-CN" altLang="en-US" sz="4400" i="0" dirty="0">
              <a:solidFill>
                <a:srgbClr val="24292E"/>
              </a:solidFill>
              <a:effectLst/>
            </a:endParaRPr>
          </a:p>
        </p:txBody>
      </p:sp>
      <p:sp>
        <p:nvSpPr>
          <p:cNvPr id="2" name="矩形 1"/>
          <p:cNvSpPr/>
          <p:nvPr/>
        </p:nvSpPr>
        <p:spPr>
          <a:xfrm>
            <a:off x="1722817" y="3935985"/>
            <a:ext cx="20142200" cy="3476625"/>
          </a:xfrm>
          <a:prstGeom prst="rect">
            <a:avLst/>
          </a:prstGeom>
        </p:spPr>
        <p:txBody>
          <a:bodyPr wrap="square">
            <a:spAutoFit/>
          </a:bodyPr>
          <a:lstStyle/>
          <a:p>
            <a:r>
              <a:rPr lang="en-US" altLang="zh-CN" sz="4400" dirty="0">
                <a:solidFill>
                  <a:schemeClr val="tx1"/>
                </a:solidFill>
                <a:ea typeface="宋体" panose="02010600030101010101" pitchFamily="2" charset="-122"/>
                <a:cs typeface="+mn-lt"/>
                <a:sym typeface="+mn-ea"/>
              </a:rPr>
              <a:t>1.csv.writer   返回一个编写器对象，负责将用户的数据转换为给定的类文件对象上的分隔字符串。</a:t>
            </a:r>
            <a:endParaRPr lang="en-US" altLang="zh-CN" sz="4400" dirty="0">
              <a:solidFill>
                <a:schemeClr val="tx1"/>
              </a:solidFill>
              <a:ea typeface="宋体" panose="02010600030101010101" pitchFamily="2" charset="-122"/>
              <a:cs typeface="+mn-lt"/>
              <a:sym typeface="+mn-ea"/>
            </a:endParaRPr>
          </a:p>
          <a:p>
            <a:endParaRPr lang="en-US" altLang="zh-CN" sz="4400" dirty="0">
              <a:solidFill>
                <a:schemeClr val="tx1"/>
              </a:solidFill>
              <a:ea typeface="宋体" panose="02010600030101010101" pitchFamily="2" charset="-122"/>
              <a:cs typeface="+mn-lt"/>
              <a:sym typeface="+mn-ea"/>
            </a:endParaRPr>
          </a:p>
          <a:p>
            <a:r>
              <a:rPr lang="en-US" altLang="zh-CN" sz="4400" dirty="0">
                <a:solidFill>
                  <a:schemeClr val="tx1"/>
                </a:solidFill>
                <a:ea typeface="宋体" panose="02010600030101010101" pitchFamily="2" charset="-122"/>
                <a:cs typeface="+mn-lt"/>
                <a:sym typeface="+mn-ea"/>
              </a:rPr>
              <a:t>2.csv.writerow	</a:t>
            </a:r>
            <a:r>
              <a:rPr lang="zh-CN" altLang="en-US" sz="4400" dirty="0">
                <a:solidFill>
                  <a:schemeClr val="tx1"/>
                </a:solidFill>
                <a:ea typeface="宋体" panose="02010600030101010101" pitchFamily="2" charset="-122"/>
                <a:cs typeface="+mn-lt"/>
                <a:sym typeface="+mn-ea"/>
              </a:rPr>
              <a:t>写入一行</a:t>
            </a:r>
            <a:endParaRPr lang="en-US" altLang="zh-CN" sz="4400" dirty="0">
              <a:solidFill>
                <a:schemeClr val="tx1"/>
              </a:solidFill>
              <a:ea typeface="宋体" panose="02010600030101010101" pitchFamily="2" charset="-122"/>
              <a:cs typeface="+mn-lt"/>
              <a:sym typeface="+mn-ea"/>
            </a:endParaRPr>
          </a:p>
          <a:p>
            <a:endParaRPr lang="en-US" altLang="zh-CN" sz="4400" dirty="0">
              <a:solidFill>
                <a:schemeClr val="tx1"/>
              </a:solidFill>
              <a:ea typeface="宋体" panose="02010600030101010101" pitchFamily="2" charset="-122"/>
              <a:cs typeface="+mn-lt"/>
              <a:sym typeface="+mn-ea"/>
            </a:endParaRPr>
          </a:p>
        </p:txBody>
      </p:sp>
      <p:grpSp>
        <p:nvGrpSpPr>
          <p:cNvPr id="6" name="组 5"/>
          <p:cNvGrpSpPr/>
          <p:nvPr/>
        </p:nvGrpSpPr>
        <p:grpSpPr>
          <a:xfrm>
            <a:off x="1722755" y="1952401"/>
            <a:ext cx="13685520" cy="1279825"/>
            <a:chOff x="12512341" y="2556648"/>
            <a:chExt cx="9579073" cy="1279825"/>
          </a:xfrm>
        </p:grpSpPr>
        <p:grpSp>
          <p:nvGrpSpPr>
            <p:cNvPr id="7" name="组 6"/>
            <p:cNvGrpSpPr/>
            <p:nvPr/>
          </p:nvGrpSpPr>
          <p:grpSpPr>
            <a:xfrm>
              <a:off x="12512341" y="2556648"/>
              <a:ext cx="9579073" cy="1279825"/>
              <a:chOff x="12331458" y="2527352"/>
              <a:chExt cx="9579073" cy="1279825"/>
            </a:xfrm>
          </p:grpSpPr>
          <p:sp>
            <p:nvSpPr>
              <p:cNvPr id="9" name="平行四边形 8"/>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sp>
            <p:nvSpPr>
              <p:cNvPr id="10" name="平行四边形 9"/>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kumimoji="1" lang="zh-CN" altLang="en-US"/>
              </a:p>
            </p:txBody>
          </p:sp>
          <p:cxnSp>
            <p:nvCxnSpPr>
              <p:cNvPr id="11" name="直线连接符 10"/>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4532048" y="2561317"/>
              <a:ext cx="7559366" cy="1106805"/>
            </a:xfrm>
            <a:prstGeom prst="rect">
              <a:avLst/>
            </a:prstGeom>
            <a:noFill/>
          </p:spPr>
          <p:txBody>
            <a:bodyPr wrap="square" rtlCol="0" anchor="ctr">
              <a:spAutoFit/>
            </a:bodyPr>
            <a:lstStyle/>
            <a:p>
              <a:r>
                <a:rPr lang="en-US" altLang="zh-CN" sz="6600" dirty="0">
                  <a:ea typeface="宋体" panose="02010600030101010101" pitchFamily="2" charset="-122"/>
                </a:rPr>
                <a:t>CSV</a:t>
              </a:r>
              <a:r>
                <a:rPr lang="zh-CN" altLang="en-US" sz="6600" dirty="0">
                  <a:ea typeface="宋体" panose="02010600030101010101" pitchFamily="2" charset="-122"/>
                </a:rPr>
                <a:t>文件操作</a:t>
              </a:r>
              <a:endParaRPr lang="zh-CN" altLang="en-US" sz="66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 y="0"/>
            <a:ext cx="24384001" cy="13765382"/>
            <a:chOff x="0" y="-1"/>
            <a:chExt cx="24384001" cy="13765382"/>
          </a:xfrm>
        </p:grpSpPr>
        <p:grpSp>
          <p:nvGrpSpPr>
            <p:cNvPr id="3" name="组 2"/>
            <p:cNvGrpSpPr/>
            <p:nvPr/>
          </p:nvGrpSpPr>
          <p:grpSpPr>
            <a:xfrm>
              <a:off x="0" y="-1"/>
              <a:ext cx="24384001" cy="13765382"/>
              <a:chOff x="0" y="-1"/>
              <a:chExt cx="24384001" cy="13765382"/>
            </a:xfrm>
          </p:grpSpPr>
          <p:grpSp>
            <p:nvGrpSpPr>
              <p:cNvPr id="8" name="组 7"/>
              <p:cNvGrpSpPr/>
              <p:nvPr/>
            </p:nvGrpSpPr>
            <p:grpSpPr>
              <a:xfrm>
                <a:off x="603328" y="349335"/>
                <a:ext cx="3958902" cy="1244345"/>
                <a:chOff x="1033228" y="942459"/>
                <a:chExt cx="3958902" cy="1244345"/>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10" name="Picture" descr="Picture"/>
                <p:cNvPicPr>
                  <a:picLocks noChangeAspect="1"/>
                </p:cNvPicPr>
                <p:nvPr/>
              </p:nvPicPr>
              <p:blipFill>
                <a:blip r:embed="rId2" cstate="print"/>
                <a:stretch>
                  <a:fillRect/>
                </a:stretch>
              </p:blipFill>
              <p:spPr>
                <a:xfrm>
                  <a:off x="2221304" y="1344956"/>
                  <a:ext cx="2770826" cy="439353"/>
                </a:xfrm>
                <a:prstGeom prst="rect">
                  <a:avLst/>
                </a:prstGeom>
              </p:spPr>
            </p:pic>
            <p:pic>
              <p:nvPicPr>
                <p:cNvPr id="11" name="Picture" descr="Picture"/>
                <p:cNvPicPr>
                  <a:picLocks noChangeAspect="1"/>
                </p:cNvPicPr>
                <p:nvPr/>
              </p:nvPicPr>
              <p:blipFill>
                <a:blip r:embed="rId3" cstate="print"/>
                <a:stretch>
                  <a:fillRect/>
                </a:stretch>
              </p:blipFill>
              <p:spPr>
                <a:xfrm>
                  <a:off x="2557281" y="1972246"/>
                  <a:ext cx="1164818" cy="27540"/>
                </a:xfrm>
                <a:prstGeom prst="rect">
                  <a:avLst/>
                </a:prstGeom>
              </p:spPr>
            </p:pic>
          </p:grpSp>
          <p:sp>
            <p:nvSpPr>
              <p:cNvPr id="16" name="文本框 15"/>
              <p:cNvSpPr txBox="1"/>
              <p:nvPr/>
            </p:nvSpPr>
            <p:spPr>
              <a:xfrm>
                <a:off x="0" y="4333742"/>
                <a:ext cx="24384000" cy="3170099"/>
              </a:xfrm>
              <a:prstGeom prst="rect">
                <a:avLst/>
              </a:prstGeom>
              <a:noFill/>
            </p:spPr>
            <p:txBody>
              <a:bodyPr wrap="square" rtlCol="0" anchor="ctr">
                <a:spAutoFit/>
              </a:bodyPr>
              <a:lstStyle/>
              <a:p>
                <a:pPr algn="ctr"/>
                <a:r>
                  <a:rPr kumimoji="1" lang="en-US" altLang="zh-CN" sz="20000">
                    <a:latin typeface="黑体" panose="02010609060101010101" charset="-122"/>
                    <a:ea typeface="黑体" panose="02010609060101010101" charset="-122"/>
                    <a:cs typeface="黑体" panose="02010609060101010101" charset="-122"/>
                  </a:rPr>
                  <a:t>THANK</a:t>
                </a:r>
                <a:r>
                  <a:rPr kumimoji="1" lang="zh-CN" altLang="en-US" sz="20000">
                    <a:latin typeface="黑体" panose="02010609060101010101" charset="-122"/>
                    <a:ea typeface="黑体" panose="02010609060101010101" charset="-122"/>
                    <a:cs typeface="黑体" panose="02010609060101010101" charset="-122"/>
                  </a:rPr>
                  <a:t> </a:t>
                </a:r>
                <a:r>
                  <a:rPr kumimoji="1" lang="en-US" altLang="zh-CN" sz="20000">
                    <a:latin typeface="黑体" panose="02010609060101010101" charset="-122"/>
                    <a:ea typeface="黑体" panose="02010609060101010101" charset="-122"/>
                    <a:cs typeface="黑体" panose="02010609060101010101" charset="-122"/>
                  </a:rPr>
                  <a:t>YOU</a:t>
                </a:r>
                <a:endParaRPr kumimoji="1" lang="zh-CN" altLang="en-US" sz="20000">
                  <a:latin typeface="黑体" panose="02010609060101010101" charset="-122"/>
                  <a:ea typeface="黑体" panose="02010609060101010101" charset="-122"/>
                  <a:cs typeface="黑体" panose="02010609060101010101" charset="-122"/>
                </a:endParaRPr>
              </a:p>
            </p:txBody>
          </p:sp>
          <p:grpSp>
            <p:nvGrpSpPr>
              <p:cNvPr id="19" name="组 18"/>
              <p:cNvGrpSpPr/>
              <p:nvPr/>
            </p:nvGrpSpPr>
            <p:grpSpPr>
              <a:xfrm>
                <a:off x="10707006" y="7932806"/>
                <a:ext cx="2969988" cy="769027"/>
                <a:chOff x="11843826" y="8876617"/>
                <a:chExt cx="2969988" cy="769027"/>
              </a:xfrm>
            </p:grpSpPr>
            <p:pic>
              <p:nvPicPr>
                <p:cNvPr id="17" name="Picture" descr="Picture"/>
                <p:cNvPicPr>
                  <a:picLocks noChangeAspect="1"/>
                </p:cNvPicPr>
                <p:nvPr/>
              </p:nvPicPr>
              <p:blipFill>
                <a:blip r:embed="rId4" cstate="print"/>
                <a:stretch>
                  <a:fillRect/>
                </a:stretch>
              </p:blipFill>
              <p:spPr>
                <a:xfrm>
                  <a:off x="11986101" y="8876617"/>
                  <a:ext cx="2685438" cy="769027"/>
                </a:xfrm>
                <a:prstGeom prst="rect">
                  <a:avLst/>
                </a:prstGeom>
                <a:effectLst>
                  <a:outerShdw blurRad="152400" dist="115354" dir="2700000" algn="ctr">
                    <a:srgbClr val="000000">
                      <a:alpha val="30000"/>
                    </a:srgbClr>
                  </a:outerShdw>
                </a:effectLst>
              </p:spPr>
            </p:pic>
            <p:pic>
              <p:nvPicPr>
                <p:cNvPr id="18" name="Picture" descr="Picture"/>
                <p:cNvPicPr>
                  <a:picLocks noChangeAspect="1"/>
                </p:cNvPicPr>
                <p:nvPr/>
              </p:nvPicPr>
              <p:blipFill>
                <a:blip r:embed="rId5" cstate="print"/>
                <a:stretch>
                  <a:fillRect/>
                </a:stretch>
              </p:blipFill>
              <p:spPr>
                <a:xfrm>
                  <a:off x="11843826" y="9050573"/>
                  <a:ext cx="2969988" cy="421116"/>
                </a:xfrm>
                <a:prstGeom prst="rect">
                  <a:avLst/>
                </a:prstGeom>
              </p:spPr>
            </p:pic>
          </p:grpSp>
          <p:sp>
            <p:nvSpPr>
              <p:cNvPr id="20" name="矩形 19"/>
              <p:cNvSpPr/>
              <p:nvPr/>
            </p:nvSpPr>
            <p:spPr>
              <a:xfrm>
                <a:off x="0" y="8039809"/>
                <a:ext cx="10515353" cy="48806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3868647" y="8024635"/>
                <a:ext cx="10146385" cy="42290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4417681" y="7556297"/>
                <a:ext cx="10626765" cy="1791404"/>
              </a:xfrm>
              <a:prstGeom prst="triangle">
                <a:avLst>
                  <a:gd name="adj" fmla="val 88272"/>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16200000">
                <a:off x="15132188" y="4464185"/>
                <a:ext cx="13716000" cy="4787627"/>
              </a:xfrm>
              <a:prstGeom prst="triangle">
                <a:avLst>
                  <a:gd name="adj" fmla="val 75586"/>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Words>
  <Application>WPS 演示</Application>
  <PresentationFormat>自定义</PresentationFormat>
  <Paragraphs>82</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Arial</vt:lpstr>
      <vt:lpstr>黑体</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居然</cp:lastModifiedBy>
  <cp:revision>104</cp:revision>
  <dcterms:created xsi:type="dcterms:W3CDTF">2019-01-15T04:26:00Z</dcterms:created>
  <dcterms:modified xsi:type="dcterms:W3CDTF">2019-03-04T10:52:36Z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2052-11.1.0.8389</vt:lpwstr>
  </property>
</Properties>
</file>