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76" r:id="rId6"/>
    <p:sldId id="275" r:id="rId7"/>
    <p:sldId id="306" r:id="rId8"/>
    <p:sldId id="295" r:id="rId9"/>
    <p:sldId id="288" r:id="rId10"/>
    <p:sldId id="297" r:id="rId11"/>
    <p:sldId id="299" r:id="rId12"/>
    <p:sldId id="301" r:id="rId13"/>
    <p:sldId id="303" r:id="rId14"/>
    <p:sldId id="305" r:id="rId15"/>
    <p:sldId id="308"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5634"/>
  </p:normalViewPr>
  <p:slideViewPr>
    <p:cSldViewPr snapToGrid="0" showGuides="1">
      <p:cViewPr varScale="1">
        <p:scale>
          <a:sx n="92" d="100"/>
          <a:sy n="92" d="100"/>
        </p:scale>
        <p:origin x="184" y="6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yel\Desktop\tasks\Maven%20monthly_rental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yel\Desktop\tasks\Maven%20peak%20rental%20hour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Monthly Rental Count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'Maven monthly_rentals'!$F$4</c:f>
              <c:strCache>
                <c:ptCount val="1"/>
                <c:pt idx="0">
                  <c:v>num_rentals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'Maven monthly_rentals'!$E$5:$E$9</c:f>
              <c:numCache>
                <c:formatCode>mmm\-yy</c:formatCode>
                <c:ptCount val="5"/>
                <c:pt idx="0">
                  <c:v>38534</c:v>
                </c:pt>
                <c:pt idx="1">
                  <c:v>38565</c:v>
                </c:pt>
                <c:pt idx="2">
                  <c:v>38504</c:v>
                </c:pt>
                <c:pt idx="3">
                  <c:v>38473</c:v>
                </c:pt>
                <c:pt idx="4">
                  <c:v>38749</c:v>
                </c:pt>
              </c:numCache>
            </c:numRef>
          </c:cat>
          <c:val>
            <c:numRef>
              <c:f>'Maven monthly_rentals'!$F$5:$F$9</c:f>
              <c:numCache>
                <c:formatCode>General</c:formatCode>
                <c:ptCount val="5"/>
                <c:pt idx="0">
                  <c:v>6709</c:v>
                </c:pt>
                <c:pt idx="1">
                  <c:v>5686</c:v>
                </c:pt>
                <c:pt idx="2">
                  <c:v>2311</c:v>
                </c:pt>
                <c:pt idx="3">
                  <c:v>1156</c:v>
                </c:pt>
                <c:pt idx="4">
                  <c:v>182</c:v>
                </c:pt>
              </c:numCache>
            </c:numRef>
          </c:val>
          <c:smooth val="0"/>
          <c:extLst>
            <c:ext xmlns:c16="http://schemas.microsoft.com/office/drawing/2014/chart" uri="{C3380CC4-5D6E-409C-BE32-E72D297353CC}">
              <c16:uniqueId val="{00000000-C310-498C-96C7-D7D0D984948B}"/>
            </c:ext>
          </c:extLst>
        </c:ser>
        <c:dLbls>
          <c:showLegendKey val="0"/>
          <c:showVal val="0"/>
          <c:showCatName val="0"/>
          <c:showSerName val="0"/>
          <c:showPercent val="0"/>
          <c:showBubbleSize val="0"/>
        </c:dLbls>
        <c:smooth val="0"/>
        <c:axId val="1012011823"/>
        <c:axId val="1012009423"/>
      </c:lineChart>
      <c:dateAx>
        <c:axId val="101201182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Rental Months</a:t>
                </a:r>
              </a:p>
            </c:rich>
          </c:tx>
          <c:layout>
            <c:manualLayout>
              <c:xMode val="edge"/>
              <c:yMode val="edge"/>
              <c:x val="0.45217313832666833"/>
              <c:y val="0.911981506898793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009423"/>
        <c:crosses val="autoZero"/>
        <c:auto val="1"/>
        <c:lblOffset val="100"/>
        <c:baseTimeUnit val="months"/>
      </c:dateAx>
      <c:valAx>
        <c:axId val="1012009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Rental Count</a:t>
                </a:r>
              </a:p>
            </c:rich>
          </c:tx>
          <c:layout>
            <c:manualLayout>
              <c:xMode val="edge"/>
              <c:yMode val="edge"/>
              <c:x val="1.5893588141277292E-2"/>
              <c:y val="0.38287365455464861"/>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011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Peak Rental Hours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'Maven peak rental hours'!$C$2:$C$25</c:f>
              <c:numCache>
                <c:formatCode>[$-10409]hh:mm\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'Maven peak rental hours'!$B$2:$B$25</c:f>
              <c:numCache>
                <c:formatCode>General</c:formatCode>
                <c:ptCount val="24"/>
                <c:pt idx="0">
                  <c:v>694</c:v>
                </c:pt>
                <c:pt idx="1">
                  <c:v>649</c:v>
                </c:pt>
                <c:pt idx="2">
                  <c:v>630</c:v>
                </c:pt>
                <c:pt idx="3">
                  <c:v>684</c:v>
                </c:pt>
                <c:pt idx="4">
                  <c:v>681</c:v>
                </c:pt>
                <c:pt idx="5">
                  <c:v>648</c:v>
                </c:pt>
                <c:pt idx="6">
                  <c:v>647</c:v>
                </c:pt>
                <c:pt idx="7">
                  <c:v>667</c:v>
                </c:pt>
                <c:pt idx="8">
                  <c:v>696</c:v>
                </c:pt>
                <c:pt idx="9">
                  <c:v>652</c:v>
                </c:pt>
                <c:pt idx="10">
                  <c:v>673</c:v>
                </c:pt>
                <c:pt idx="11">
                  <c:v>663</c:v>
                </c:pt>
                <c:pt idx="12">
                  <c:v>632</c:v>
                </c:pt>
                <c:pt idx="13">
                  <c:v>645</c:v>
                </c:pt>
                <c:pt idx="14">
                  <c:v>653</c:v>
                </c:pt>
                <c:pt idx="15">
                  <c:v>887</c:v>
                </c:pt>
                <c:pt idx="16">
                  <c:v>664</c:v>
                </c:pt>
                <c:pt idx="17">
                  <c:v>634</c:v>
                </c:pt>
                <c:pt idx="18">
                  <c:v>688</c:v>
                </c:pt>
                <c:pt idx="19">
                  <c:v>676</c:v>
                </c:pt>
                <c:pt idx="20">
                  <c:v>658</c:v>
                </c:pt>
                <c:pt idx="21">
                  <c:v>671</c:v>
                </c:pt>
                <c:pt idx="22">
                  <c:v>610</c:v>
                </c:pt>
                <c:pt idx="23">
                  <c:v>642</c:v>
                </c:pt>
              </c:numCache>
            </c:numRef>
          </c:val>
          <c:smooth val="0"/>
          <c:extLst>
            <c:ext xmlns:c16="http://schemas.microsoft.com/office/drawing/2014/chart" uri="{C3380CC4-5D6E-409C-BE32-E72D297353CC}">
              <c16:uniqueId val="{00000000-2891-439E-A918-F8DBF9C72F67}"/>
            </c:ext>
          </c:extLst>
        </c:ser>
        <c:dLbls>
          <c:showLegendKey val="0"/>
          <c:showVal val="0"/>
          <c:showCatName val="0"/>
          <c:showSerName val="0"/>
          <c:showPercent val="0"/>
          <c:showBubbleSize val="0"/>
        </c:dLbls>
        <c:marker val="1"/>
        <c:smooth val="0"/>
        <c:axId val="1012011343"/>
        <c:axId val="1012010383"/>
      </c:lineChart>
      <c:catAx>
        <c:axId val="10120113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Rental Hours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10409]hh:mm\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12010383"/>
        <c:crosses val="autoZero"/>
        <c:auto val="1"/>
        <c:lblAlgn val="ctr"/>
        <c:lblOffset val="100"/>
        <c:noMultiLvlLbl val="0"/>
      </c:catAx>
      <c:valAx>
        <c:axId val="1012010383"/>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Rental Count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011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8/15/2024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8/15/2024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135981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20199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2453707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8563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5629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57530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66091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rawpixel.com/image/380346/aerial-view-business-data-analysis-graph"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pixabay.com/en/facebook-analytics-graphs-226578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peerj.com/articles/cs-1277/" TargetMode="External"/><Relationship Id="rId3" Type="http://schemas.openxmlformats.org/officeDocument/2006/relationships/image" Target="../media/image3.jpg"/><Relationship Id="rId7"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libguides.brooklyn.cuny.edu/c.php?g=986722&amp;p=7139447" TargetMode="External"/><Relationship Id="rId5" Type="http://schemas.openxmlformats.org/officeDocument/2006/relationships/image" Target="../media/image4.png"/><Relationship Id="rId10" Type="http://schemas.openxmlformats.org/officeDocument/2006/relationships/hyperlink" Target="https://www.rawpixel.com/image/380207/aerial-view-business-data-analysis-graph" TargetMode="External"/><Relationship Id="rId4" Type="http://schemas.openxmlformats.org/officeDocument/2006/relationships/hyperlink" Target="https://researchleap.com/unlocking-the-secrets-of-social-science-research-understanding-data-collection-techniques/" TargetMode="External"/><Relationship Id="rId9" Type="http://schemas.openxmlformats.org/officeDocument/2006/relationships/image" Target="../media/image6.1"/></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chart" Target="../charts/char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chart" Target="../charts/char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IN" b="1" i="0" dirty="0">
                <a:solidFill>
                  <a:srgbClr val="082343"/>
                </a:solidFill>
                <a:effectLst/>
                <a:latin typeface="SofiaPro"/>
              </a:rPr>
              <a:t>Mini Capstone Project</a:t>
            </a:r>
            <a:br>
              <a:rPr lang="en-IN" b="1" i="0" dirty="0">
                <a:solidFill>
                  <a:srgbClr val="082343"/>
                </a:solidFill>
                <a:effectLst/>
                <a:highlight>
                  <a:srgbClr val="FFFFFF"/>
                </a:highlight>
                <a:latin typeface="SofiaPro"/>
              </a:rPr>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53464" y="4163291"/>
            <a:ext cx="1637958" cy="1046166"/>
          </a:xfrm>
        </p:spPr>
        <p:txBody>
          <a:bodyPr/>
          <a:lstStyle/>
          <a:p>
            <a:r>
              <a:rPr lang="en-US" sz="2000" b="1" dirty="0">
                <a:solidFill>
                  <a:srgbClr val="082343"/>
                </a:solidFill>
                <a:latin typeface="SofiaPro"/>
              </a:rPr>
              <a:t>Payel </a:t>
            </a:r>
            <a:r>
              <a:rPr lang="en-US" sz="2000" b="1" dirty="0" err="1">
                <a:solidFill>
                  <a:srgbClr val="082343"/>
                </a:solidFill>
                <a:latin typeface="SofiaPro"/>
              </a:rPr>
              <a:t>Mahata</a:t>
            </a:r>
            <a:r>
              <a:rPr lang="en-US" sz="2000" b="1" dirty="0">
                <a:solidFill>
                  <a:srgbClr val="082343"/>
                </a:solidFill>
                <a:latin typeface="SofiaPro"/>
              </a:rPr>
              <a:t>  S-4616</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8" name="Picture Placeholder 7">
            <a:extLst>
              <a:ext uri="{FF2B5EF4-FFF2-40B4-BE49-F238E27FC236}">
                <a16:creationId xmlns:a16="http://schemas.microsoft.com/office/drawing/2014/main" id="{F373D367-4E64-29CC-F470-652834672606}"/>
              </a:ext>
            </a:extLst>
          </p:cNvPr>
          <p:cNvPicPr>
            <a:picLocks noGrp="1" noChangeAspect="1"/>
          </p:cNvPicPr>
          <p:nvPr>
            <p:ph type="pic" sz="quarter" idx="47"/>
          </p:nvPr>
        </p:nvPicPr>
        <p:blipFill rotWithShape="1">
          <a:blip r:embed="rId3">
            <a:extLst>
              <a:ext uri="{837473B0-CC2E-450A-ABE3-18F120FF3D39}">
                <a1611:picAttrSrcUrl xmlns:a1611="http://schemas.microsoft.com/office/drawing/2016/11/main" r:id="rId4"/>
              </a:ext>
            </a:extLst>
          </a:blip>
          <a:srcRect t="-36466" b="-36466"/>
          <a:stretch/>
        </p:blipFill>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sp>
        <p:nvSpPr>
          <p:cNvPr id="44" name="Title 43">
            <a:extLst>
              <a:ext uri="{FF2B5EF4-FFF2-40B4-BE49-F238E27FC236}">
                <a16:creationId xmlns:a16="http://schemas.microsoft.com/office/drawing/2014/main" id="{6088F938-B713-E59B-4469-0CDE5637126C}"/>
              </a:ext>
            </a:extLst>
          </p:cNvPr>
          <p:cNvSpPr>
            <a:spLocks noGrp="1"/>
          </p:cNvSpPr>
          <p:nvPr>
            <p:ph type="title"/>
          </p:nvPr>
        </p:nvSpPr>
        <p:spPr>
          <a:xfrm>
            <a:off x="5555674" y="223097"/>
            <a:ext cx="5922817" cy="781358"/>
          </a:xfrm>
        </p:spPr>
        <p:txBody>
          <a:bodyPr/>
          <a:lstStyle/>
          <a:p>
            <a:r>
              <a:rPr lang="en-IN" sz="3200" dirty="0">
                <a:solidFill>
                  <a:schemeClr val="tx1"/>
                </a:solidFill>
              </a:rPr>
              <a:t>Analysis of Highest Store Revenue</a:t>
            </a:r>
            <a:br>
              <a:rPr lang="en-IN" sz="3200" dirty="0">
                <a:solidFill>
                  <a:schemeClr val="tx1"/>
                </a:solidFill>
              </a:rPr>
            </a:br>
            <a:endParaRPr lang="en-IN" sz="3200" dirty="0">
              <a:solidFill>
                <a:schemeClr val="tx1"/>
              </a:solidFill>
            </a:endParaRPr>
          </a:p>
        </p:txBody>
      </p:sp>
      <p:pic>
        <p:nvPicPr>
          <p:cNvPr id="3" name="Picture 2">
            <a:extLst>
              <a:ext uri="{FF2B5EF4-FFF2-40B4-BE49-F238E27FC236}">
                <a16:creationId xmlns:a16="http://schemas.microsoft.com/office/drawing/2014/main" id="{57BC9923-7BED-E2CC-E63E-E483F00A3D58}"/>
              </a:ext>
            </a:extLst>
          </p:cNvPr>
          <p:cNvPicPr>
            <a:picLocks noChangeAspect="1"/>
          </p:cNvPicPr>
          <p:nvPr/>
        </p:nvPicPr>
        <p:blipFill>
          <a:blip r:embed="rId3"/>
          <a:stretch>
            <a:fillRect/>
          </a:stretch>
        </p:blipFill>
        <p:spPr>
          <a:xfrm>
            <a:off x="394855" y="278514"/>
            <a:ext cx="5056910" cy="1785813"/>
          </a:xfrm>
          <a:prstGeom prst="rect">
            <a:avLst/>
          </a:prstGeom>
        </p:spPr>
      </p:pic>
      <p:pic>
        <p:nvPicPr>
          <p:cNvPr id="7" name="Picture 6">
            <a:extLst>
              <a:ext uri="{FF2B5EF4-FFF2-40B4-BE49-F238E27FC236}">
                <a16:creationId xmlns:a16="http://schemas.microsoft.com/office/drawing/2014/main" id="{A0577571-CF30-66FD-F90F-1B5EFE8092B9}"/>
              </a:ext>
            </a:extLst>
          </p:cNvPr>
          <p:cNvPicPr>
            <a:picLocks noChangeAspect="1"/>
          </p:cNvPicPr>
          <p:nvPr/>
        </p:nvPicPr>
        <p:blipFill>
          <a:blip r:embed="rId4"/>
          <a:stretch>
            <a:fillRect/>
          </a:stretch>
        </p:blipFill>
        <p:spPr>
          <a:xfrm>
            <a:off x="6096000" y="1004455"/>
            <a:ext cx="2098963" cy="1073728"/>
          </a:xfrm>
          <a:prstGeom prst="rect">
            <a:avLst/>
          </a:prstGeom>
        </p:spPr>
      </p:pic>
      <p:pic>
        <p:nvPicPr>
          <p:cNvPr id="10" name="Picture 9">
            <a:extLst>
              <a:ext uri="{FF2B5EF4-FFF2-40B4-BE49-F238E27FC236}">
                <a16:creationId xmlns:a16="http://schemas.microsoft.com/office/drawing/2014/main" id="{7F93ACE7-50DA-A652-4DFE-20C9596AD789}"/>
              </a:ext>
            </a:extLst>
          </p:cNvPr>
          <p:cNvPicPr>
            <a:picLocks noChangeAspect="1"/>
          </p:cNvPicPr>
          <p:nvPr/>
        </p:nvPicPr>
        <p:blipFill>
          <a:blip r:embed="rId5"/>
          <a:stretch>
            <a:fillRect/>
          </a:stretch>
        </p:blipFill>
        <p:spPr>
          <a:xfrm>
            <a:off x="5451765" y="2596303"/>
            <a:ext cx="5839691" cy="3338946"/>
          </a:xfrm>
          <a:prstGeom prst="rect">
            <a:avLst/>
          </a:prstGeom>
        </p:spPr>
      </p:pic>
      <p:sp>
        <p:nvSpPr>
          <p:cNvPr id="12" name="TextBox 11">
            <a:extLst>
              <a:ext uri="{FF2B5EF4-FFF2-40B4-BE49-F238E27FC236}">
                <a16:creationId xmlns:a16="http://schemas.microsoft.com/office/drawing/2014/main" id="{FAB1AAFE-74A6-557B-379D-A7EF517873E3}"/>
              </a:ext>
            </a:extLst>
          </p:cNvPr>
          <p:cNvSpPr txBox="1"/>
          <p:nvPr/>
        </p:nvSpPr>
        <p:spPr>
          <a:xfrm>
            <a:off x="394855" y="2449894"/>
            <a:ext cx="4287981" cy="1569660"/>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Insights: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Store 2 generates slightly more revenue than Store 1, though the difference is not very significant.</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p:txBody>
      </p:sp>
      <p:sp>
        <p:nvSpPr>
          <p:cNvPr id="14" name="TextBox 13">
            <a:extLst>
              <a:ext uri="{FF2B5EF4-FFF2-40B4-BE49-F238E27FC236}">
                <a16:creationId xmlns:a16="http://schemas.microsoft.com/office/drawing/2014/main" id="{DA2A6A07-8B83-2EB2-0D96-2600F3CD4555}"/>
              </a:ext>
            </a:extLst>
          </p:cNvPr>
          <p:cNvSpPr txBox="1"/>
          <p:nvPr/>
        </p:nvSpPr>
        <p:spPr>
          <a:xfrm>
            <a:off x="394855" y="4131954"/>
            <a:ext cx="4703618" cy="2308324"/>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Recommendations: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Focus on maintaining Store 2’s lead by optimizing operations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Identifying growth opportunities for Store 1 to close the revenue gap using targeted promotions or product diversification for Store 1</a:t>
            </a:r>
          </a:p>
        </p:txBody>
      </p:sp>
    </p:spTree>
    <p:extLst>
      <p:ext uri="{BB962C8B-B14F-4D97-AF65-F5344CB8AC3E}">
        <p14:creationId xmlns:p14="http://schemas.microsoft.com/office/powerpoint/2010/main" val="4448751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11</a:t>
            </a:fld>
            <a:endParaRPr lang="en-US" altLang="zh-CN" dirty="0"/>
          </a:p>
        </p:txBody>
      </p:sp>
      <p:sp>
        <p:nvSpPr>
          <p:cNvPr id="44" name="Title 43">
            <a:extLst>
              <a:ext uri="{FF2B5EF4-FFF2-40B4-BE49-F238E27FC236}">
                <a16:creationId xmlns:a16="http://schemas.microsoft.com/office/drawing/2014/main" id="{6088F938-B713-E59B-4469-0CDE5637126C}"/>
              </a:ext>
            </a:extLst>
          </p:cNvPr>
          <p:cNvSpPr>
            <a:spLocks noGrp="1"/>
          </p:cNvSpPr>
          <p:nvPr>
            <p:ph type="title"/>
          </p:nvPr>
        </p:nvSpPr>
        <p:spPr>
          <a:xfrm>
            <a:off x="5900113" y="274955"/>
            <a:ext cx="6116783" cy="674081"/>
          </a:xfrm>
        </p:spPr>
        <p:txBody>
          <a:bodyPr/>
          <a:lstStyle/>
          <a:p>
            <a:r>
              <a:rPr lang="en-IN" sz="3600" dirty="0">
                <a:solidFill>
                  <a:schemeClr val="tx1"/>
                </a:solidFill>
              </a:rPr>
              <a:t>Analysis of Staffs Performance</a:t>
            </a:r>
          </a:p>
        </p:txBody>
      </p:sp>
      <p:pic>
        <p:nvPicPr>
          <p:cNvPr id="3" name="Picture 2">
            <a:extLst>
              <a:ext uri="{FF2B5EF4-FFF2-40B4-BE49-F238E27FC236}">
                <a16:creationId xmlns:a16="http://schemas.microsoft.com/office/drawing/2014/main" id="{A6D308E3-D1FA-2F7C-F871-78A42F7879D2}"/>
              </a:ext>
            </a:extLst>
          </p:cNvPr>
          <p:cNvPicPr>
            <a:picLocks noChangeAspect="1"/>
          </p:cNvPicPr>
          <p:nvPr/>
        </p:nvPicPr>
        <p:blipFill>
          <a:blip r:embed="rId3"/>
          <a:stretch>
            <a:fillRect/>
          </a:stretch>
        </p:blipFill>
        <p:spPr>
          <a:xfrm>
            <a:off x="235661" y="199415"/>
            <a:ext cx="5664452" cy="1596224"/>
          </a:xfrm>
          <a:prstGeom prst="rect">
            <a:avLst/>
          </a:prstGeom>
        </p:spPr>
      </p:pic>
      <p:pic>
        <p:nvPicPr>
          <p:cNvPr id="7" name="Picture 6">
            <a:extLst>
              <a:ext uri="{FF2B5EF4-FFF2-40B4-BE49-F238E27FC236}">
                <a16:creationId xmlns:a16="http://schemas.microsoft.com/office/drawing/2014/main" id="{14161AC4-0B2B-D94B-EA64-C12FEABDFE6C}"/>
              </a:ext>
            </a:extLst>
          </p:cNvPr>
          <p:cNvPicPr>
            <a:picLocks noChangeAspect="1"/>
          </p:cNvPicPr>
          <p:nvPr/>
        </p:nvPicPr>
        <p:blipFill>
          <a:blip r:embed="rId4"/>
          <a:stretch>
            <a:fillRect/>
          </a:stretch>
        </p:blipFill>
        <p:spPr>
          <a:xfrm>
            <a:off x="6096000" y="997527"/>
            <a:ext cx="2715357" cy="865909"/>
          </a:xfrm>
          <a:prstGeom prst="rect">
            <a:avLst/>
          </a:prstGeom>
        </p:spPr>
      </p:pic>
      <p:pic>
        <p:nvPicPr>
          <p:cNvPr id="10" name="Picture 9">
            <a:extLst>
              <a:ext uri="{FF2B5EF4-FFF2-40B4-BE49-F238E27FC236}">
                <a16:creationId xmlns:a16="http://schemas.microsoft.com/office/drawing/2014/main" id="{C7DC7928-B3EB-0B3A-13B0-E268D002E665}"/>
              </a:ext>
            </a:extLst>
          </p:cNvPr>
          <p:cNvPicPr>
            <a:picLocks noChangeAspect="1"/>
          </p:cNvPicPr>
          <p:nvPr/>
        </p:nvPicPr>
        <p:blipFill>
          <a:blip r:embed="rId5"/>
          <a:stretch>
            <a:fillRect/>
          </a:stretch>
        </p:blipFill>
        <p:spPr>
          <a:xfrm>
            <a:off x="235661" y="2031625"/>
            <a:ext cx="4902452" cy="3321221"/>
          </a:xfrm>
          <a:prstGeom prst="rect">
            <a:avLst/>
          </a:prstGeom>
        </p:spPr>
      </p:pic>
      <p:sp>
        <p:nvSpPr>
          <p:cNvPr id="12" name="TextBox 11">
            <a:extLst>
              <a:ext uri="{FF2B5EF4-FFF2-40B4-BE49-F238E27FC236}">
                <a16:creationId xmlns:a16="http://schemas.microsoft.com/office/drawing/2014/main" id="{730941CB-B729-32EC-B58D-295314A6E496}"/>
              </a:ext>
            </a:extLst>
          </p:cNvPr>
          <p:cNvSpPr txBox="1"/>
          <p:nvPr/>
        </p:nvSpPr>
        <p:spPr>
          <a:xfrm>
            <a:off x="5694218" y="2101564"/>
            <a:ext cx="6096000" cy="1477328"/>
          </a:xfrm>
          <a:prstGeom prst="rect">
            <a:avLst/>
          </a:prstGeom>
          <a:noFill/>
        </p:spPr>
        <p:txBody>
          <a:bodyPr wrap="square">
            <a:spAutoFit/>
          </a:bodyPr>
          <a:lstStyle/>
          <a:p>
            <a:pPr>
              <a:lnSpc>
                <a:spcPct val="100000"/>
              </a:lnSpc>
              <a:spcBef>
                <a:spcPts val="0"/>
              </a:spcBef>
            </a:pPr>
            <a:r>
              <a:rPr lang="en-IN" sz="1800" dirty="0">
                <a:latin typeface="Posterama" panose="020B0504020200020000" pitchFamily="34" charset="0"/>
                <a:ea typeface="微软雅黑"/>
                <a:cs typeface="Posterama" panose="020B0504020200020000" pitchFamily="34" charset="0"/>
              </a:rPr>
              <a:t>Insights:</a:t>
            </a:r>
          </a:p>
          <a:p>
            <a:pPr>
              <a:lnSpc>
                <a:spcPct val="100000"/>
              </a:lnSpc>
              <a:spcBef>
                <a:spcPts val="0"/>
              </a:spcBef>
            </a:pPr>
            <a:endParaRPr lang="en-IN" sz="18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dirty="0">
                <a:latin typeface="Posterama" panose="020B0504020200020000" pitchFamily="34" charset="0"/>
                <a:ea typeface="微软雅黑"/>
                <a:cs typeface="Posterama" panose="020B0504020200020000" pitchFamily="34" charset="0"/>
              </a:rPr>
              <a:t>Mike Hillyer is  the best performer with 8040 rental counts</a:t>
            </a:r>
          </a:p>
          <a:p>
            <a:pPr marL="285750" indent="-285750">
              <a:lnSpc>
                <a:spcPct val="100000"/>
              </a:lnSpc>
              <a:spcBef>
                <a:spcPts val="0"/>
              </a:spcBef>
              <a:buFont typeface="Arial" panose="020B0604020202020204" pitchFamily="34" charset="0"/>
              <a:buChar char="•"/>
            </a:pPr>
            <a:r>
              <a:rPr lang="en-IN" sz="1800" dirty="0">
                <a:latin typeface="Posterama" panose="020B0504020200020000" pitchFamily="34" charset="0"/>
                <a:ea typeface="微软雅黑"/>
                <a:cs typeface="Posterama" panose="020B0504020200020000" pitchFamily="34" charset="0"/>
              </a:rPr>
              <a:t>Second is Jon Ste</a:t>
            </a:r>
            <a:r>
              <a:rPr lang="en-IN" dirty="0">
                <a:latin typeface="Posterama" panose="020B0504020200020000" pitchFamily="34" charset="0"/>
                <a:ea typeface="微软雅黑"/>
                <a:cs typeface="Posterama" panose="020B0504020200020000" pitchFamily="34" charset="0"/>
              </a:rPr>
              <a:t>phens with 8004 rental counts</a:t>
            </a:r>
            <a:r>
              <a:rPr lang="en-IN" sz="1800" dirty="0">
                <a:latin typeface="Posterama" panose="020B0504020200020000" pitchFamily="34" charset="0"/>
                <a:ea typeface="微软雅黑"/>
                <a:cs typeface="Posterama" panose="020B0504020200020000" pitchFamily="34" charset="0"/>
              </a:rPr>
              <a:t> </a:t>
            </a:r>
          </a:p>
        </p:txBody>
      </p:sp>
      <p:sp>
        <p:nvSpPr>
          <p:cNvPr id="14" name="TextBox 13">
            <a:extLst>
              <a:ext uri="{FF2B5EF4-FFF2-40B4-BE49-F238E27FC236}">
                <a16:creationId xmlns:a16="http://schemas.microsoft.com/office/drawing/2014/main" id="{5114C06A-0F3C-26DA-BB61-37C19DB4FBAF}"/>
              </a:ext>
            </a:extLst>
          </p:cNvPr>
          <p:cNvSpPr txBox="1"/>
          <p:nvPr/>
        </p:nvSpPr>
        <p:spPr>
          <a:xfrm>
            <a:off x="5694218" y="4316826"/>
            <a:ext cx="6096000" cy="1754326"/>
          </a:xfrm>
          <a:prstGeom prst="rect">
            <a:avLst/>
          </a:prstGeom>
          <a:noFill/>
        </p:spPr>
        <p:txBody>
          <a:bodyPr wrap="square">
            <a:spAutoFit/>
          </a:bodyPr>
          <a:lstStyle/>
          <a:p>
            <a:pPr>
              <a:lnSpc>
                <a:spcPct val="100000"/>
              </a:lnSpc>
              <a:spcBef>
                <a:spcPts val="0"/>
              </a:spcBef>
            </a:pPr>
            <a:r>
              <a:rPr lang="en-IN" sz="1800" dirty="0">
                <a:latin typeface="Posterama" panose="020B0504020200020000" pitchFamily="34" charset="0"/>
                <a:ea typeface="微软雅黑"/>
                <a:cs typeface="Posterama" panose="020B0504020200020000" pitchFamily="34" charset="0"/>
              </a:rPr>
              <a:t>Recommendations:</a:t>
            </a:r>
          </a:p>
          <a:p>
            <a:pPr>
              <a:lnSpc>
                <a:spcPct val="100000"/>
              </a:lnSpc>
              <a:spcBef>
                <a:spcPts val="0"/>
              </a:spcBef>
            </a:pPr>
            <a:endParaRPr lang="en-IN" sz="18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latin typeface="Posterama" panose="020B0504020200020000" pitchFamily="34" charset="0"/>
                <a:cs typeface="Posterama" panose="020B0504020200020000" pitchFamily="34" charset="0"/>
              </a:rPr>
              <a:t>Acknowledge and motivate Mike to sustain his strong performance</a:t>
            </a:r>
          </a:p>
          <a:p>
            <a:pPr marL="285750" indent="-285750">
              <a:lnSpc>
                <a:spcPct val="100000"/>
              </a:lnSpc>
              <a:spcBef>
                <a:spcPts val="0"/>
              </a:spcBef>
              <a:buFont typeface="Arial" panose="020B0604020202020204" pitchFamily="34" charset="0"/>
              <a:buChar char="•"/>
            </a:pPr>
            <a:r>
              <a:rPr lang="en-IN" dirty="0">
                <a:latin typeface="Posterama" panose="020B0504020200020000" pitchFamily="34" charset="0"/>
                <a:ea typeface="微软雅黑"/>
                <a:cs typeface="Posterama" panose="020B0504020200020000" pitchFamily="34" charset="0"/>
              </a:rPr>
              <a:t>Provide Jon with necessary training to help enhance his skills and improve his results</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1687524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867400" y="1316181"/>
            <a:ext cx="3013363" cy="748146"/>
          </a:xfrm>
        </p:spPr>
        <p:txBody>
          <a:bodyPr/>
          <a:lstStyle/>
          <a:p>
            <a:r>
              <a:rPr lang="en-US" altLang="zh-CN" sz="4400" dirty="0"/>
              <a:t>Summary</a:t>
            </a:r>
            <a:endParaRPr lang="en-US" sz="4400" dirty="0"/>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0"/>
          </p:nvPr>
        </p:nvSpPr>
        <p:spPr/>
        <p:txBody>
          <a:bodyPr/>
          <a:lstStyle/>
          <a:p>
            <a:r>
              <a:rPr lang="en-US" dirty="0"/>
              <a:t>Mini Capstone Project</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1"/>
          </p:nvPr>
        </p:nvSpPr>
        <p:spPr/>
        <p:txBody>
          <a:bodyPr/>
          <a:lstStyle/>
          <a:p>
            <a:fld id="{47FEACEE-25B4-4A2D-B147-27296E36371D}" type="slidenum">
              <a:rPr lang="en-US" altLang="zh-CN" smtClean="0"/>
              <a:pPr/>
              <a:t>12</a:t>
            </a:fld>
            <a:endParaRPr lang="en-US" altLang="zh-CN" dirty="0"/>
          </a:p>
        </p:txBody>
      </p:sp>
      <p:sp>
        <p:nvSpPr>
          <p:cNvPr id="25" name="TextBox 24">
            <a:extLst>
              <a:ext uri="{FF2B5EF4-FFF2-40B4-BE49-F238E27FC236}">
                <a16:creationId xmlns:a16="http://schemas.microsoft.com/office/drawing/2014/main" id="{98C6D778-F976-CCA5-7BFC-0EFDA64ABE2F}"/>
              </a:ext>
            </a:extLst>
          </p:cNvPr>
          <p:cNvSpPr txBox="1"/>
          <p:nvPr/>
        </p:nvSpPr>
        <p:spPr>
          <a:xfrm>
            <a:off x="5652654" y="2244436"/>
            <a:ext cx="5070764" cy="3626525"/>
          </a:xfrm>
          <a:prstGeom prst="flowChartAlternateProcess">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50000"/>
              </a:lnSpc>
            </a:pPr>
            <a:r>
              <a:rPr lang="en-US" dirty="0">
                <a:solidFill>
                  <a:schemeClr val="tx1"/>
                </a:solidFill>
              </a:rPr>
              <a:t>With the use of SQL to filter data and Excel to visualize trends, we gained valuable insights into the various performance metrics of the Maven movie dataset. With such knowledge we were able to identify areas of improvements that could help the business grow stronger.</a:t>
            </a:r>
            <a:endParaRPr lang="en-IN" dirty="0">
              <a:solidFill>
                <a:schemeClr val="tx1"/>
              </a:solidFill>
            </a:endParaRPr>
          </a:p>
          <a:p>
            <a:pPr marL="0" indent="0" algn="ctr">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07296223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192982" y="2216156"/>
            <a:ext cx="5055698" cy="1325563"/>
          </a:xfrm>
        </p:spPr>
        <p:txBody>
          <a:bodyPr/>
          <a:lstStyle/>
          <a:p>
            <a:r>
              <a:rPr lang="en-US" sz="4800"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1434328"/>
          </a:xfrm>
        </p:spPr>
        <p:txBody>
          <a:bodyPr/>
          <a:lstStyle/>
          <a:p>
            <a:pPr>
              <a:lnSpc>
                <a:spcPct val="150000"/>
              </a:lnSpc>
            </a:pPr>
            <a:r>
              <a:rPr lang="en-US" sz="1800" dirty="0"/>
              <a:t>This is a project to perform data analysis on Maven Movie dataset using MySQL and MS Excel</a:t>
            </a:r>
            <a:r>
              <a:rPr lang="en-US" dirty="0"/>
              <a:t>.</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a:xfrm>
            <a:off x="470021" y="6217919"/>
            <a:ext cx="4114800" cy="365125"/>
          </a:xfrm>
        </p:spPr>
        <p:txBody>
          <a:bodyPr/>
          <a:lstStyle/>
          <a:p>
            <a:r>
              <a:rPr lang="en-US" dirty="0"/>
              <a:t>Mini Capstone Project</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a:extLst>
              <a:ext uri="{837473B0-CC2E-450A-ABE3-18F120FF3D39}">
                <a1611:picAttrSrcUrl xmlns:a1611="http://schemas.microsoft.com/office/drawing/2016/11/main" r:id="rId4"/>
              </a:ext>
            </a:extLst>
          </a:blip>
          <a:srcRect t="-44555" b="-44555"/>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867400" y="1316181"/>
            <a:ext cx="3013363" cy="748146"/>
          </a:xfrm>
        </p:spPr>
        <p:txBody>
          <a:bodyPr/>
          <a:lstStyle/>
          <a:p>
            <a:r>
              <a:rPr lang="en-US" altLang="zh-CN" sz="4400" dirty="0"/>
              <a:t>Agenda</a:t>
            </a:r>
            <a:endParaRPr lang="en-US" sz="4400" dirty="0"/>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0"/>
          </p:nvPr>
        </p:nvSpPr>
        <p:spPr/>
        <p:txBody>
          <a:bodyPr/>
          <a:lstStyle/>
          <a:p>
            <a:r>
              <a:rPr lang="en-US" dirty="0"/>
              <a:t>Mini Capstone Project</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1"/>
          </p:nvPr>
        </p:nvSpPr>
        <p:spPr/>
        <p:txBody>
          <a:bodyPr/>
          <a:lstStyle/>
          <a:p>
            <a:fld id="{47FEACEE-25B4-4A2D-B147-27296E36371D}" type="slidenum">
              <a:rPr lang="en-US" altLang="zh-CN" smtClean="0"/>
              <a:pPr/>
              <a:t>3</a:t>
            </a:fld>
            <a:endParaRPr lang="en-US" altLang="zh-CN" dirty="0"/>
          </a:p>
        </p:txBody>
      </p:sp>
      <p:sp>
        <p:nvSpPr>
          <p:cNvPr id="25" name="TextBox 24">
            <a:extLst>
              <a:ext uri="{FF2B5EF4-FFF2-40B4-BE49-F238E27FC236}">
                <a16:creationId xmlns:a16="http://schemas.microsoft.com/office/drawing/2014/main" id="{98C6D778-F976-CCA5-7BFC-0EFDA64ABE2F}"/>
              </a:ext>
            </a:extLst>
          </p:cNvPr>
          <p:cNvSpPr txBox="1"/>
          <p:nvPr/>
        </p:nvSpPr>
        <p:spPr>
          <a:xfrm>
            <a:off x="5652654" y="2244436"/>
            <a:ext cx="3110345" cy="4086225"/>
          </a:xfrm>
          <a:prstGeom prst="flowChartAlternateProcess">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lnSpc>
                <a:spcPct val="100000"/>
              </a:lnSpc>
              <a:spcBef>
                <a:spcPts val="0"/>
              </a:spcBef>
              <a:buFont typeface="Arial" panose="020B0604020202020204" pitchFamily="34" charset="0"/>
              <a:buChar char="•"/>
            </a:pPr>
            <a:r>
              <a:rPr lang="en-IN" sz="2400" dirty="0">
                <a:solidFill>
                  <a:schemeClr val="tx1"/>
                </a:solidFill>
                <a:latin typeface="Posterama" panose="020B0504020200020000" pitchFamily="34" charset="0"/>
                <a:ea typeface="微软雅黑"/>
                <a:cs typeface="Posterama" panose="020B0504020200020000" pitchFamily="34" charset="0"/>
              </a:rPr>
              <a:t>Objectives</a:t>
            </a:r>
          </a:p>
          <a:p>
            <a:pPr marL="285750" indent="-285750">
              <a:lnSpc>
                <a:spcPct val="100000"/>
              </a:lnSpc>
              <a:spcBef>
                <a:spcPts val="0"/>
              </a:spcBef>
              <a:buFont typeface="Arial" panose="020B0604020202020204" pitchFamily="34" charset="0"/>
              <a:buChar char="•"/>
            </a:pPr>
            <a:endParaRPr lang="en-IN" sz="2400" dirty="0">
              <a:solidFill>
                <a:schemeClr val="tx1"/>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2400" dirty="0">
                <a:solidFill>
                  <a:schemeClr val="tx1"/>
                </a:solidFill>
                <a:latin typeface="Posterama" panose="020B0504020200020000" pitchFamily="34" charset="0"/>
                <a:ea typeface="微软雅黑"/>
                <a:cs typeface="Posterama" panose="020B0504020200020000" pitchFamily="34" charset="0"/>
              </a:rPr>
              <a:t>Process</a:t>
            </a:r>
          </a:p>
          <a:p>
            <a:pPr>
              <a:lnSpc>
                <a:spcPct val="100000"/>
              </a:lnSpc>
              <a:spcBef>
                <a:spcPts val="0"/>
              </a:spcBef>
            </a:pPr>
            <a:endParaRPr lang="en-IN" sz="2400" dirty="0">
              <a:solidFill>
                <a:schemeClr val="tx1"/>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2400" dirty="0">
                <a:solidFill>
                  <a:schemeClr val="tx1"/>
                </a:solidFill>
                <a:latin typeface="Posterama" panose="020B0504020200020000" pitchFamily="34" charset="0"/>
                <a:ea typeface="微软雅黑"/>
                <a:cs typeface="Posterama" panose="020B0504020200020000" pitchFamily="34" charset="0"/>
              </a:rPr>
              <a:t>Tasks</a:t>
            </a:r>
          </a:p>
          <a:p>
            <a:pPr>
              <a:lnSpc>
                <a:spcPct val="100000"/>
              </a:lnSpc>
              <a:spcBef>
                <a:spcPts val="0"/>
              </a:spcBef>
            </a:pPr>
            <a:endParaRPr lang="en-IN" sz="2400" dirty="0">
              <a:solidFill>
                <a:schemeClr val="tx1"/>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2400" dirty="0">
                <a:solidFill>
                  <a:schemeClr val="tx1"/>
                </a:solidFill>
                <a:latin typeface="Posterama" panose="020B0504020200020000" pitchFamily="34" charset="0"/>
                <a:ea typeface="微软雅黑"/>
                <a:cs typeface="Posterama" panose="020B0504020200020000" pitchFamily="34" charset="0"/>
              </a:rPr>
              <a:t>Summary</a:t>
            </a:r>
          </a:p>
          <a:p>
            <a:pPr marL="285750" indent="-285750">
              <a:lnSpc>
                <a:spcPct val="100000"/>
              </a:lnSpc>
              <a:spcBef>
                <a:spcPts val="0"/>
              </a:spcBef>
              <a:buFont typeface="Arial" panose="020B0604020202020204" pitchFamily="34" charset="0"/>
              <a:buChar char="•"/>
            </a:pPr>
            <a:endParaRPr lang="en-IN" sz="2400" dirty="0">
              <a:solidFill>
                <a:schemeClr val="tx1"/>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2400" dirty="0" err="1">
                <a:solidFill>
                  <a:schemeClr val="tx1"/>
                </a:solidFill>
                <a:latin typeface="Posterama" panose="020B0504020200020000" pitchFamily="34" charset="0"/>
                <a:ea typeface="微软雅黑"/>
                <a:cs typeface="Posterama" panose="020B0504020200020000" pitchFamily="34" charset="0"/>
              </a:rPr>
              <a:t>QnA</a:t>
            </a:r>
            <a:endParaRPr lang="en-IN" sz="2400" dirty="0">
              <a:solidFill>
                <a:schemeClr val="tx1"/>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7"/>
          </p:nvPr>
        </p:nvSpPr>
        <p:spPr>
          <a:xfrm>
            <a:off x="1927572" y="4774860"/>
            <a:ext cx="1877575" cy="506399"/>
          </a:xfrm>
        </p:spPr>
        <p:txBody>
          <a:bodyPr/>
          <a:lstStyle/>
          <a:p>
            <a:r>
              <a:rPr lang="en-US" dirty="0"/>
              <a:t>Data Sourcing</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49"/>
          </p:nvPr>
        </p:nvSpPr>
        <p:spPr>
          <a:xfrm>
            <a:off x="3994116" y="4774860"/>
            <a:ext cx="1877575" cy="506399"/>
          </a:xfrm>
        </p:spPr>
        <p:txBody>
          <a:bodyPr/>
          <a:lstStyle/>
          <a:p>
            <a:r>
              <a:rPr lang="en-US" dirty="0"/>
              <a:t>Data Filtering</a:t>
            </a:r>
          </a:p>
        </p:txBody>
      </p:sp>
      <p:sp>
        <p:nvSpPr>
          <p:cNvPr id="2" name="Text Placeholder 1">
            <a:extLst>
              <a:ext uri="{FF2B5EF4-FFF2-40B4-BE49-F238E27FC236}">
                <a16:creationId xmlns:a16="http://schemas.microsoft.com/office/drawing/2014/main" id="{9DB978E5-818F-3BA6-993E-47C8C51E88FF}"/>
              </a:ext>
            </a:extLst>
          </p:cNvPr>
          <p:cNvSpPr>
            <a:spLocks noGrp="1"/>
          </p:cNvSpPr>
          <p:nvPr>
            <p:ph type="body" sz="quarter" idx="51"/>
          </p:nvPr>
        </p:nvSpPr>
        <p:spPr>
          <a:xfrm>
            <a:off x="6179700" y="4774860"/>
            <a:ext cx="1984993" cy="506399"/>
          </a:xfrm>
        </p:spPr>
        <p:txBody>
          <a:bodyPr/>
          <a:lstStyle/>
          <a:p>
            <a:r>
              <a:rPr lang="en-IN" dirty="0"/>
              <a:t>Data Visualization</a:t>
            </a:r>
          </a:p>
        </p:txBody>
      </p:sp>
      <p:sp>
        <p:nvSpPr>
          <p:cNvPr id="4" name="Text Placeholder 3">
            <a:extLst>
              <a:ext uri="{FF2B5EF4-FFF2-40B4-BE49-F238E27FC236}">
                <a16:creationId xmlns:a16="http://schemas.microsoft.com/office/drawing/2014/main" id="{9E3D9C85-A908-CA1F-036F-8BF233078186}"/>
              </a:ext>
            </a:extLst>
          </p:cNvPr>
          <p:cNvSpPr>
            <a:spLocks noGrp="1"/>
          </p:cNvSpPr>
          <p:nvPr>
            <p:ph type="body" sz="quarter" idx="53"/>
          </p:nvPr>
        </p:nvSpPr>
        <p:spPr>
          <a:xfrm>
            <a:off x="8365284" y="4774860"/>
            <a:ext cx="1877575" cy="506399"/>
          </a:xfrm>
        </p:spPr>
        <p:txBody>
          <a:bodyPr/>
          <a:lstStyle/>
          <a:p>
            <a:r>
              <a:rPr lang="en-IN" dirty="0"/>
              <a:t>Data Analysis</a:t>
            </a:r>
          </a:p>
        </p:txBody>
      </p:sp>
      <p:pic>
        <p:nvPicPr>
          <p:cNvPr id="26" name="Picture Placeholder 25">
            <a:extLst>
              <a:ext uri="{FF2B5EF4-FFF2-40B4-BE49-F238E27FC236}">
                <a16:creationId xmlns:a16="http://schemas.microsoft.com/office/drawing/2014/main" id="{C611C5B5-BCF6-3275-F293-48A2B12FC7DE}"/>
              </a:ext>
            </a:extLst>
          </p:cNvPr>
          <p:cNvPicPr>
            <a:picLocks noGrp="1" noChangeAspect="1"/>
          </p:cNvPicPr>
          <p:nvPr>
            <p:ph type="pic" sz="quarter" idx="57"/>
          </p:nvPr>
        </p:nvPicPr>
        <p:blipFill>
          <a:blip r:embed="rId3">
            <a:extLst>
              <a:ext uri="{837473B0-CC2E-450A-ABE3-18F120FF3D39}">
                <a1611:picAttrSrcUrl xmlns:a1611="http://schemas.microsoft.com/office/drawing/2016/11/main" r:id="rId4"/>
              </a:ext>
            </a:extLst>
          </a:blip>
          <a:srcRect l="25221" r="25221"/>
          <a:stretch>
            <a:fillRect/>
          </a:stretch>
        </p:blipFill>
        <p:spPr>
          <a:xfrm>
            <a:off x="1852613" y="1774825"/>
            <a:ext cx="1622425" cy="1841500"/>
          </a:xfrm>
        </p:spPr>
      </p:pic>
      <p:pic>
        <p:nvPicPr>
          <p:cNvPr id="42" name="Picture Placeholder 41">
            <a:extLst>
              <a:ext uri="{FF2B5EF4-FFF2-40B4-BE49-F238E27FC236}">
                <a16:creationId xmlns:a16="http://schemas.microsoft.com/office/drawing/2014/main" id="{A0260208-81D9-7458-C935-2A678E4F7EFC}"/>
              </a:ext>
            </a:extLst>
          </p:cNvPr>
          <p:cNvPicPr>
            <a:picLocks noGrp="1" noChangeAspect="1"/>
          </p:cNvPicPr>
          <p:nvPr>
            <p:ph type="pic" sz="quarter" idx="58"/>
          </p:nvPr>
        </p:nvPicPr>
        <p:blipFill>
          <a:blip r:embed="rId5">
            <a:extLst>
              <a:ext uri="{837473B0-CC2E-450A-ABE3-18F120FF3D39}">
                <a1611:picAttrSrcUrl xmlns:a1611="http://schemas.microsoft.com/office/drawing/2016/11/main" r:id="rId6"/>
              </a:ext>
            </a:extLst>
          </a:blip>
          <a:srcRect l="15143" r="15143"/>
          <a:stretch>
            <a:fillRect/>
          </a:stretch>
        </p:blipFill>
        <p:spPr>
          <a:xfrm>
            <a:off x="3979863" y="1774825"/>
            <a:ext cx="1620837" cy="1841500"/>
          </a:xfrm>
        </p:spPr>
      </p:pic>
      <p:pic>
        <p:nvPicPr>
          <p:cNvPr id="32" name="Picture Placeholder 31">
            <a:extLst>
              <a:ext uri="{FF2B5EF4-FFF2-40B4-BE49-F238E27FC236}">
                <a16:creationId xmlns:a16="http://schemas.microsoft.com/office/drawing/2014/main" id="{80FCEACB-F18C-6674-ADCE-0D49FDFC14FB}"/>
              </a:ext>
            </a:extLst>
          </p:cNvPr>
          <p:cNvPicPr>
            <a:picLocks noGrp="1" noChangeAspect="1"/>
          </p:cNvPicPr>
          <p:nvPr>
            <p:ph type="pic" sz="quarter" idx="59"/>
          </p:nvPr>
        </p:nvPicPr>
        <p:blipFill>
          <a:blip r:embed="rId7">
            <a:extLst>
              <a:ext uri="{837473B0-CC2E-450A-ABE3-18F120FF3D39}">
                <a1611:picAttrSrcUrl xmlns:a1611="http://schemas.microsoft.com/office/drawing/2016/11/main" r:id="rId8"/>
              </a:ext>
            </a:extLst>
          </a:blip>
          <a:srcRect l="16480" r="16480"/>
          <a:stretch>
            <a:fillRect/>
          </a:stretch>
        </p:blipFill>
        <p:spPr>
          <a:xfrm>
            <a:off x="6104758" y="1774449"/>
            <a:ext cx="1620838" cy="1841500"/>
          </a:xfrm>
        </p:spPr>
      </p:pic>
      <p:pic>
        <p:nvPicPr>
          <p:cNvPr id="35" name="Picture Placeholder 34">
            <a:extLst>
              <a:ext uri="{FF2B5EF4-FFF2-40B4-BE49-F238E27FC236}">
                <a16:creationId xmlns:a16="http://schemas.microsoft.com/office/drawing/2014/main" id="{A75686DF-2132-7469-2EB2-82569C12C3F2}"/>
              </a:ext>
            </a:extLst>
          </p:cNvPr>
          <p:cNvPicPr>
            <a:picLocks noGrp="1" noChangeAspect="1"/>
          </p:cNvPicPr>
          <p:nvPr>
            <p:ph type="pic" sz="quarter" idx="60"/>
          </p:nvPr>
        </p:nvPicPr>
        <p:blipFill>
          <a:blip r:embed="rId9">
            <a:extLst>
              <a:ext uri="{837473B0-CC2E-450A-ABE3-18F120FF3D39}">
                <a1611:picAttrSrcUrl xmlns:a1611="http://schemas.microsoft.com/office/drawing/2016/11/main" r:id="rId10"/>
              </a:ext>
            </a:extLst>
          </a:blip>
          <a:srcRect l="5991" r="5991"/>
          <a:stretch>
            <a:fillRect/>
          </a:stretch>
        </p:blipFill>
        <p:spPr>
          <a:xfrm>
            <a:off x="8231188" y="1774825"/>
            <a:ext cx="1620837" cy="1841500"/>
          </a:xfrm>
        </p:spPr>
      </p:pic>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678569" y="174955"/>
            <a:ext cx="10515600" cy="1325563"/>
          </a:xfrm>
        </p:spPr>
        <p:txBody>
          <a:bodyPr/>
          <a:lstStyle/>
          <a:p>
            <a:r>
              <a:rPr lang="en-US" dirty="0"/>
              <a:t>Process</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62"/>
          </p:nvPr>
        </p:nvSpPr>
        <p:spPr/>
        <p:txBody>
          <a:bodyPr/>
          <a:lstStyle/>
          <a:p>
            <a:r>
              <a:rPr lang="en-US" dirty="0"/>
              <a:t>Mini Capstone Project</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6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71815063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405683" y="1141669"/>
            <a:ext cx="3994173" cy="927731"/>
          </a:xfrm>
        </p:spPr>
        <p:txBody>
          <a:bodyPr/>
          <a:lstStyle/>
          <a:p>
            <a:r>
              <a:rPr lang="en-US" dirty="0"/>
              <a:t>OBJECTIVES</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Analyze Rental Trends</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7" y="1661653"/>
            <a:ext cx="5162709" cy="1061187"/>
          </a:xfrm>
        </p:spPr>
        <p:txBody>
          <a:bodyPr/>
          <a:lstStyle/>
          <a:p>
            <a:r>
              <a:rPr lang="en-US" dirty="0"/>
              <a:t>Analyze the monthly rental trends </a:t>
            </a:r>
          </a:p>
          <a:p>
            <a:r>
              <a:rPr lang="en-US" dirty="0"/>
              <a:t>Determine the peak rental hours in a day based on rental transactions</a:t>
            </a:r>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t>Determine Film Popularity</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60975" y="3536286"/>
            <a:ext cx="5162709" cy="1061187"/>
          </a:xfrm>
        </p:spPr>
        <p:txBody>
          <a:bodyPr/>
          <a:lstStyle/>
          <a:p>
            <a:r>
              <a:rPr lang="en-US" dirty="0"/>
              <a:t>Identify the top 10 most rented films</a:t>
            </a:r>
          </a:p>
          <a:p>
            <a:r>
              <a:rPr lang="en-US" dirty="0"/>
              <a:t>Determine which film categories have the highest number of rentals </a:t>
            </a:r>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dirty="0"/>
              <a:t>Assess Store Performance</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50339" y="5171749"/>
            <a:ext cx="5162709" cy="1038137"/>
          </a:xfrm>
        </p:spPr>
        <p:txBody>
          <a:bodyPr/>
          <a:lstStyle/>
          <a:p>
            <a:r>
              <a:rPr lang="en-US" dirty="0"/>
              <a:t>Identify which store generates the highest rental revenue</a:t>
            </a:r>
          </a:p>
          <a:p>
            <a:r>
              <a:rPr lang="en-US" dirty="0"/>
              <a:t>Determine the distribution of rentals by staff members to assess performance</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6</a:t>
            </a:fld>
            <a:endParaRPr lang="en-US" altLang="zh-CN" dirty="0"/>
          </a:p>
        </p:txBody>
      </p:sp>
      <p:pic>
        <p:nvPicPr>
          <p:cNvPr id="12" name="Picture 11">
            <a:extLst>
              <a:ext uri="{FF2B5EF4-FFF2-40B4-BE49-F238E27FC236}">
                <a16:creationId xmlns:a16="http://schemas.microsoft.com/office/drawing/2014/main" id="{1AE47D44-3C09-C71C-6E8A-A5EAF9625C14}"/>
              </a:ext>
            </a:extLst>
          </p:cNvPr>
          <p:cNvPicPr>
            <a:picLocks noChangeAspect="1"/>
          </p:cNvPicPr>
          <p:nvPr/>
        </p:nvPicPr>
        <p:blipFill>
          <a:blip r:embed="rId3"/>
          <a:stretch>
            <a:fillRect/>
          </a:stretch>
        </p:blipFill>
        <p:spPr>
          <a:xfrm>
            <a:off x="330390" y="243879"/>
            <a:ext cx="4151555" cy="1905000"/>
          </a:xfrm>
          <a:prstGeom prst="rect">
            <a:avLst/>
          </a:prstGeom>
        </p:spPr>
      </p:pic>
      <p:pic>
        <p:nvPicPr>
          <p:cNvPr id="20" name="Picture 19">
            <a:extLst>
              <a:ext uri="{FF2B5EF4-FFF2-40B4-BE49-F238E27FC236}">
                <a16:creationId xmlns:a16="http://schemas.microsoft.com/office/drawing/2014/main" id="{337A1E80-4C23-4709-8914-EB5CF53FB697}"/>
              </a:ext>
            </a:extLst>
          </p:cNvPr>
          <p:cNvPicPr>
            <a:picLocks noChangeAspect="1"/>
          </p:cNvPicPr>
          <p:nvPr/>
        </p:nvPicPr>
        <p:blipFill>
          <a:blip r:embed="rId4"/>
          <a:stretch>
            <a:fillRect/>
          </a:stretch>
        </p:blipFill>
        <p:spPr>
          <a:xfrm>
            <a:off x="1286353" y="2285987"/>
            <a:ext cx="2433591" cy="2234661"/>
          </a:xfrm>
          <a:prstGeom prst="rect">
            <a:avLst/>
          </a:prstGeom>
        </p:spPr>
      </p:pic>
      <p:sp>
        <p:nvSpPr>
          <p:cNvPr id="44" name="Title 43">
            <a:extLst>
              <a:ext uri="{FF2B5EF4-FFF2-40B4-BE49-F238E27FC236}">
                <a16:creationId xmlns:a16="http://schemas.microsoft.com/office/drawing/2014/main" id="{6088F938-B713-E59B-4469-0CDE5637126C}"/>
              </a:ext>
            </a:extLst>
          </p:cNvPr>
          <p:cNvSpPr>
            <a:spLocks noGrp="1"/>
          </p:cNvSpPr>
          <p:nvPr>
            <p:ph type="title"/>
          </p:nvPr>
        </p:nvSpPr>
        <p:spPr>
          <a:xfrm>
            <a:off x="4627418" y="166255"/>
            <a:ext cx="6705600" cy="637309"/>
          </a:xfrm>
        </p:spPr>
        <p:txBody>
          <a:bodyPr/>
          <a:lstStyle/>
          <a:p>
            <a:r>
              <a:rPr lang="en-IN" sz="3200" dirty="0">
                <a:solidFill>
                  <a:schemeClr val="tx1"/>
                </a:solidFill>
              </a:rPr>
              <a:t>Analysis of Monthly Rental Trends</a:t>
            </a:r>
          </a:p>
        </p:txBody>
      </p:sp>
      <p:graphicFrame>
        <p:nvGraphicFramePr>
          <p:cNvPr id="45" name="Chart 44">
            <a:extLst>
              <a:ext uri="{FF2B5EF4-FFF2-40B4-BE49-F238E27FC236}">
                <a16:creationId xmlns:a16="http://schemas.microsoft.com/office/drawing/2014/main" id="{06E6D627-8A62-7759-F2A2-1E5993CD5DE3}"/>
              </a:ext>
            </a:extLst>
          </p:cNvPr>
          <p:cNvGraphicFramePr>
            <a:graphicFrameLocks/>
          </p:cNvGraphicFramePr>
          <p:nvPr>
            <p:extLst>
              <p:ext uri="{D42A27DB-BD31-4B8C-83A1-F6EECF244321}">
                <p14:modId xmlns:p14="http://schemas.microsoft.com/office/powerpoint/2010/main" val="1854816093"/>
              </p:ext>
            </p:extLst>
          </p:nvPr>
        </p:nvGraphicFramePr>
        <p:xfrm>
          <a:off x="4920819" y="1031784"/>
          <a:ext cx="5578476" cy="3460750"/>
        </p:xfrm>
        <a:graphic>
          <a:graphicData uri="http://schemas.openxmlformats.org/drawingml/2006/chart">
            <c:chart xmlns:c="http://schemas.openxmlformats.org/drawingml/2006/chart" xmlns:r="http://schemas.openxmlformats.org/officeDocument/2006/relationships" r:id="rId5"/>
          </a:graphicData>
        </a:graphic>
      </p:graphicFrame>
      <p:sp>
        <p:nvSpPr>
          <p:cNvPr id="47" name="TextBox 46">
            <a:extLst>
              <a:ext uri="{FF2B5EF4-FFF2-40B4-BE49-F238E27FC236}">
                <a16:creationId xmlns:a16="http://schemas.microsoft.com/office/drawing/2014/main" id="{D8A2B68E-52CD-631A-B9B8-5C5ACB1995B3}"/>
              </a:ext>
            </a:extLst>
          </p:cNvPr>
          <p:cNvSpPr txBox="1"/>
          <p:nvPr/>
        </p:nvSpPr>
        <p:spPr>
          <a:xfrm>
            <a:off x="741219" y="4629642"/>
            <a:ext cx="4682836" cy="2062103"/>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Insights:</a:t>
            </a: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Highest rental counts in July, 2005 and lowest in February, 2006 presented with line and column chart.</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Rental activity starts from May, 2005 and gradually its increasing, reaches its peak in July, afterwards it starts decreasing  </a:t>
            </a:r>
          </a:p>
        </p:txBody>
      </p:sp>
      <p:sp>
        <p:nvSpPr>
          <p:cNvPr id="49" name="TextBox 48">
            <a:extLst>
              <a:ext uri="{FF2B5EF4-FFF2-40B4-BE49-F238E27FC236}">
                <a16:creationId xmlns:a16="http://schemas.microsoft.com/office/drawing/2014/main" id="{7F8E5BFC-6427-CCBA-EDA5-D0E532BCC012}"/>
              </a:ext>
            </a:extLst>
          </p:cNvPr>
          <p:cNvSpPr txBox="1"/>
          <p:nvPr/>
        </p:nvSpPr>
        <p:spPr>
          <a:xfrm>
            <a:off x="5702237" y="4629642"/>
            <a:ext cx="5354779" cy="1323439"/>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Recommendations:</a:t>
            </a: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Promote sales and offers to increase rental activity during September to January</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Focus on inventory during peak sales month.</a:t>
            </a:r>
          </a:p>
        </p:txBody>
      </p:sp>
    </p:spTree>
    <p:extLst>
      <p:ext uri="{BB962C8B-B14F-4D97-AF65-F5344CB8AC3E}">
        <p14:creationId xmlns:p14="http://schemas.microsoft.com/office/powerpoint/2010/main" val="415753338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7</a:t>
            </a:fld>
            <a:endParaRPr lang="en-US" altLang="zh-CN" dirty="0"/>
          </a:p>
        </p:txBody>
      </p:sp>
      <p:sp>
        <p:nvSpPr>
          <p:cNvPr id="44" name="Title 43">
            <a:extLst>
              <a:ext uri="{FF2B5EF4-FFF2-40B4-BE49-F238E27FC236}">
                <a16:creationId xmlns:a16="http://schemas.microsoft.com/office/drawing/2014/main" id="{6088F938-B713-E59B-4469-0CDE5637126C}"/>
              </a:ext>
            </a:extLst>
          </p:cNvPr>
          <p:cNvSpPr>
            <a:spLocks noGrp="1"/>
          </p:cNvSpPr>
          <p:nvPr>
            <p:ph type="title"/>
          </p:nvPr>
        </p:nvSpPr>
        <p:spPr>
          <a:xfrm>
            <a:off x="3089564" y="77546"/>
            <a:ext cx="5874327" cy="940686"/>
          </a:xfrm>
        </p:spPr>
        <p:txBody>
          <a:bodyPr/>
          <a:lstStyle/>
          <a:p>
            <a:r>
              <a:rPr lang="en-IN" sz="3200" dirty="0">
                <a:solidFill>
                  <a:schemeClr val="tx1"/>
                </a:solidFill>
              </a:rPr>
              <a:t>Analysis of Peak Rental Hours</a:t>
            </a:r>
          </a:p>
        </p:txBody>
      </p:sp>
      <p:pic>
        <p:nvPicPr>
          <p:cNvPr id="7" name="Picture 6">
            <a:extLst>
              <a:ext uri="{FF2B5EF4-FFF2-40B4-BE49-F238E27FC236}">
                <a16:creationId xmlns:a16="http://schemas.microsoft.com/office/drawing/2014/main" id="{F54A1C72-E38D-74C8-99C2-195175137474}"/>
              </a:ext>
            </a:extLst>
          </p:cNvPr>
          <p:cNvPicPr>
            <a:picLocks noChangeAspect="1"/>
          </p:cNvPicPr>
          <p:nvPr/>
        </p:nvPicPr>
        <p:blipFill>
          <a:blip r:embed="rId3"/>
          <a:stretch>
            <a:fillRect/>
          </a:stretch>
        </p:blipFill>
        <p:spPr>
          <a:xfrm>
            <a:off x="335442" y="740448"/>
            <a:ext cx="5508243" cy="1510144"/>
          </a:xfrm>
          <a:prstGeom prst="rect">
            <a:avLst/>
          </a:prstGeom>
        </p:spPr>
      </p:pic>
      <p:pic>
        <p:nvPicPr>
          <p:cNvPr id="11" name="Picture 10">
            <a:extLst>
              <a:ext uri="{FF2B5EF4-FFF2-40B4-BE49-F238E27FC236}">
                <a16:creationId xmlns:a16="http://schemas.microsoft.com/office/drawing/2014/main" id="{92602C58-435B-EE5C-5FD2-50A32EF88DC4}"/>
              </a:ext>
            </a:extLst>
          </p:cNvPr>
          <p:cNvPicPr>
            <a:picLocks noChangeAspect="1"/>
          </p:cNvPicPr>
          <p:nvPr/>
        </p:nvPicPr>
        <p:blipFill>
          <a:blip r:embed="rId4"/>
          <a:stretch>
            <a:fillRect/>
          </a:stretch>
        </p:blipFill>
        <p:spPr>
          <a:xfrm>
            <a:off x="317594" y="2498610"/>
            <a:ext cx="2169298" cy="3595958"/>
          </a:xfrm>
          <a:prstGeom prst="rect">
            <a:avLst/>
          </a:prstGeom>
        </p:spPr>
      </p:pic>
      <p:sp>
        <p:nvSpPr>
          <p:cNvPr id="16" name="TextBox 15">
            <a:extLst>
              <a:ext uri="{FF2B5EF4-FFF2-40B4-BE49-F238E27FC236}">
                <a16:creationId xmlns:a16="http://schemas.microsoft.com/office/drawing/2014/main" id="{E6D085D8-7BA8-EF7C-56BD-7E97C6EB2C3A}"/>
              </a:ext>
            </a:extLst>
          </p:cNvPr>
          <p:cNvSpPr txBox="1"/>
          <p:nvPr/>
        </p:nvSpPr>
        <p:spPr>
          <a:xfrm>
            <a:off x="6306450" y="762001"/>
            <a:ext cx="4978078" cy="1569660"/>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Insights: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Peak rental hour happens around 3 </a:t>
            </a:r>
            <a:r>
              <a:rPr lang="en-IN" sz="1600" dirty="0" err="1">
                <a:latin typeface="Posterama" panose="020B0504020200020000" pitchFamily="34" charset="0"/>
                <a:ea typeface="微软雅黑"/>
                <a:cs typeface="Posterama" panose="020B0504020200020000" pitchFamily="34" charset="0"/>
              </a:rPr>
              <a:t>p.m</a:t>
            </a:r>
            <a:endParaRPr lang="en-IN" sz="1600" dirty="0">
              <a:latin typeface="Posterama" panose="020B0504020200020000" pitchFamily="34" charset="0"/>
              <a:ea typeface="微软雅黑"/>
              <a:cs typeface="Posterama" panose="020B0504020200020000" pitchFamily="34" charset="0"/>
            </a:endParaRP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Rental counts show uniform trend through out the rest of the day  </a:t>
            </a:r>
          </a:p>
        </p:txBody>
      </p:sp>
      <p:sp>
        <p:nvSpPr>
          <p:cNvPr id="18" name="TextBox 17">
            <a:extLst>
              <a:ext uri="{FF2B5EF4-FFF2-40B4-BE49-F238E27FC236}">
                <a16:creationId xmlns:a16="http://schemas.microsoft.com/office/drawing/2014/main" id="{651E664C-2C36-D2B0-DDBE-0EFEF493CB8A}"/>
              </a:ext>
            </a:extLst>
          </p:cNvPr>
          <p:cNvSpPr txBox="1"/>
          <p:nvPr/>
        </p:nvSpPr>
        <p:spPr>
          <a:xfrm>
            <a:off x="9301964" y="2498610"/>
            <a:ext cx="2495181" cy="3785652"/>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Recommendations: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cs typeface="Posterama" panose="020B0504020200020000" pitchFamily="34" charset="0"/>
              </a:rPr>
              <a:t>Optimize staffing and inventory around 3 p.m. to handle the peak demand efficiently</a:t>
            </a:r>
          </a:p>
          <a:p>
            <a:pPr marL="285750" indent="-285750">
              <a:lnSpc>
                <a:spcPct val="100000"/>
              </a:lnSpc>
              <a:spcBef>
                <a:spcPts val="0"/>
              </a:spcBef>
              <a:buFont typeface="Arial" panose="020B0604020202020204" pitchFamily="34" charset="0"/>
              <a:buChar char="•"/>
            </a:pPr>
            <a:endParaRPr lang="en-US" sz="1600" dirty="0">
              <a:latin typeface="Posterama" panose="020B0504020200020000" pitchFamily="34" charset="0"/>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cs typeface="Posterama" panose="020B0504020200020000" pitchFamily="34" charset="0"/>
              </a:rPr>
              <a:t>Introduce promotions or incentives during non-peak hours to boost rental activity evenly throughout the day</a:t>
            </a:r>
            <a:endParaRPr lang="en-IN" sz="1600" dirty="0">
              <a:latin typeface="Posterama" panose="020B0504020200020000" pitchFamily="34" charset="0"/>
              <a:ea typeface="微软雅黑"/>
              <a:cs typeface="Posterama" panose="020B0504020200020000" pitchFamily="34" charset="0"/>
            </a:endParaRPr>
          </a:p>
        </p:txBody>
      </p:sp>
      <p:graphicFrame>
        <p:nvGraphicFramePr>
          <p:cNvPr id="21" name="Chart 20">
            <a:extLst>
              <a:ext uri="{FF2B5EF4-FFF2-40B4-BE49-F238E27FC236}">
                <a16:creationId xmlns:a16="http://schemas.microsoft.com/office/drawing/2014/main" id="{3249DCAF-F136-A53C-937D-C537D07C62A2}"/>
              </a:ext>
            </a:extLst>
          </p:cNvPr>
          <p:cNvGraphicFramePr>
            <a:graphicFrameLocks/>
          </p:cNvGraphicFramePr>
          <p:nvPr>
            <p:extLst>
              <p:ext uri="{D42A27DB-BD31-4B8C-83A1-F6EECF244321}">
                <p14:modId xmlns:p14="http://schemas.microsoft.com/office/powerpoint/2010/main" val="3382000425"/>
              </p:ext>
            </p:extLst>
          </p:nvPr>
        </p:nvGraphicFramePr>
        <p:xfrm>
          <a:off x="2452785" y="2438054"/>
          <a:ext cx="6781800" cy="3784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8489959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8</a:t>
            </a:fld>
            <a:endParaRPr lang="en-US" altLang="zh-CN" dirty="0"/>
          </a:p>
        </p:txBody>
      </p:sp>
      <p:sp>
        <p:nvSpPr>
          <p:cNvPr id="44" name="Title 43">
            <a:extLst>
              <a:ext uri="{FF2B5EF4-FFF2-40B4-BE49-F238E27FC236}">
                <a16:creationId xmlns:a16="http://schemas.microsoft.com/office/drawing/2014/main" id="{6088F938-B713-E59B-4469-0CDE5637126C}"/>
              </a:ext>
            </a:extLst>
          </p:cNvPr>
          <p:cNvSpPr>
            <a:spLocks noGrp="1"/>
          </p:cNvSpPr>
          <p:nvPr>
            <p:ph type="title"/>
          </p:nvPr>
        </p:nvSpPr>
        <p:spPr>
          <a:xfrm>
            <a:off x="244442" y="205065"/>
            <a:ext cx="5605725" cy="626209"/>
          </a:xfrm>
        </p:spPr>
        <p:txBody>
          <a:bodyPr/>
          <a:lstStyle/>
          <a:p>
            <a:r>
              <a:rPr lang="en-IN" sz="3200" dirty="0">
                <a:solidFill>
                  <a:schemeClr val="tx1"/>
                </a:solidFill>
              </a:rPr>
              <a:t>Analysis of Top Rented Films</a:t>
            </a:r>
          </a:p>
        </p:txBody>
      </p:sp>
      <p:pic>
        <p:nvPicPr>
          <p:cNvPr id="3" name="Picture 2">
            <a:extLst>
              <a:ext uri="{FF2B5EF4-FFF2-40B4-BE49-F238E27FC236}">
                <a16:creationId xmlns:a16="http://schemas.microsoft.com/office/drawing/2014/main" id="{0C0E1B72-6773-7826-5C37-E9B7AAC3EB89}"/>
              </a:ext>
            </a:extLst>
          </p:cNvPr>
          <p:cNvPicPr>
            <a:picLocks noChangeAspect="1"/>
          </p:cNvPicPr>
          <p:nvPr/>
        </p:nvPicPr>
        <p:blipFill>
          <a:blip r:embed="rId3"/>
          <a:stretch>
            <a:fillRect/>
          </a:stretch>
        </p:blipFill>
        <p:spPr>
          <a:xfrm>
            <a:off x="244442" y="1073727"/>
            <a:ext cx="3449781" cy="2050473"/>
          </a:xfrm>
          <a:prstGeom prst="rect">
            <a:avLst/>
          </a:prstGeom>
        </p:spPr>
      </p:pic>
      <p:pic>
        <p:nvPicPr>
          <p:cNvPr id="6" name="Picture 5">
            <a:extLst>
              <a:ext uri="{FF2B5EF4-FFF2-40B4-BE49-F238E27FC236}">
                <a16:creationId xmlns:a16="http://schemas.microsoft.com/office/drawing/2014/main" id="{D063F418-5B24-74FE-CF26-E8AB4F082706}"/>
              </a:ext>
            </a:extLst>
          </p:cNvPr>
          <p:cNvPicPr>
            <a:picLocks noChangeAspect="1"/>
          </p:cNvPicPr>
          <p:nvPr/>
        </p:nvPicPr>
        <p:blipFill>
          <a:blip r:embed="rId4"/>
          <a:stretch>
            <a:fillRect/>
          </a:stretch>
        </p:blipFill>
        <p:spPr>
          <a:xfrm>
            <a:off x="297873" y="3366653"/>
            <a:ext cx="3075709" cy="2687781"/>
          </a:xfrm>
          <a:prstGeom prst="rect">
            <a:avLst/>
          </a:prstGeom>
        </p:spPr>
      </p:pic>
      <p:pic>
        <p:nvPicPr>
          <p:cNvPr id="7" name="Picture 6">
            <a:extLst>
              <a:ext uri="{FF2B5EF4-FFF2-40B4-BE49-F238E27FC236}">
                <a16:creationId xmlns:a16="http://schemas.microsoft.com/office/drawing/2014/main" id="{4CDC3D88-5B03-0474-5F3E-394FE27F0A60}"/>
              </a:ext>
            </a:extLst>
          </p:cNvPr>
          <p:cNvPicPr>
            <a:picLocks noChangeAspect="1"/>
          </p:cNvPicPr>
          <p:nvPr/>
        </p:nvPicPr>
        <p:blipFill>
          <a:blip r:embed="rId5"/>
          <a:stretch>
            <a:fillRect/>
          </a:stretch>
        </p:blipFill>
        <p:spPr>
          <a:xfrm>
            <a:off x="4246417" y="777705"/>
            <a:ext cx="6567055" cy="3531963"/>
          </a:xfrm>
          <a:prstGeom prst="rect">
            <a:avLst/>
          </a:prstGeom>
        </p:spPr>
      </p:pic>
      <p:sp>
        <p:nvSpPr>
          <p:cNvPr id="9" name="TextBox 8">
            <a:extLst>
              <a:ext uri="{FF2B5EF4-FFF2-40B4-BE49-F238E27FC236}">
                <a16:creationId xmlns:a16="http://schemas.microsoft.com/office/drawing/2014/main" id="{62334B25-DC18-E14A-FB33-05B75B261D57}"/>
              </a:ext>
            </a:extLst>
          </p:cNvPr>
          <p:cNvSpPr txBox="1"/>
          <p:nvPr/>
        </p:nvSpPr>
        <p:spPr>
          <a:xfrm>
            <a:off x="7634247" y="4325373"/>
            <a:ext cx="3789218" cy="1815882"/>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Recommendations: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sz="1600" dirty="0">
                <a:latin typeface="Posterama" panose="020B0504020200020000" pitchFamily="34" charset="0"/>
                <a:cs typeface="Posterama" panose="020B0504020200020000" pitchFamily="34" charset="0"/>
              </a:rPr>
              <a:t>Promote Zorro Ark to increase its visibility, possibly through special offers, while maintaining the strong appeal of Bucket Brotherhood</a:t>
            </a:r>
            <a:endParaRPr lang="en-IN" sz="1600" dirty="0">
              <a:latin typeface="Posterama" panose="020B0504020200020000" pitchFamily="34" charset="0"/>
              <a:ea typeface="微软雅黑"/>
              <a:cs typeface="Posterama" panose="020B0504020200020000" pitchFamily="34" charset="0"/>
            </a:endParaRPr>
          </a:p>
        </p:txBody>
      </p:sp>
      <p:sp>
        <p:nvSpPr>
          <p:cNvPr id="11" name="TextBox 10">
            <a:extLst>
              <a:ext uri="{FF2B5EF4-FFF2-40B4-BE49-F238E27FC236}">
                <a16:creationId xmlns:a16="http://schemas.microsoft.com/office/drawing/2014/main" id="{180F4DEE-D1E6-5813-3126-4EACB5887EEF}"/>
              </a:ext>
            </a:extLst>
          </p:cNvPr>
          <p:cNvSpPr txBox="1"/>
          <p:nvPr/>
        </p:nvSpPr>
        <p:spPr>
          <a:xfrm>
            <a:off x="3712322" y="4325373"/>
            <a:ext cx="2802167" cy="1815882"/>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Insights: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The most popular film is Bucket Brotherhood with 34 counts while Zorro Ark is least rented with 31 counts</a:t>
            </a:r>
          </a:p>
        </p:txBody>
      </p:sp>
    </p:spTree>
    <p:extLst>
      <p:ext uri="{BB962C8B-B14F-4D97-AF65-F5344CB8AC3E}">
        <p14:creationId xmlns:p14="http://schemas.microsoft.com/office/powerpoint/2010/main" val="244692908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sp>
        <p:nvSpPr>
          <p:cNvPr id="44" name="Title 43">
            <a:extLst>
              <a:ext uri="{FF2B5EF4-FFF2-40B4-BE49-F238E27FC236}">
                <a16:creationId xmlns:a16="http://schemas.microsoft.com/office/drawing/2014/main" id="{6088F938-B713-E59B-4469-0CDE5637126C}"/>
              </a:ext>
            </a:extLst>
          </p:cNvPr>
          <p:cNvSpPr>
            <a:spLocks noGrp="1"/>
          </p:cNvSpPr>
          <p:nvPr>
            <p:ph type="title"/>
          </p:nvPr>
        </p:nvSpPr>
        <p:spPr>
          <a:xfrm>
            <a:off x="224147" y="277773"/>
            <a:ext cx="6289964" cy="612353"/>
          </a:xfrm>
        </p:spPr>
        <p:txBody>
          <a:bodyPr/>
          <a:lstStyle/>
          <a:p>
            <a:r>
              <a:rPr lang="en-IN" sz="3200" dirty="0">
                <a:solidFill>
                  <a:schemeClr val="tx1"/>
                </a:solidFill>
              </a:rPr>
              <a:t>Analysis of Top Rental Film Category</a:t>
            </a:r>
          </a:p>
        </p:txBody>
      </p:sp>
      <p:pic>
        <p:nvPicPr>
          <p:cNvPr id="4" name="Picture 3">
            <a:extLst>
              <a:ext uri="{FF2B5EF4-FFF2-40B4-BE49-F238E27FC236}">
                <a16:creationId xmlns:a16="http://schemas.microsoft.com/office/drawing/2014/main" id="{FA2B81B2-880D-7987-CC26-15F2BD8893C2}"/>
              </a:ext>
            </a:extLst>
          </p:cNvPr>
          <p:cNvPicPr>
            <a:picLocks noChangeAspect="1"/>
          </p:cNvPicPr>
          <p:nvPr/>
        </p:nvPicPr>
        <p:blipFill>
          <a:blip r:embed="rId3"/>
          <a:stretch>
            <a:fillRect/>
          </a:stretch>
        </p:blipFill>
        <p:spPr>
          <a:xfrm>
            <a:off x="224147" y="1116639"/>
            <a:ext cx="4432913" cy="1915647"/>
          </a:xfrm>
          <a:prstGeom prst="rect">
            <a:avLst/>
          </a:prstGeom>
        </p:spPr>
      </p:pic>
      <p:pic>
        <p:nvPicPr>
          <p:cNvPr id="8" name="Picture 7">
            <a:extLst>
              <a:ext uri="{FF2B5EF4-FFF2-40B4-BE49-F238E27FC236}">
                <a16:creationId xmlns:a16="http://schemas.microsoft.com/office/drawing/2014/main" id="{FA6E2B0A-CC67-1CE1-51AC-EA8CBCCEF3DA}"/>
              </a:ext>
            </a:extLst>
          </p:cNvPr>
          <p:cNvPicPr>
            <a:picLocks noChangeAspect="1"/>
          </p:cNvPicPr>
          <p:nvPr/>
        </p:nvPicPr>
        <p:blipFill>
          <a:blip r:embed="rId4"/>
          <a:stretch>
            <a:fillRect/>
          </a:stretch>
        </p:blipFill>
        <p:spPr>
          <a:xfrm>
            <a:off x="354529" y="3286104"/>
            <a:ext cx="2173926" cy="3015809"/>
          </a:xfrm>
          <a:prstGeom prst="rect">
            <a:avLst/>
          </a:prstGeom>
        </p:spPr>
      </p:pic>
      <p:pic>
        <p:nvPicPr>
          <p:cNvPr id="9" name="Picture 8">
            <a:extLst>
              <a:ext uri="{FF2B5EF4-FFF2-40B4-BE49-F238E27FC236}">
                <a16:creationId xmlns:a16="http://schemas.microsoft.com/office/drawing/2014/main" id="{714C75C7-2697-D561-FDA9-425523B3DB72}"/>
              </a:ext>
            </a:extLst>
          </p:cNvPr>
          <p:cNvPicPr>
            <a:picLocks noChangeAspect="1"/>
          </p:cNvPicPr>
          <p:nvPr/>
        </p:nvPicPr>
        <p:blipFill>
          <a:blip r:embed="rId5"/>
          <a:stretch>
            <a:fillRect/>
          </a:stretch>
        </p:blipFill>
        <p:spPr>
          <a:xfrm>
            <a:off x="4931319" y="940967"/>
            <a:ext cx="6623764" cy="2834397"/>
          </a:xfrm>
          <a:prstGeom prst="rect">
            <a:avLst/>
          </a:prstGeom>
        </p:spPr>
      </p:pic>
      <p:sp>
        <p:nvSpPr>
          <p:cNvPr id="11" name="TextBox 10">
            <a:extLst>
              <a:ext uri="{FF2B5EF4-FFF2-40B4-BE49-F238E27FC236}">
                <a16:creationId xmlns:a16="http://schemas.microsoft.com/office/drawing/2014/main" id="{4110C1CF-78D2-FA97-6B4E-B9E35E31A0CB}"/>
              </a:ext>
            </a:extLst>
          </p:cNvPr>
          <p:cNvSpPr txBox="1"/>
          <p:nvPr/>
        </p:nvSpPr>
        <p:spPr>
          <a:xfrm>
            <a:off x="2808858" y="4227439"/>
            <a:ext cx="4052454" cy="2308324"/>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Insights: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The Sports film category leads with the highest number of rentals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The Music category is the lowest, although the difference of the rental counts are marginal for other film categories </a:t>
            </a:r>
          </a:p>
        </p:txBody>
      </p:sp>
      <p:sp>
        <p:nvSpPr>
          <p:cNvPr id="13" name="TextBox 12">
            <a:extLst>
              <a:ext uri="{FF2B5EF4-FFF2-40B4-BE49-F238E27FC236}">
                <a16:creationId xmlns:a16="http://schemas.microsoft.com/office/drawing/2014/main" id="{2C0A3DCE-0F6C-D24C-3FBC-E968D014F5A3}"/>
              </a:ext>
            </a:extLst>
          </p:cNvPr>
          <p:cNvSpPr txBox="1"/>
          <p:nvPr/>
        </p:nvSpPr>
        <p:spPr>
          <a:xfrm>
            <a:off x="6706688" y="4227439"/>
            <a:ext cx="4946073" cy="1569660"/>
          </a:xfrm>
          <a:prstGeom prst="rect">
            <a:avLst/>
          </a:prstGeom>
          <a:noFill/>
        </p:spPr>
        <p:txBody>
          <a:bodyPr wrap="square">
            <a:spAutoFit/>
          </a:bodyPr>
          <a:lstStyle/>
          <a:p>
            <a:pPr>
              <a:lnSpc>
                <a:spcPct val="100000"/>
              </a:lnSpc>
              <a:spcBef>
                <a:spcPts val="0"/>
              </a:spcBef>
            </a:pPr>
            <a:r>
              <a:rPr lang="en-IN" sz="1600" dirty="0">
                <a:latin typeface="Posterama" panose="020B0504020200020000" pitchFamily="34" charset="0"/>
                <a:ea typeface="微软雅黑"/>
                <a:cs typeface="Posterama" panose="020B0504020200020000" pitchFamily="34" charset="0"/>
              </a:rPr>
              <a:t>Recommendations:</a:t>
            </a:r>
          </a:p>
          <a:p>
            <a:pPr>
              <a:lnSpc>
                <a:spcPct val="100000"/>
              </a:lnSpc>
              <a:spcBef>
                <a:spcPts val="0"/>
              </a:spcBef>
            </a:pPr>
            <a:endParaRPr lang="en-IN" sz="16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Increase advertisements and promotional activities for the film which have rental counts below 1000, while continuing to leverage the popularity of the sports category.</a:t>
            </a:r>
          </a:p>
        </p:txBody>
      </p:sp>
    </p:spTree>
    <p:extLst>
      <p:ext uri="{BB962C8B-B14F-4D97-AF65-F5344CB8AC3E}">
        <p14:creationId xmlns:p14="http://schemas.microsoft.com/office/powerpoint/2010/main" val="202276979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4504</TotalTime>
  <Words>559</Words>
  <Application>Microsoft Office PowerPoint</Application>
  <PresentationFormat>Widescreen</PresentationFormat>
  <Paragraphs>120</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等线</vt:lpstr>
      <vt:lpstr>Abadi</vt:lpstr>
      <vt:lpstr>Arial</vt:lpstr>
      <vt:lpstr>Calibri</vt:lpstr>
      <vt:lpstr>Posterama</vt:lpstr>
      <vt:lpstr>Posterama Text Black</vt:lpstr>
      <vt:lpstr>Posterama Text SemiBold</vt:lpstr>
      <vt:lpstr>SofiaPro</vt:lpstr>
      <vt:lpstr>Custom​​</vt:lpstr>
      <vt:lpstr>Mini Capstone Project </vt:lpstr>
      <vt:lpstr>Introduction</vt:lpstr>
      <vt:lpstr>Agenda</vt:lpstr>
      <vt:lpstr>Process</vt:lpstr>
      <vt:lpstr>OBJECTIVES</vt:lpstr>
      <vt:lpstr>Analysis of Monthly Rental Trends</vt:lpstr>
      <vt:lpstr>Analysis of Peak Rental Hours</vt:lpstr>
      <vt:lpstr>Analysis of Top Rented Films</vt:lpstr>
      <vt:lpstr>Analysis of Top Rental Film Category</vt:lpstr>
      <vt:lpstr>Analysis of Highest Store Revenue </vt:lpstr>
      <vt:lpstr>Analysis of Staffs Performance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PAYEL MAHATA</dc:creator>
  <cp:lastModifiedBy>PAYEL MAHATA</cp:lastModifiedBy>
  <cp:revision>4</cp:revision>
  <dcterms:created xsi:type="dcterms:W3CDTF">2024-08-15T12:52:19Z</dcterms:created>
  <dcterms:modified xsi:type="dcterms:W3CDTF">2024-08-18T15:57:06Z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