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5"/>
  </p:notesMasterIdLst>
  <p:sldIdLst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14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B2B3-C2F4-4FEA-967C-7B2E7DC7885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596E7-D389-49DF-8B1D-01D18E0D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fld id="{6B7DF3BF-9053-4A4F-9232-218A023EA7A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pPr marL="0" marR="0" lvl="0" indent="0" algn="r" defTabSz="457200" rtl="0" eaLnBrk="1" fontAlgn="base" latinLnBrk="0" hangingPunct="0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/>
              </a:pPr>
              <a:t>1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07/29/17</a:t>
            </a:r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fld id="{F8EB0360-8F1A-45E1-B3BB-7586DFCE375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58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BECF1-65B2-4AF0-A5F3-A0DE92629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1600200" y="6477000"/>
            <a:ext cx="71405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defRPr/>
            </a:pPr>
            <a:r>
              <a:rPr lang="en-US" altLang="en-US" sz="1200" b="1" smtClean="0">
                <a:solidFill>
                  <a:srgbClr val="7F7F7F"/>
                </a:solidFill>
                <a:latin typeface="Calibri" panose="020F0502020204030204" pitchFamily="34" charset="0"/>
              </a:rPr>
              <a:t>Project Contact:  </a:t>
            </a:r>
            <a:r>
              <a:rPr lang="en-US" altLang="en-US" sz="1200" i="1" smtClean="0">
                <a:solidFill>
                  <a:srgbClr val="7F7F7F"/>
                </a:solidFill>
                <a:latin typeface="Calibri" panose="020F0502020204030204" pitchFamily="34" charset="0"/>
              </a:rPr>
              <a:t>Oscar Ganteaume, Axios – Dulles, Oganteaume@lgsinnovations.com, 703.665.7259</a:t>
            </a:r>
          </a:p>
        </p:txBody>
      </p:sp>
      <p:pic>
        <p:nvPicPr>
          <p:cNvPr id="3" name="Picture 9" descr="ccdp-back-image.png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8E58-8D85-4125-B789-834D5AFCEF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1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4986-996A-4A98-BDE9-14960A552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85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16291-E264-4247-BA4C-D16F59D98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99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8228A-6900-4B9B-8717-8C25EA4ED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00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13" y="274638"/>
            <a:ext cx="2055812" cy="5665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018213" cy="5665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53DE1-9D3C-4586-A7CD-C65677406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97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13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1600200" y="6477000"/>
            <a:ext cx="71405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defRPr/>
            </a:pPr>
            <a:r>
              <a:rPr lang="en-US" altLang="en-US" sz="1200" b="1" smtClean="0">
                <a:solidFill>
                  <a:srgbClr val="7F7F7F"/>
                </a:solidFill>
                <a:latin typeface="Calibri" panose="020F0502020204030204" pitchFamily="34" charset="0"/>
              </a:rPr>
              <a:t>Project Contact:  </a:t>
            </a:r>
            <a:r>
              <a:rPr lang="en-US" altLang="en-US" sz="1200" i="1" smtClean="0">
                <a:solidFill>
                  <a:srgbClr val="7F7F7F"/>
                </a:solidFill>
                <a:latin typeface="Calibri" panose="020F0502020204030204" pitchFamily="34" charset="0"/>
              </a:rPr>
              <a:t>Oscar Ganteaume, Axios – Dulles, Oganteaume@lgsinnovations.com, 703.665.7259</a:t>
            </a:r>
          </a:p>
        </p:txBody>
      </p:sp>
      <p:pic>
        <p:nvPicPr>
          <p:cNvPr id="3" name="Picture 9" descr="ccdp-back-image.png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E75AD-A12C-460B-868B-38B2B60F8E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38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0CACA-3000-45A0-A5E7-9E42838D5B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0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CFBC-9702-464A-BFE6-98764D556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9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A9DE7-9930-4C07-8254-67B9BCD13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10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037013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1447800"/>
            <a:ext cx="4037012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2AB9-ED4D-45B7-9EC2-D1A3A894D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2C836-4A68-4A04-9212-45BADC4119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79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88B6F-E27C-44CB-B8A7-DB4FE83B1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73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Line 5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9525">
            <a:solidFill>
              <a:srgbClr val="1C267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24"/>
          <p:cNvSpPr>
            <a:spLocks noChangeArrowheads="1"/>
          </p:cNvSpPr>
          <p:nvPr/>
        </p:nvSpPr>
        <p:spPr bwMode="auto">
          <a:xfrm>
            <a:off x="304800" y="6500813"/>
            <a:ext cx="22098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 smtClean="0">
                <a:solidFill>
                  <a:srgbClr val="131B5C"/>
                </a:solidFill>
                <a:cs typeface="Arial" charset="0"/>
              </a:rPr>
              <a:t>© 2016 LGS Innovations LLC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13513"/>
            <a:ext cx="1066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131B5C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5FB580-4CF4-4B50-ACF8-4581CF59347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31750">
            <a:solidFill>
              <a:srgbClr val="90BC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103688" y="6519863"/>
            <a:ext cx="936625" cy="261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 dirty="0" smtClean="0">
                <a:solidFill>
                  <a:srgbClr val="000000"/>
                </a:solidFill>
              </a:rPr>
              <a:t>Proprietary</a:t>
            </a:r>
            <a:endParaRPr lang="en-US" altLang="en-US" sz="1100" dirty="0" smtClean="0">
              <a:solidFill>
                <a:srgbClr val="000000"/>
              </a:solidFill>
            </a:endParaRPr>
          </a:p>
        </p:txBody>
      </p:sp>
      <p:pic>
        <p:nvPicPr>
          <p:cNvPr id="3081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4478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18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3366CC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6699FF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2264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22642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304800" y="838200"/>
            <a:ext cx="8534400" cy="1588"/>
          </a:xfrm>
          <a:prstGeom prst="line">
            <a:avLst/>
          </a:prstGeom>
          <a:noFill/>
          <a:ln w="9360" cap="sq">
            <a:solidFill>
              <a:srgbClr val="1C26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04800" y="6500813"/>
            <a:ext cx="22098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800" b="1" smtClean="0">
                <a:solidFill>
                  <a:srgbClr val="131B5C"/>
                </a:solidFill>
                <a:cs typeface="Arial" panose="020B0604020202020204" pitchFamily="34" charset="0"/>
              </a:rPr>
              <a:t>© 2015 LGS Innovations LLC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772400" y="6477000"/>
            <a:ext cx="1063625" cy="244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Pct val="100000"/>
              <a:buFontTx/>
              <a:buNone/>
              <a:defRPr sz="900" b="1">
                <a:solidFill>
                  <a:srgbClr val="131B5C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C4E87C2C-1FB5-4140-88CF-8A32F5387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0" y="6400800"/>
            <a:ext cx="9144000" cy="1588"/>
          </a:xfrm>
          <a:prstGeom prst="line">
            <a:avLst/>
          </a:prstGeom>
          <a:noFill/>
          <a:ln w="31680" cap="sq">
            <a:solidFill>
              <a:srgbClr val="90BCD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4478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3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333399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3366CC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6699FF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66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66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66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66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24400" y="2209800"/>
            <a:ext cx="4264025" cy="3657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marR="0" lvl="1" indent="-1714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Back-End Framework Development</a:t>
            </a:r>
          </a:p>
          <a:p>
            <a:pPr marL="511175" marR="0" lvl="2" indent="-169863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Continue with the testing and bug fixing of the current framework.   </a:t>
            </a:r>
          </a:p>
          <a:p>
            <a:pPr marL="338138" marR="0" lvl="1" indent="-1714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Front-End GUI Development</a:t>
            </a:r>
          </a:p>
          <a:p>
            <a:pPr marL="514350" marR="0" lvl="2" indent="-17303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Develop a front-end or GUI to allow users to manage modules as well as to command and control running threads</a:t>
            </a:r>
          </a:p>
          <a:p>
            <a:pPr marL="514350" marR="0" lvl="2" indent="-17303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Incorporate a configuration page to facilitate system administration</a:t>
            </a:r>
          </a:p>
          <a:p>
            <a:pPr marL="514350" marR="0" lvl="2" indent="-17303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Incorporate the use of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Lambda functions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31B5C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338138" marR="0" lvl="1" indent="-1714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NiFi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Integration</a:t>
            </a:r>
          </a:p>
          <a:p>
            <a:pPr marL="514350" marR="0" lvl="2" indent="-1714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Continue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NiFi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Integration to allow selection of target resource for task allocation.</a:t>
            </a:r>
          </a:p>
          <a:p>
            <a:pPr marL="338138" marR="0" lvl="1" indent="-1714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Elastic Search /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Kibana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31B5C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514350" marR="0" lvl="2" indent="-1714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Incorporate Elastic Search and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Kibana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to the framework for data analysis.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772400" y="6477000"/>
            <a:ext cx="1066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70B2BC0-5E11-4523-A9E4-A47AB8CDB89A}" type="slidenum">
              <a:rPr kumimoji="0" lang="en-US" altLang="en-US" sz="900" b="1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1</a:t>
            </a:fld>
            <a:endParaRPr kumimoji="0" lang="en-US" altLang="en-US" sz="900" b="1" i="0" u="none" strike="noStrike" kern="1200" cap="none" spc="0" normalizeH="0" baseline="0" noProof="0">
              <a:ln>
                <a:noFill/>
              </a:ln>
              <a:solidFill>
                <a:srgbClr val="131B5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4592638" y="882650"/>
            <a:ext cx="20637" cy="5507038"/>
          </a:xfrm>
          <a:prstGeom prst="line">
            <a:avLst/>
          </a:prstGeom>
          <a:noFill/>
          <a:ln w="38160" cap="sq">
            <a:solidFill>
              <a:srgbClr val="B6DCD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04800" y="968375"/>
            <a:ext cx="2033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1" i="0" u="sng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Project Overview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4713288" y="989013"/>
            <a:ext cx="2366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1" i="0" u="sng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Technical Approach</a:t>
            </a:r>
          </a:p>
        </p:txBody>
      </p:sp>
      <p:sp>
        <p:nvSpPr>
          <p:cNvPr id="7175" name="TextBox 8"/>
          <p:cNvSpPr txBox="1">
            <a:spLocks noChangeArrowheads="1"/>
          </p:cNvSpPr>
          <p:nvPr/>
        </p:nvSpPr>
        <p:spPr bwMode="auto">
          <a:xfrm>
            <a:off x="4724400" y="1371600"/>
            <a:ext cx="41910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We propose implementing this IRAD to be cloud agnostic, but tested on AWS.  We think this approach is reasonable because of some important government implementations of IC-ITE, such as C2S and GovCloud, are built on AWS. </a:t>
            </a:r>
          </a:p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6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Cloud Computing Data Processing</a:t>
            </a:r>
            <a:b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Project Summary</a:t>
            </a:r>
          </a:p>
        </p:txBody>
      </p:sp>
      <p:sp>
        <p:nvSpPr>
          <p:cNvPr id="7177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428783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1313" marR="0" lvl="0" indent="-341313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131B5C"/>
              </a:buClr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their stated intentions to migrate data processing to cloud computing architectures such as IC-ITE, continued viability with our customers requires that we develop tools and approaches to operate in the cloud environment.</a:t>
            </a:r>
          </a:p>
          <a:p>
            <a:pPr marL="341313" marR="0" lvl="0" indent="-341313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66"/>
              </a:buClr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Cloud Computing Data Processing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IRAD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will take advantage of components, such as EC2, RDS, EMR, and CloudWatch, provided by cloud computing services for resource allocation</a:t>
            </a:r>
          </a:p>
          <a:p>
            <a:pPr marL="341313" marR="0" lvl="0" indent="-341313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66"/>
              </a:buClr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goal is to create an engine and a framework that will facilitate the addition and integration of processing modules for data analysis and dissemination </a:t>
            </a:r>
          </a:p>
          <a:p>
            <a:pPr marL="341313" marR="0" lvl="0" indent="-341313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66"/>
              </a:buClr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Most of the framework development is covered under the Seven Hills contract.  Same framework will be used in this IRAD</a:t>
            </a:r>
          </a:p>
          <a:p>
            <a:pPr marL="341313" marR="0" lvl="0" indent="-341313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66"/>
              </a:buClr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end product will provide:</a:t>
            </a:r>
          </a:p>
          <a:p>
            <a:pPr marL="741363" marR="0" lvl="1" indent="-284163" algn="l" defTabSz="4572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rgbClr val="131B5C"/>
              </a:buClr>
              <a:buSzTx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Graphical User Interface to configure the system and to manage components</a:t>
            </a:r>
          </a:p>
          <a:p>
            <a:pPr marL="741363" marR="0" lvl="1" indent="-284163" algn="l" defTabSz="4572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rgbClr val="131B5C"/>
              </a:buClr>
              <a:buSzTx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All basic modules to interact with the different components from the cloud provider</a:t>
            </a:r>
          </a:p>
          <a:p>
            <a:pPr marL="741363" marR="0" lvl="1" indent="-284163" algn="l" defTabSz="4572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rgbClr val="131B5C"/>
              </a:buClr>
              <a:buSzTx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 set of API to quickly develop and integrate custom modules to be used on a system</a:t>
            </a:r>
          </a:p>
          <a:p>
            <a:pPr marL="741363" marR="0" lvl="1" indent="-284163" algn="l" defTabSz="4572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rgbClr val="131B5C"/>
              </a:buClr>
              <a:buSzTx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An engine that will tie them together</a:t>
            </a:r>
          </a:p>
          <a:p>
            <a:pPr marL="741363" marR="0" lvl="1" indent="-284163" algn="l" defTabSz="4572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rgbClr val="131B5C"/>
              </a:buClr>
              <a:buSzTx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Better integrated NiFi application</a:t>
            </a:r>
          </a:p>
          <a:p>
            <a:pPr marL="741363" marR="0" lvl="1" indent="-284163" algn="l" defTabSz="4572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rgbClr val="131B5C"/>
              </a:buClr>
              <a:buSzTx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131B5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Integration with search engines such as Elastic Search and Kibana</a:t>
            </a:r>
          </a:p>
        </p:txBody>
      </p:sp>
    </p:spTree>
    <p:extLst>
      <p:ext uri="{BB962C8B-B14F-4D97-AF65-F5344CB8AC3E}">
        <p14:creationId xmlns:p14="http://schemas.microsoft.com/office/powerpoint/2010/main" val="3284443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/>
              <a:t>ASSETS: Cloud Computing</a:t>
            </a:r>
            <a:br>
              <a:rPr lang="en-US" altLang="en-US" sz="2400" b="1"/>
            </a:br>
            <a:r>
              <a:rPr lang="en-US" altLang="en-US" b="1">
                <a:solidFill>
                  <a:srgbClr val="131B5C"/>
                </a:solidFill>
              </a:rPr>
              <a:t>Status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534400" cy="5232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normAutofit/>
          </a:bodyPr>
          <a:lstStyle/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Back-End </a:t>
            </a:r>
            <a:r>
              <a:rPr lang="en-US" sz="16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Framework Development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Patent Submitted for the cloud management portion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LGS patent office asked me to provide more details regarding visualization to submit another patent 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Added better </a:t>
            </a:r>
            <a:r>
              <a:rPr lang="en-US" sz="1600" dirty="0" err="1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unittesting</a:t>
            </a:r>
            <a:endParaRPr lang="en-US" sz="1600" dirty="0" smtClean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Incorporated Docker containers to be used as VMs to improve testing</a:t>
            </a:r>
            <a:endParaRPr lang="en-US" sz="16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341312" lvl="2" indent="0" eaLnBrk="1" hangingPunct="1"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</a:t>
            </a: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Front-End GUI </a:t>
            </a:r>
            <a:r>
              <a:rPr lang="en-US" sz="1600" b="1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Development</a:t>
            </a:r>
            <a:endParaRPr lang="en-US" sz="16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Improvements </a:t>
            </a: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to the GUI is being done on a need basis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6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Elastic Search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All CCDP Agents heartbeats are now stored in a </a:t>
            </a:r>
            <a:r>
              <a:rPr lang="en-US" sz="16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ElasticSearch</a:t>
            </a: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database.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Added web application to query and monitor real-time overall status of the cluster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Adding more features and views to the web application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6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Other Tools Integration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None.</a:t>
            </a:r>
          </a:p>
        </p:txBody>
      </p:sp>
    </p:spTree>
    <p:extLst>
      <p:ext uri="{BB962C8B-B14F-4D97-AF65-F5344CB8AC3E}">
        <p14:creationId xmlns:p14="http://schemas.microsoft.com/office/powerpoint/2010/main" val="3088948989"/>
      </p:ext>
    </p:extLst>
  </p:cSld>
  <p:clrMapOvr>
    <a:masterClrMapping/>
  </p:clrMapOvr>
</p:sld>
</file>

<file path=ppt/theme/theme1.xml><?xml version="1.0" encoding="utf-8"?>
<a:theme xmlns:a="http://schemas.openxmlformats.org/drawingml/2006/main" name="6_Custom Design">
  <a:themeElements>
    <a:clrScheme name="6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416</Words>
  <Application>Microsoft Office PowerPoint</Application>
  <PresentationFormat>On-screen Show (4:3)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MS PGothic</vt:lpstr>
      <vt:lpstr>MS PGothic</vt:lpstr>
      <vt:lpstr>Arial</vt:lpstr>
      <vt:lpstr>Calibri</vt:lpstr>
      <vt:lpstr>DejaVu Sans</vt:lpstr>
      <vt:lpstr>Times New Roman</vt:lpstr>
      <vt:lpstr>6_Custom Design</vt:lpstr>
      <vt:lpstr>2_Office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pcuser</dc:creator>
  <cp:lastModifiedBy>Ganteaume, Oscar [Axios]</cp:lastModifiedBy>
  <cp:revision>6</cp:revision>
  <dcterms:created xsi:type="dcterms:W3CDTF">2016-10-19T15:00:55Z</dcterms:created>
  <dcterms:modified xsi:type="dcterms:W3CDTF">2018-08-09T09:03:06Z</dcterms:modified>
</cp:coreProperties>
</file>