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67" r:id="rId4"/>
    <p:sldId id="259" r:id="rId5"/>
    <p:sldId id="272" r:id="rId6"/>
    <p:sldId id="264" r:id="rId7"/>
    <p:sldId id="271" r:id="rId8"/>
    <p:sldId id="269" r:id="rId9"/>
    <p:sldId id="270" r:id="rId10"/>
    <p:sldId id="268" r:id="rId11"/>
    <p:sldId id="263" r:id="rId12"/>
  </p:sldIdLst>
  <p:sldSz cx="9144000" cy="6858000" type="screen4x3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4" y="2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\Projects\CCDP%20IRAD\Reviews\2018\Budget%20Pie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Budget:</a:t>
            </a:r>
            <a:r>
              <a:rPr lang="en-US" baseline="0"/>
              <a:t> $50k  -- Remaining $24k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4CF0-494D-8A1A-2E60E210889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4CF0-494D-8A1A-2E60E2108895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4CF0-494D-8A1A-2E60E2108895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System Status App</a:t>
                    </a:r>
                    <a:r>
                      <a:rPr lang="en-US" baseline="0" dirty="0"/>
                      <a:t>
</a:t>
                    </a:r>
                    <a:fld id="{F5C44622-7F26-46A9-81EC-485E71140A81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F0-494D-8A1A-2E60E2108895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Frontend</a:t>
                    </a:r>
                    <a:r>
                      <a:rPr lang="en-US" baseline="0" dirty="0"/>
                      <a:t>
</a:t>
                    </a:r>
                    <a:fld id="{559DBED9-4803-4000-AE66-6E4EF05FCC8F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F0-494D-8A1A-2E60E21088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Budget Remaining</c:v>
                </c:pt>
                <c:pt idx="1">
                  <c:v>System Status App</c:v>
                </c:pt>
                <c:pt idx="2">
                  <c:v>Frontend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0.48</c:v>
                </c:pt>
                <c:pt idx="1">
                  <c:v>0.45240000000000002</c:v>
                </c:pt>
                <c:pt idx="2">
                  <c:v>6.7599999999999993E-2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F0-494D-8A1A-2E60E210889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7C17813-7B50-4E4F-B1AA-96EA43F0B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E0EAA3-194E-4F96-AFB7-B49FFC7B3FE8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7DF3BF-9053-4A4F-9232-218A023EA7A3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 smtClean="0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07/29/17</a:t>
            </a: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EB0360-8F1A-45E1-B3BB-7586DFCE375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0CACA-3000-45A0-A5E7-9E42838D5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6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CFBC-9702-464A-BFE6-98764D556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4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A9DE7-9930-4C07-8254-67B9BCD13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67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0370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447800"/>
            <a:ext cx="40370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2AB9-ED4D-45B7-9EC2-D1A3A894D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213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2C836-4A68-4A04-9212-45BADC411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52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88B6F-E27C-44CB-B8A7-DB4FE83B1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52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1600200" y="6477000"/>
            <a:ext cx="71405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en-US" sz="1200" b="1" smtClean="0">
                <a:solidFill>
                  <a:srgbClr val="7F7F7F"/>
                </a:solidFill>
                <a:latin typeface="Calibri" panose="020F0502020204030204" pitchFamily="34" charset="0"/>
              </a:rPr>
              <a:t>Project Contact:  </a:t>
            </a:r>
            <a:r>
              <a:rPr lang="en-US" altLang="en-US" sz="1200" i="1" smtClean="0">
                <a:solidFill>
                  <a:srgbClr val="7F7F7F"/>
                </a:solidFill>
                <a:latin typeface="Calibri" panose="020F0502020204030204" pitchFamily="34" charset="0"/>
              </a:rPr>
              <a:t>Oscar Ganteaume, Axios – Dulles, Oganteaume@lgsinnovations.com, 703.665.7259</a:t>
            </a:r>
          </a:p>
        </p:txBody>
      </p:sp>
      <p:pic>
        <p:nvPicPr>
          <p:cNvPr id="3" name="Picture 9" descr="ccdp-back-image.png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8E58-8D85-4125-B789-834D5AFCE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111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4986-996A-4A98-BDE9-14960A552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16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16291-E264-4247-BA4C-D16F59D98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254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8228A-6900-4B9B-8717-8C25EA4ED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713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274638"/>
            <a:ext cx="2055812" cy="5665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018213" cy="5665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3DE1-9D3C-4586-A7CD-C65677406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39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4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8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6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6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781800" y="6319838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lnSpc>
                <a:spcPct val="100000"/>
              </a:lnSpc>
              <a:defRPr/>
            </a:pPr>
            <a:r>
              <a:rPr lang="en-US" altLang="en-US" sz="800" b="1" smtClean="0">
                <a:solidFill>
                  <a:srgbClr val="1C2674"/>
                </a:solidFill>
              </a:rPr>
              <a:t>© 2015 LGS Innovations LLC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45138"/>
            <a:ext cx="2454275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4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66C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6699FF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2264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304800" y="838200"/>
            <a:ext cx="8534400" cy="1588"/>
          </a:xfrm>
          <a:prstGeom prst="line">
            <a:avLst/>
          </a:prstGeom>
          <a:noFill/>
          <a:ln w="9360" cap="sq">
            <a:solidFill>
              <a:srgbClr val="1C26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800" b="1" smtClean="0">
                <a:solidFill>
                  <a:srgbClr val="131B5C"/>
                </a:solidFill>
                <a:cs typeface="Arial" panose="020B0604020202020204" pitchFamily="34" charset="0"/>
              </a:rPr>
              <a:t>© 2015 LGS Innovations LLC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772400" y="6477000"/>
            <a:ext cx="1063625" cy="244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Pct val="100000"/>
              <a:buFontTx/>
              <a:buNone/>
              <a:defRPr sz="900" b="1">
                <a:solidFill>
                  <a:srgbClr val="131B5C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C4E87C2C-1FB5-4140-88CF-8A32F5387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0" y="6400800"/>
            <a:ext cx="9144000" cy="1588"/>
          </a:xfrm>
          <a:prstGeom prst="line">
            <a:avLst/>
          </a:prstGeom>
          <a:noFill/>
          <a:ln w="31680" cap="sq">
            <a:solidFill>
              <a:srgbClr val="90BC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447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4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3399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66C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6699FF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6861175" y="4246563"/>
            <a:ext cx="1982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FFFFFF"/>
                </a:solidFill>
                <a:latin typeface="Calibri" panose="020F0502020204030204" pitchFamily="34" charset="0"/>
              </a:rPr>
              <a:t>2018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i="1">
                <a:solidFill>
                  <a:srgbClr val="FFFFFF"/>
                </a:solidFill>
                <a:latin typeface="Calibri" panose="020F0502020204030204" pitchFamily="34" charset="0"/>
              </a:rPr>
              <a:t>Project Status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3400" y="4143375"/>
            <a:ext cx="63277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b="1">
                <a:solidFill>
                  <a:srgbClr val="FFFFFF"/>
                </a:solidFill>
                <a:latin typeface="Calibri" panose="020F0502020204030204" pitchFamily="34" charset="0"/>
              </a:rPr>
              <a:t>EIS 2018 IR&amp;D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i="1">
                <a:solidFill>
                  <a:srgbClr val="FFFFFF"/>
                </a:solidFill>
                <a:latin typeface="Calibri" panose="020F0502020204030204" pitchFamily="34" charset="0"/>
              </a:rPr>
              <a:t>EIS Axios: Cloud Computing Data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95275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Next Steps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38138" indent="-17145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131B5C"/>
                </a:solidFill>
              </a:rPr>
              <a:t>Keep working on uploading, editing, and removing modules through the GUI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131B5C"/>
                </a:solidFill>
              </a:rPr>
              <a:t>Enable system administrators to configure the framework through the web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131B5C"/>
                </a:solidFill>
              </a:rPr>
              <a:t>Create a configuration page to configure the framework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131B5C"/>
                </a:solidFill>
              </a:rPr>
              <a:t>Facilitate access to the elastic search database to the modules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131B5C"/>
                </a:solidFill>
              </a:rPr>
              <a:t>Continue incorporating additional big data processing into the framework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131B5C"/>
                </a:solidFill>
              </a:rPr>
              <a:t>Continue the framework testing and development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131B5C"/>
                </a:solidFill>
              </a:rPr>
              <a:t>Explore possible uses inside and outside LGS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131B5C"/>
              </a:solidFill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>
              <a:solidFill>
                <a:srgbClr val="131B5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24400" y="2209800"/>
            <a:ext cx="4264025" cy="3657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Back-End Framework Development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with the testing and bug fixing of the current framework.   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Front-End GUI Development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 a front-end or GUI to allow users to manage modules as well as to command and control running threads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a configuration page to facilitate system administration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the use of </a:t>
            </a:r>
            <a:r>
              <a:rPr lang="en-US" sz="120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Lambda functions</a:t>
            </a:r>
            <a:endParaRPr lang="en-US" sz="12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the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Integration to allow selection of target resource for task allocation.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 Search / </a:t>
            </a:r>
            <a:r>
              <a:rPr lang="en-US" sz="1200" b="1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Kibana</a:t>
            </a:r>
            <a:endParaRPr lang="en-US" sz="1200" b="1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Elastic Search and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Kibana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to the framework for data analysis.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772400" y="6477000"/>
            <a:ext cx="1066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70B2BC0-5E11-4523-A9E4-A47AB8CDB89A}" type="slidenum">
              <a:rPr lang="en-US" altLang="en-US" sz="900" b="1">
                <a:solidFill>
                  <a:srgbClr val="131B5C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b="1">
              <a:solidFill>
                <a:srgbClr val="131B5C"/>
              </a:solidFill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592638" y="882650"/>
            <a:ext cx="20637" cy="5507038"/>
          </a:xfrm>
          <a:prstGeom prst="line">
            <a:avLst/>
          </a:prstGeom>
          <a:noFill/>
          <a:ln w="38160" cap="sq">
            <a:solidFill>
              <a:srgbClr val="B6DC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04800" y="968375"/>
            <a:ext cx="203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Project Overview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713288" y="989013"/>
            <a:ext cx="2366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Technical Approach</a:t>
            </a:r>
          </a:p>
        </p:txBody>
      </p:sp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4724400" y="1371600"/>
            <a:ext cx="4191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rgbClr val="131B5C"/>
                </a:solidFill>
              </a:rPr>
              <a:t>We propose implementing this IRAD to be cloud agnostic, but tested on AWS.  We think this approach is reasonable because of some important government implementations of IC-ITE, such as C2S and GovCloud, are built on AWS.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6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Cloud Computing Data Processing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Project Summary</a:t>
            </a:r>
          </a:p>
        </p:txBody>
      </p:sp>
      <p:sp>
        <p:nvSpPr>
          <p:cNvPr id="7177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428783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rgbClr val="131B5C"/>
                </a:solidFill>
              </a:rPr>
              <a:t>With their stated intentions to migrate data processing to cloud computing architectures such as IC-ITE, continued viability with our customers requires that we develop tools and approaches to operate in the cloud environment.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/>
              <a:t>The Cloud Computing Data Processing </a:t>
            </a:r>
            <a:r>
              <a:rPr lang="en-US" altLang="en-US" sz="1200">
                <a:solidFill>
                  <a:srgbClr val="131B5C"/>
                </a:solidFill>
              </a:rPr>
              <a:t>IRAD </a:t>
            </a:r>
            <a:r>
              <a:rPr lang="en-US" altLang="en-US" sz="1200"/>
              <a:t>will take advantage of components, such as EC2, RDS, EMR, and CloudWatch, provided by cloud computing services for resource allocation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/>
              <a:t>The goal is to create an engine and a framework that will facilitate the addition and integration of processing modules for data analysis and dissemination 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rgbClr val="131B5C"/>
                </a:solidFill>
              </a:rPr>
              <a:t>Most of the framework development is covered under the Seven Hills contract.  Same framework will be used in this IRAD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/>
              <a:t>The end product will provide: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Graphical User Interface to configure the system and to manage components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All basic modules to interact with the different components from the cloud provider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 set of API to quickly develop and integrate custom modules to be used on a system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An engine that will tie them together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Better integrated NiFi application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Integration with search engines such as Elastic Search and Kibana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 dirty="0"/>
              <a:t>ASSETS: Cloud Computing</a:t>
            </a:r>
            <a:br>
              <a:rPr lang="en-US" altLang="en-US" sz="2400" b="1" dirty="0"/>
            </a:br>
            <a:r>
              <a:rPr lang="en-US" altLang="en-US" b="1" dirty="0" smtClean="0">
                <a:solidFill>
                  <a:srgbClr val="131B5C"/>
                </a:solidFill>
              </a:rPr>
              <a:t>Accomplishments</a:t>
            </a:r>
            <a:endParaRPr lang="en-US" altLang="en-US" b="1" dirty="0">
              <a:solidFill>
                <a:srgbClr val="131B5C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5791200" cy="4956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Back-End </a:t>
            </a: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Framework Development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Created a white paper explaining CCDP goals for patent submission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testing and integration with front-end GUI.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Implemented a mock virtual environment to facilitate testing</a:t>
            </a:r>
          </a:p>
          <a:p>
            <a:pPr marL="341312" lvl="2" indent="0" eaLnBrk="1" hangingPunct="1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Front-End GUI Development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Enabled adding new modules to the framework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Allowing users to upload and configure custom modules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Improvements to the GUI is being done on a need basis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 Search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All CCDP Agents heartbeats are now stored in a </a:t>
            </a:r>
            <a:r>
              <a:rPr lang="en-US" sz="16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ElasticSearch</a:t>
            </a: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database.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Added web application to query and monitor real-time overall status of the cluster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Adding more features and views to the web application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Other Tools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 dirty="0"/>
              <a:t>ASSETS: Cloud Computing</a:t>
            </a:r>
            <a:br>
              <a:rPr lang="en-US" altLang="en-US" sz="2400" b="1" dirty="0"/>
            </a:br>
            <a:r>
              <a:rPr lang="en-US" altLang="en-US" b="1" dirty="0" smtClean="0">
                <a:solidFill>
                  <a:srgbClr val="131B5C"/>
                </a:solidFill>
              </a:rPr>
              <a:t>Financial Status</a:t>
            </a:r>
            <a:endParaRPr lang="en-US" altLang="en-US" b="1" dirty="0">
              <a:solidFill>
                <a:srgbClr val="131B5C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24898"/>
              </p:ext>
            </p:extLst>
          </p:nvPr>
        </p:nvGraphicFramePr>
        <p:xfrm>
          <a:off x="533400" y="990600"/>
          <a:ext cx="7543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21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95275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Background Information: Graphical User Interface</a:t>
            </a: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19200"/>
            <a:ext cx="8693150" cy="417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95275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New Module</a:t>
            </a:r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813"/>
            <a:ext cx="91440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95275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Module Arguments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91440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95275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Arguments Help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2038"/>
            <a:ext cx="91440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95275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Background Information: Status Page</a:t>
            </a:r>
          </a:p>
        </p:txBody>
      </p:sp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295275" y="2057400"/>
            <a:ext cx="83153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400" b="1">
                <a:solidFill>
                  <a:srgbClr val="FF0000"/>
                </a:solidFill>
              </a:rPr>
              <a:t>Need New Image From Tatiana</a:t>
            </a:r>
          </a:p>
        </p:txBody>
      </p:sp>
      <p:pic>
        <p:nvPicPr>
          <p:cNvPr id="14340" name="Picture 5" descr="17078a54-de7e-4e3e-90a4-8750f3fb2fd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990600"/>
            <a:ext cx="8583612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3925</TotalTime>
  <Words>543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ＭＳ Ｐゴシック</vt:lpstr>
      <vt:lpstr>Times New Roman</vt:lpstr>
      <vt:lpstr>DejaVu Sans</vt:lpstr>
      <vt:lpstr>Calibri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CTO IR&amp;D</dc:creator>
  <cp:lastModifiedBy>Ganteaume, Oscar [Axios]</cp:lastModifiedBy>
  <cp:revision>99</cp:revision>
  <cp:lastPrinted>1601-01-01T00:00:00Z</cp:lastPrinted>
  <dcterms:created xsi:type="dcterms:W3CDTF">2015-09-27T23:09:37Z</dcterms:created>
  <dcterms:modified xsi:type="dcterms:W3CDTF">2018-04-11T13:33:07Z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