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8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646464"/>
    <a:srgbClr val="003399"/>
    <a:srgbClr val="CCECFF"/>
    <a:srgbClr val="6699FF"/>
    <a:srgbClr val="EAEAEA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7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168" y="84"/>
      </p:cViewPr>
      <p:guideLst>
        <p:guide orient="horz" pos="2160"/>
        <p:guide pos="2880"/>
        <p:guide orient="horz" pos="2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793597D-F4AC-4F38-92D3-5410511EB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C62D1D0-28D1-4BB5-95CE-825F058A8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7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en-US" dirty="0" smtClean="0"/>
              <a:t>Title of Project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228600" y="4038600"/>
            <a:ext cx="4191000" cy="2133599"/>
          </a:xfrm>
        </p:spPr>
        <p:txBody>
          <a:bodyPr/>
          <a:lstStyle>
            <a:lvl1pPr>
              <a:defRPr sz="1200" b="0" baseline="0"/>
            </a:lvl1pPr>
            <a:lvl2pPr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</a:lstStyle>
          <a:p>
            <a:pPr lvl="0"/>
            <a:r>
              <a:rPr lang="en-US" dirty="0" smtClean="0"/>
              <a:t>Provide a high level overview of the technical approach that will be taken (e.g., will existing capabilities be leveraged, will a prototype be developed, etc.)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572000" y="1109086"/>
            <a:ext cx="0" cy="50631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04800" y="3667140"/>
            <a:ext cx="8683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28600" y="1219200"/>
            <a:ext cx="4191000" cy="2362200"/>
          </a:xfrm>
        </p:spPr>
        <p:txBody>
          <a:bodyPr/>
          <a:lstStyle>
            <a:lvl1pPr>
              <a:defRPr sz="1200" b="0" baseline="0"/>
            </a:lvl1pPr>
          </a:lstStyle>
          <a:p>
            <a:r>
              <a:rPr lang="en-US" dirty="0" smtClean="0"/>
              <a:t>Add a diagram that depicts the concept of the project (e.g., system architecture, user interface mockup, etc.)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half" idx="14" hasCustomPrompt="1"/>
          </p:nvPr>
        </p:nvSpPr>
        <p:spPr>
          <a:xfrm>
            <a:off x="4724415" y="4038596"/>
            <a:ext cx="4191000" cy="2133599"/>
          </a:xfrm>
        </p:spPr>
        <p:txBody>
          <a:bodyPr/>
          <a:lstStyle>
            <a:lvl1pPr>
              <a:defRPr sz="1200" b="0" baseline="0"/>
            </a:lvl1pPr>
            <a:lvl2pPr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</a:lstStyle>
          <a:p>
            <a:pPr lvl="0"/>
            <a:r>
              <a:rPr lang="en-US" dirty="0" smtClean="0"/>
              <a:t>Provide a rough estimate of the schedule and budget for the project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6" hasCustomPrompt="1"/>
          </p:nvPr>
        </p:nvSpPr>
        <p:spPr>
          <a:xfrm>
            <a:off x="4724415" y="1443015"/>
            <a:ext cx="4191000" cy="2133599"/>
          </a:xfrm>
        </p:spPr>
        <p:txBody>
          <a:bodyPr/>
          <a:lstStyle>
            <a:lvl1pPr>
              <a:defRPr sz="1200" b="0" baseline="0"/>
            </a:lvl1pPr>
            <a:lvl2pPr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</a:lstStyle>
          <a:p>
            <a:pPr lvl="0"/>
            <a:r>
              <a:rPr lang="en-US" dirty="0" smtClean="0"/>
              <a:t>Describe the purpose of the project and why it’s important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28600" y="3743305"/>
            <a:ext cx="4190998" cy="285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66"/>
                </a:solidFill>
                <a:latin typeface="+mn-lt"/>
              </a:rPr>
              <a:t>Technical Approach</a:t>
            </a:r>
            <a:endParaRPr lang="en-US" sz="1400" b="1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28426" y="3752837"/>
            <a:ext cx="4190998" cy="285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66"/>
                </a:solidFill>
                <a:latin typeface="+mn-lt"/>
              </a:rPr>
              <a:t>Status</a:t>
            </a:r>
            <a:endParaRPr lang="en-US" sz="1400" b="1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4415" y="1153510"/>
            <a:ext cx="4190998" cy="2857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000066"/>
                </a:solidFill>
                <a:latin typeface="+mn-lt"/>
              </a:rPr>
              <a:t>Objectives, Metrics, Methods</a:t>
            </a:r>
            <a:endParaRPr lang="en-US" sz="1400" b="1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28600" y="6246814"/>
            <a:ext cx="8690820" cy="222217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smtClean="0">
                <a:solidFill>
                  <a:srgbClr val="000066"/>
                </a:solidFill>
                <a:latin typeface="+mn-lt"/>
              </a:rPr>
              <a:t>Project Contact: Name, </a:t>
            </a:r>
            <a:r>
              <a:rPr lang="en-US" sz="1000" b="0" u="none" dirty="0" smtClean="0">
                <a:solidFill>
                  <a:srgbClr val="000066"/>
                </a:solidFill>
                <a:latin typeface="+mn-lt"/>
              </a:rPr>
              <a:t>handle@lgsinnovations.com</a:t>
            </a:r>
            <a:r>
              <a:rPr lang="en-US" sz="1000" b="0" dirty="0" smtClean="0">
                <a:solidFill>
                  <a:srgbClr val="000066"/>
                </a:solidFill>
                <a:latin typeface="+mn-lt"/>
              </a:rPr>
              <a:t>, </a:t>
            </a:r>
            <a:r>
              <a:rPr lang="en-US" sz="1000" b="0" dirty="0" err="1" smtClean="0">
                <a:solidFill>
                  <a:srgbClr val="000066"/>
                </a:solidFill>
                <a:latin typeface="+mn-lt"/>
              </a:rPr>
              <a:t>nnn-nnn-nnnn</a:t>
            </a:r>
            <a:endParaRPr lang="en-US" sz="1000" b="0" dirty="0" smtClean="0">
              <a:solidFill>
                <a:srgbClr val="000066"/>
              </a:solidFill>
              <a:latin typeface="+mn-lt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solidFill>
            <a:srgbClr val="528D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sz="1800">
              <a:latin typeface="Tahoma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228600" y="6477000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77724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F507AF8D-FA38-6949-A320-9CE786606750}" type="slidenum">
              <a:rPr lang="en-US" sz="900" smtClean="0">
                <a:solidFill>
                  <a:srgbClr val="3F3F3F"/>
                </a:solidFill>
              </a:rPr>
              <a:pPr algn="r" eaLnBrk="1" hangingPunct="1">
                <a:defRPr/>
              </a:pPr>
              <a:t>‹#›</a:t>
            </a:fld>
            <a:endParaRPr lang="en-US" sz="900" dirty="0" smtClean="0">
              <a:solidFill>
                <a:srgbClr val="3F3F3F"/>
              </a:solidFill>
            </a:endParaRPr>
          </a:p>
          <a:p>
            <a:pPr algn="r" eaLnBrk="1" hangingPunct="1">
              <a:defRPr/>
            </a:pPr>
            <a:endParaRPr lang="en-US" sz="900" dirty="0" smtClean="0">
              <a:solidFill>
                <a:srgbClr val="3F3F3F"/>
              </a:solidFill>
            </a:endParaRPr>
          </a:p>
        </p:txBody>
      </p:sp>
      <p:sp>
        <p:nvSpPr>
          <p:cNvPr id="1032" name="TextBox 2"/>
          <p:cNvSpPr txBox="1">
            <a:spLocks noChangeArrowheads="1"/>
          </p:cNvSpPr>
          <p:nvPr/>
        </p:nvSpPr>
        <p:spPr bwMode="auto">
          <a:xfrm>
            <a:off x="1371600" y="6477000"/>
            <a:ext cx="640080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rgbClr val="3F3F3F"/>
                </a:solidFill>
              </a:rPr>
              <a:t>LGS Proprietary, All Rights Reserved © LGS Innovations, LLC 2017</a:t>
            </a:r>
          </a:p>
          <a:p>
            <a:pPr algn="ctr" eaLnBrk="1" hangingPunct="1">
              <a:defRPr/>
            </a:pPr>
            <a:endParaRPr lang="en-US" sz="900" dirty="0" smtClean="0">
              <a:solidFill>
                <a:srgbClr val="3F3F3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32" y="228599"/>
            <a:ext cx="1086198" cy="534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 b="1">
          <a:solidFill>
            <a:srgbClr val="000066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kielb@lgsinnovations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EIS 2018 </a:t>
            </a:r>
            <a:r>
              <a:rPr lang="en-US" dirty="0" err="1" smtClean="0"/>
              <a:t>IRaD</a:t>
            </a:r>
            <a:r>
              <a:rPr lang="en-US" dirty="0" smtClean="0"/>
              <a:t> – </a:t>
            </a:r>
            <a:r>
              <a:rPr lang="en-US" dirty="0" smtClean="0"/>
              <a:t>CCDP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(Cloud Computing Data Processing)</a:t>
            </a:r>
            <a:endParaRPr lang="en-US" sz="16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half" idx="14"/>
          </p:nvPr>
        </p:nvSpPr>
        <p:spPr>
          <a:xfrm>
            <a:off x="4724415" y="4002736"/>
            <a:ext cx="4191000" cy="2240286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 smtClean="0"/>
              <a:t>Budget: </a:t>
            </a:r>
            <a:r>
              <a:rPr lang="en-US" sz="900" dirty="0" smtClean="0"/>
              <a:t>$</a:t>
            </a:r>
            <a:r>
              <a:rPr lang="en-US" sz="900" dirty="0" smtClean="0"/>
              <a:t>50</a:t>
            </a:r>
            <a:r>
              <a:rPr lang="en-US" sz="900" dirty="0" smtClean="0"/>
              <a:t>k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Spending through </a:t>
            </a:r>
            <a:r>
              <a:rPr lang="en-US" sz="900" dirty="0" smtClean="0"/>
              <a:t>10 </a:t>
            </a:r>
            <a:r>
              <a:rPr lang="en-US" sz="900" dirty="0" smtClean="0"/>
              <a:t>Feb 2018: </a:t>
            </a:r>
            <a:r>
              <a:rPr lang="en-US" sz="900" dirty="0" smtClean="0"/>
              <a:t>$8k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Accomplishments through 9 Feb 2018:</a:t>
            </a:r>
          </a:p>
          <a:p>
            <a:pPr lvl="1"/>
            <a:r>
              <a:rPr lang="en-US" sz="900" dirty="0" smtClean="0"/>
              <a:t> </a:t>
            </a:r>
            <a:r>
              <a:rPr lang="en-US" sz="900" dirty="0" smtClean="0"/>
              <a:t>New developer getting up to speed of how the system works and the direction is going</a:t>
            </a:r>
            <a:endParaRPr lang="en-US" sz="900" dirty="0" smtClean="0"/>
          </a:p>
          <a:p>
            <a:pPr lvl="1"/>
            <a:r>
              <a:rPr lang="en-US" sz="900" dirty="0" smtClean="0"/>
              <a:t>  </a:t>
            </a:r>
            <a:r>
              <a:rPr lang="en-US" sz="900" dirty="0" smtClean="0"/>
              <a:t>Elastic Search and </a:t>
            </a:r>
            <a:r>
              <a:rPr lang="en-US" sz="900" dirty="0" err="1" smtClean="0"/>
              <a:t>Kibana</a:t>
            </a:r>
            <a:r>
              <a:rPr lang="en-US" sz="900" dirty="0" smtClean="0"/>
              <a:t> installed and accessible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First Quarter Planned Milestones:</a:t>
            </a:r>
          </a:p>
          <a:p>
            <a:pPr lvl="1"/>
            <a:r>
              <a:rPr lang="en-US" sz="900" dirty="0" smtClean="0"/>
              <a:t> </a:t>
            </a:r>
            <a:r>
              <a:rPr lang="en-US" sz="900" dirty="0" smtClean="0"/>
              <a:t>Train new developer</a:t>
            </a:r>
            <a:endParaRPr lang="en-US" sz="900" dirty="0" smtClean="0"/>
          </a:p>
          <a:p>
            <a:pPr lvl="1"/>
            <a:r>
              <a:rPr lang="en-US" sz="900" dirty="0" smtClean="0"/>
              <a:t> </a:t>
            </a:r>
            <a:r>
              <a:rPr lang="en-US" sz="900" dirty="0" smtClean="0"/>
              <a:t>Integrate Elastic Search and </a:t>
            </a:r>
            <a:r>
              <a:rPr lang="en-US" sz="900" dirty="0" err="1" smtClean="0"/>
              <a:t>Kibana</a:t>
            </a:r>
            <a:endParaRPr lang="en-US" sz="900" dirty="0"/>
          </a:p>
          <a:p>
            <a:pPr marL="0" indent="0">
              <a:buNone/>
            </a:pPr>
            <a:r>
              <a:rPr lang="en-US" sz="900" dirty="0" smtClean="0"/>
              <a:t>Programs/Pursuits supported by IRAD:</a:t>
            </a:r>
          </a:p>
          <a:p>
            <a:pPr lvl="1"/>
            <a:r>
              <a:rPr lang="en-US" sz="900" dirty="0" smtClean="0"/>
              <a:t> </a:t>
            </a:r>
            <a:r>
              <a:rPr lang="en-US" sz="900" dirty="0" smtClean="0"/>
              <a:t>Seven Hills</a:t>
            </a:r>
            <a:endParaRPr lang="en-US" sz="900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 smtClean="0"/>
              <a:t>Project Contact: </a:t>
            </a:r>
            <a:r>
              <a:rPr lang="en-US" dirty="0" smtClean="0"/>
              <a:t>Oscar Ganteaume, </a:t>
            </a:r>
            <a:r>
              <a:rPr lang="en-US" dirty="0" smtClean="0">
                <a:hlinkClick r:id="rId2"/>
              </a:rPr>
              <a:t>oganteaume@lgsinnovations.com</a:t>
            </a:r>
            <a:r>
              <a:rPr lang="en-US" dirty="0" smtClean="0"/>
              <a:t>, </a:t>
            </a:r>
            <a:r>
              <a:rPr lang="en-US" dirty="0" smtClean="0"/>
              <a:t>(703) 665-7259</a:t>
            </a:r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51390" y="1451728"/>
            <a:ext cx="4264025" cy="21271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975" lvl="1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with framework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testing and bug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fixing</a:t>
            </a:r>
            <a:endParaRPr lang="en-US" sz="11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7150" lvl="1" indent="-173038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GUI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to allow users to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manage and control 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modules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and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running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threads</a:t>
            </a:r>
          </a:p>
          <a:p>
            <a:pPr marL="57150" lvl="1" indent="-173038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configuration page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for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system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administration</a:t>
            </a:r>
          </a:p>
          <a:p>
            <a:pPr marL="57150" lvl="1" indent="-173038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the use of Lambda functions</a:t>
            </a:r>
            <a:endParaRPr lang="en-US" sz="1100" b="1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7150" lvl="1" indent="-17145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the </a:t>
            </a:r>
            <a:r>
              <a:rPr lang="en-US" sz="11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Integration</a:t>
            </a:r>
            <a:endParaRPr lang="en-US" sz="1100" b="1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7150" lvl="1" indent="-171450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 and </a:t>
            </a:r>
            <a:r>
              <a:rPr lang="en-US" sz="11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Kibana</a:t>
            </a:r>
            <a:r>
              <a:rPr lang="en-US" sz="11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to the framework for data analysis.</a:t>
            </a:r>
            <a:endParaRPr lang="en-US" sz="11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29712" y="4117787"/>
            <a:ext cx="4264025" cy="21271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975" lvl="1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Framework</a:t>
            </a:r>
          </a:p>
          <a:p>
            <a:pPr marL="511175" lvl="2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Implement framework to be cloud agnostic</a:t>
            </a:r>
          </a:p>
          <a:p>
            <a:pPr marL="511175" lvl="2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ea typeface="ＭＳ Ｐゴシック" charset="-128"/>
              </a:rPr>
              <a:t>Use AWS as testing platform due to current government implementations of IC-ITE such as C2S and </a:t>
            </a:r>
            <a:r>
              <a:rPr lang="en-US" sz="1100" dirty="0" err="1" smtClean="0">
                <a:solidFill>
                  <a:srgbClr val="131B5C"/>
                </a:solidFill>
                <a:ea typeface="ＭＳ Ｐゴシック" charset="-128"/>
              </a:rPr>
              <a:t>GovCloud</a:t>
            </a:r>
            <a:endParaRPr lang="en-US" sz="1100" dirty="0" smtClean="0">
              <a:solidFill>
                <a:srgbClr val="131B5C"/>
              </a:solidFill>
              <a:ea typeface="ＭＳ Ｐゴシック" charset="-128"/>
            </a:endParaRPr>
          </a:p>
          <a:p>
            <a:pPr marL="511175" lvl="2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ea typeface="ＭＳ Ｐゴシック" charset="-128"/>
              </a:rPr>
              <a:t>Facilitates dynamic resource allocation </a:t>
            </a:r>
          </a:p>
          <a:p>
            <a:pPr marL="511175" lvl="2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ea typeface="ＭＳ Ｐゴシック" charset="-128"/>
              </a:rPr>
              <a:t>Incorporate other processing frameworks such as </a:t>
            </a:r>
            <a:r>
              <a:rPr lang="en-US" sz="1100" dirty="0" err="1" smtClean="0">
                <a:solidFill>
                  <a:srgbClr val="131B5C"/>
                </a:solidFill>
                <a:ea typeface="ＭＳ Ｐゴシック" charset="-128"/>
              </a:rPr>
              <a:t>NiFi</a:t>
            </a:r>
            <a:endParaRPr lang="en-US" sz="1100" dirty="0" smtClean="0">
              <a:solidFill>
                <a:srgbClr val="131B5C"/>
              </a:solidFill>
              <a:ea typeface="ＭＳ Ｐゴシック" charset="-128"/>
            </a:endParaRPr>
          </a:p>
          <a:p>
            <a:pPr marL="53975" lvl="1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ea typeface="ＭＳ Ｐゴシック" charset="-128"/>
              </a:rPr>
              <a:t>Visualization</a:t>
            </a:r>
          </a:p>
          <a:p>
            <a:pPr marL="511175" lvl="2" indent="-169863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Provide metrics of system’s performance for status</a:t>
            </a:r>
            <a:endParaRPr lang="en-US" sz="11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7150" lvl="1" indent="-173038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Graphical User Interface</a:t>
            </a:r>
          </a:p>
          <a:p>
            <a:pPr marL="514350" lvl="2" indent="-173038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Facilitate the interaction between system and users by providing different user interfaces </a:t>
            </a:r>
            <a:endParaRPr lang="en-US" sz="11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" y="1077798"/>
            <a:ext cx="4461366" cy="24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39748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LGS Brand Identity Colors">
      <a:dk1>
        <a:srgbClr val="363B74"/>
      </a:dk1>
      <a:lt1>
        <a:srgbClr val="FFFFFF"/>
      </a:lt1>
      <a:dk2>
        <a:srgbClr val="251A06"/>
      </a:dk2>
      <a:lt2>
        <a:srgbClr val="C7D2D1"/>
      </a:lt2>
      <a:accent1>
        <a:srgbClr val="4E8ABE"/>
      </a:accent1>
      <a:accent2>
        <a:srgbClr val="363B74"/>
      </a:accent2>
      <a:accent3>
        <a:srgbClr val="F15C22"/>
      </a:accent3>
      <a:accent4>
        <a:srgbClr val="A78462"/>
      </a:accent4>
      <a:accent5>
        <a:srgbClr val="949C50"/>
      </a:accent5>
      <a:accent6>
        <a:srgbClr val="FED17B"/>
      </a:accent6>
      <a:hlink>
        <a:srgbClr val="363B74"/>
      </a:hlink>
      <a:folHlink>
        <a:srgbClr val="131B5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PGothic</vt:lpstr>
      <vt:lpstr>Arial</vt:lpstr>
      <vt:lpstr>Tahoma</vt:lpstr>
      <vt:lpstr>Slide Master</vt:lpstr>
      <vt:lpstr>EIS 2018 IRaD – CCDP (Cloud Computing Data 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NetPercept Lib Architecture</dc:title>
  <dc:creator/>
  <cp:lastModifiedBy/>
  <cp:revision>7</cp:revision>
  <dcterms:created xsi:type="dcterms:W3CDTF">1901-01-01T04:00:00Z</dcterms:created>
  <dcterms:modified xsi:type="dcterms:W3CDTF">2018-02-12T15:09:45Z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System Account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System Account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PublishingStartDate">
    <vt:lpwstr/>
  </property>
  <property fmtid="{D5CDD505-2E9C-101B-9397-08002B2CF9AE}" pid="8" name="PublishingExpirationDate">
    <vt:lpwstr/>
  </property>
</Properties>
</file>