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5"/>
  </p:notesMasterIdLst>
  <p:sldIdLst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howGuides="1">
      <p:cViewPr>
        <p:scale>
          <a:sx n="100" d="100"/>
          <a:sy n="100" d="100"/>
        </p:scale>
        <p:origin x="-1362" y="0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86967-D7C6-4580-B0E8-48753C18CC9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EE7A-7FCC-4B44-8F7F-A005DC54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45138"/>
            <a:ext cx="2454275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9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BECF1-65B2-4AF0-A5F3-A0DE92629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24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4"/>
          <p:cNvSpPr>
            <a:spLocks noChangeArrowheads="1"/>
          </p:cNvSpPr>
          <p:nvPr/>
        </p:nvSpPr>
        <p:spPr bwMode="auto">
          <a:xfrm>
            <a:off x="6781800" y="6319838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1C2674"/>
                </a:solidFill>
                <a:cs typeface="Arial" charset="0"/>
              </a:rPr>
              <a:t>© 2015 LGS Innovations LLC</a:t>
            </a:r>
          </a:p>
        </p:txBody>
      </p:sp>
    </p:spTree>
    <p:extLst>
      <p:ext uri="{BB962C8B-B14F-4D97-AF65-F5344CB8AC3E}">
        <p14:creationId xmlns:p14="http://schemas.microsoft.com/office/powerpoint/2010/main" val="204068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3366CC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6699FF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9525">
            <a:solidFill>
              <a:srgbClr val="1C267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24"/>
          <p:cNvSpPr>
            <a:spLocks noChangeArrowheads="1"/>
          </p:cNvSpPr>
          <p:nvPr/>
        </p:nvSpPr>
        <p:spPr bwMode="auto">
          <a:xfrm>
            <a:off x="304800" y="6500813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131B5C"/>
                </a:solidFill>
                <a:cs typeface="Arial" charset="0"/>
              </a:rPr>
              <a:t>© 2015 LGS Innovations LLC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13513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131B5C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FB580-4CF4-4B50-ACF8-4581CF59347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1750">
            <a:solidFill>
              <a:srgbClr val="90BC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103688" y="6519863"/>
            <a:ext cx="936625" cy="261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 smtClean="0">
                <a:solidFill>
                  <a:srgbClr val="000000"/>
                </a:solidFill>
              </a:rPr>
              <a:t>Proprietary</a:t>
            </a:r>
            <a:endParaRPr lang="en-US" altLang="en-US" sz="1100" dirty="0" smtClean="0">
              <a:solidFill>
                <a:srgbClr val="000000"/>
              </a:solidFill>
            </a:endParaRPr>
          </a:p>
        </p:txBody>
      </p:sp>
      <p:pic>
        <p:nvPicPr>
          <p:cNvPr id="3081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4478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59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3366CC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6699FF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oganteaume@lgsinnovation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6"/>
          <p:cNvSpPr>
            <a:spLocks/>
          </p:cNvSpPr>
          <p:nvPr/>
        </p:nvSpPr>
        <p:spPr bwMode="auto">
          <a:xfrm>
            <a:off x="6861175" y="4246563"/>
            <a:ext cx="1982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3366CC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99FF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endParaRPr lang="en-US" altLang="en-US" sz="2400" b="1" dirty="0">
              <a:solidFill>
                <a:schemeClr val="bg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 dirty="0" smtClean="0">
                <a:solidFill>
                  <a:schemeClr val="bg1"/>
                </a:solidFill>
                <a:latin typeface="Calibri" pitchFamily="34" charset="0"/>
              </a:rPr>
              <a:t>Project Summaries</a:t>
            </a:r>
            <a:endParaRPr lang="en-US" altLang="en-US" sz="1400" b="1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9635" name="TextBox 3"/>
          <p:cNvSpPr txBox="1">
            <a:spLocks noChangeArrowheads="1"/>
          </p:cNvSpPr>
          <p:nvPr/>
        </p:nvSpPr>
        <p:spPr bwMode="auto">
          <a:xfrm>
            <a:off x="533400" y="4143375"/>
            <a:ext cx="63277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3366CC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99FF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Calibri" pitchFamily="34" charset="0"/>
              </a:rPr>
              <a:t>EIS 2016 </a:t>
            </a:r>
            <a:r>
              <a:rPr lang="en-US" altLang="en-US" sz="3200" b="1" dirty="0">
                <a:solidFill>
                  <a:schemeClr val="bg1"/>
                </a:solidFill>
                <a:latin typeface="Calibri" pitchFamily="34" charset="0"/>
              </a:rPr>
              <a:t>IR&amp;D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 smtClean="0">
                <a:solidFill>
                  <a:schemeClr val="bg1"/>
                </a:solidFill>
                <a:latin typeface="Calibri" pitchFamily="34" charset="0"/>
              </a:rPr>
              <a:t>EIS </a:t>
            </a:r>
            <a:r>
              <a:rPr lang="en-US" altLang="en-US" sz="1800" i="1" dirty="0" smtClean="0">
                <a:solidFill>
                  <a:schemeClr val="bg1"/>
                </a:solidFill>
                <a:latin typeface="Calibri" pitchFamily="34" charset="0"/>
              </a:rPr>
              <a:t>Axios</a:t>
            </a:r>
            <a:endParaRPr lang="en-US" altLang="en-US" sz="1800" i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ASSETS: Cloud Computing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>
                <a:solidFill>
                  <a:srgbClr val="131B5C"/>
                </a:solidFill>
              </a:rPr>
              <a:t>Develop </a:t>
            </a:r>
            <a:r>
              <a:rPr lang="en-US" altLang="en-US" sz="1600" dirty="0">
                <a:solidFill>
                  <a:srgbClr val="131B5C"/>
                </a:solidFill>
              </a:rPr>
              <a:t>tools and approaches to operate in the cloud </a:t>
            </a:r>
            <a:r>
              <a:rPr lang="en-US" altLang="en-US" sz="1600" dirty="0" smtClean="0">
                <a:solidFill>
                  <a:srgbClr val="131B5C"/>
                </a:solidFill>
              </a:rPr>
              <a:t>environment</a:t>
            </a:r>
            <a:endParaRPr lang="en-US" altLang="en-US" b="0" i="1" dirty="0" smtClean="0"/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3366CC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99FF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6075E5-92A3-4932-B0D8-57CF744AB566}" type="slidenum">
              <a:rPr lang="en-US" altLang="en-US" sz="900" smtClean="0">
                <a:solidFill>
                  <a:srgbClr val="131B5C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 smtClean="0">
              <a:solidFill>
                <a:srgbClr val="131B5C"/>
              </a:solidFill>
            </a:endParaRPr>
          </a:p>
        </p:txBody>
      </p:sp>
      <p:cxnSp>
        <p:nvCxnSpPr>
          <p:cNvPr id="71699" name="Straight Connector 6"/>
          <p:cNvCxnSpPr>
            <a:cxnSpLocks noChangeShapeType="1"/>
          </p:cNvCxnSpPr>
          <p:nvPr/>
        </p:nvCxnSpPr>
        <p:spPr bwMode="auto">
          <a:xfrm>
            <a:off x="4572000" y="1023938"/>
            <a:ext cx="0" cy="4927600"/>
          </a:xfrm>
          <a:prstGeom prst="line">
            <a:avLst/>
          </a:prstGeom>
          <a:noFill/>
          <a:ln w="6350">
            <a:solidFill>
              <a:srgbClr val="131B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724400" y="922338"/>
            <a:ext cx="4267200" cy="4862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US" sz="1400" b="1" u="sng" dirty="0">
                <a:latin typeface="Calibri" pitchFamily="34" charset="0"/>
              </a:rPr>
              <a:t>Approach</a:t>
            </a:r>
            <a:endParaRPr lang="en-US" sz="1400" b="1" i="1" dirty="0">
              <a:latin typeface="Calibri" pitchFamily="34" charset="0"/>
            </a:endParaRPr>
          </a:p>
          <a:p>
            <a:pPr marL="169863" indent="-169863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en-US" sz="1200" dirty="0"/>
              <a:t>We propose implementing this IRAD on AWS.  We think this approach is reasonable because of some important government implementations of IC-ITE, such as C2S and </a:t>
            </a:r>
            <a:r>
              <a:rPr lang="en-US" altLang="en-US" sz="1200" dirty="0" err="1"/>
              <a:t>GovCloud</a:t>
            </a:r>
            <a:r>
              <a:rPr lang="en-US" altLang="en-US" sz="1200" dirty="0"/>
              <a:t>, are built on </a:t>
            </a:r>
            <a:r>
              <a:rPr lang="en-US" altLang="en-US" sz="1200" dirty="0" smtClean="0"/>
              <a:t>AWS</a:t>
            </a:r>
            <a:endParaRPr lang="en-US" sz="1200" i="1" dirty="0" smtClean="0">
              <a:latin typeface="Calibri" pitchFamily="34" charset="0"/>
            </a:endParaRPr>
          </a:p>
          <a:p>
            <a:pPr marL="341313" lvl="1" indent="-1714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200" i="1" dirty="0">
                <a:latin typeface="Calibri" pitchFamily="34" charset="0"/>
              </a:rPr>
              <a:t> </a:t>
            </a:r>
          </a:p>
          <a:p>
            <a:pPr marL="169863" indent="-169863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en-US" sz="1200" dirty="0"/>
              <a:t>The key features we need to implement </a:t>
            </a:r>
            <a:r>
              <a:rPr lang="en-US" altLang="en-US" sz="1200" dirty="0" smtClean="0"/>
              <a:t>are</a:t>
            </a:r>
            <a:endParaRPr lang="en-US" sz="1200" i="1" dirty="0" smtClean="0">
              <a:latin typeface="Calibri" pitchFamily="34" charset="0"/>
            </a:endParaRPr>
          </a:p>
          <a:p>
            <a:pPr marL="341313" lvl="1" indent="-1714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200" i="1" dirty="0">
                <a:latin typeface="Calibri" pitchFamily="34" charset="0"/>
              </a:rPr>
              <a:t> </a:t>
            </a:r>
            <a:r>
              <a:rPr lang="en-US" sz="1200" i="1" dirty="0" smtClean="0">
                <a:latin typeface="Calibri" pitchFamily="34" charset="0"/>
              </a:rPr>
              <a:t>User </a:t>
            </a:r>
            <a:r>
              <a:rPr lang="en-US" sz="1200" i="1" dirty="0" err="1" smtClean="0">
                <a:latin typeface="Calibri" pitchFamily="34" charset="0"/>
              </a:rPr>
              <a:t>Inferface</a:t>
            </a:r>
            <a:endParaRPr lang="en-US" sz="1200" i="1" dirty="0" smtClean="0">
              <a:latin typeface="Calibri" pitchFamily="34" charset="0"/>
            </a:endParaRPr>
          </a:p>
          <a:p>
            <a:pPr marL="341313" lvl="1" indent="-1714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latin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</a:rPr>
              <a:t>Framework to suppor</a:t>
            </a:r>
            <a:r>
              <a:rPr lang="en-US" sz="1200" dirty="0" smtClean="0">
                <a:latin typeface="Calibri" pitchFamily="34" charset="0"/>
              </a:rPr>
              <a:t>t data processing</a:t>
            </a:r>
          </a:p>
          <a:p>
            <a:pPr marL="341313" lvl="1" indent="-1714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latin typeface="Calibri" pitchFamily="34" charset="0"/>
              </a:rPr>
              <a:t>Engine running the framework</a:t>
            </a:r>
          </a:p>
          <a:p>
            <a:pPr marL="341313" lvl="1" indent="-1714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latin typeface="Calibri" pitchFamily="34" charset="0"/>
              </a:rPr>
              <a:t>Machine Learning</a:t>
            </a:r>
            <a:endParaRPr lang="en-US" sz="1200" dirty="0">
              <a:latin typeface="Calibri" pitchFamily="34" charset="0"/>
            </a:endParaRPr>
          </a:p>
          <a:p>
            <a:pPr marL="341313" lvl="1" indent="-1714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endParaRPr lang="en-US" sz="1200" dirty="0">
              <a:latin typeface="Calibri" pitchFamily="34" charset="0"/>
            </a:endParaRPr>
          </a:p>
          <a:p>
            <a:pPr marL="233363" indent="-233363"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US" sz="1400" b="1" u="sng" dirty="0">
                <a:latin typeface="Calibri" pitchFamily="34" charset="0"/>
              </a:rPr>
              <a:t>Status</a:t>
            </a:r>
            <a:endParaRPr lang="en-US" sz="1400" b="1" i="1" dirty="0">
              <a:latin typeface="Calibri" pitchFamily="34" charset="0"/>
            </a:endParaRPr>
          </a:p>
          <a:p>
            <a:pPr marL="169863" indent="-169863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sz="1200" i="1" dirty="0" smtClean="0">
                <a:latin typeface="Calibri" pitchFamily="34" charset="0"/>
              </a:rPr>
              <a:t>Improved GUI capabilities</a:t>
            </a:r>
          </a:p>
          <a:p>
            <a:pPr marL="341313" lvl="1" indent="-1714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200" i="1" dirty="0" smtClean="0">
                <a:latin typeface="Calibri" pitchFamily="34" charset="0"/>
              </a:rPr>
              <a:t>Verifies data to avoid running threads with design errors</a:t>
            </a:r>
            <a:endParaRPr lang="en-US" sz="1200" i="1" dirty="0" smtClean="0">
              <a:latin typeface="Calibri" pitchFamily="34" charset="0"/>
            </a:endParaRPr>
          </a:p>
          <a:p>
            <a:pPr marL="169863" indent="-169863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sz="1200" i="1" dirty="0" smtClean="0">
                <a:latin typeface="Calibri" pitchFamily="34" charset="0"/>
              </a:rPr>
              <a:t>Investigating the incorporation of </a:t>
            </a:r>
            <a:r>
              <a:rPr lang="en-US" sz="1200" i="1" dirty="0" err="1" smtClean="0">
                <a:latin typeface="Calibri" pitchFamily="34" charset="0"/>
              </a:rPr>
              <a:t>NiFi</a:t>
            </a:r>
            <a:r>
              <a:rPr lang="en-US" sz="1200" i="1" dirty="0" smtClean="0">
                <a:latin typeface="Calibri" pitchFamily="34" charset="0"/>
              </a:rPr>
              <a:t> into CCDP</a:t>
            </a:r>
            <a:endParaRPr lang="en-US" sz="1200" i="1" dirty="0">
              <a:latin typeface="Calibri" pitchFamily="34" charset="0"/>
            </a:endParaRPr>
          </a:p>
          <a:p>
            <a:pPr marL="341313" lvl="1" indent="-1714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200" i="1" dirty="0" smtClean="0">
                <a:latin typeface="Calibri" pitchFamily="34" charset="0"/>
              </a:rPr>
              <a:t>Aiming of taking advantage of hundreds of processing modules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71705" name="Title 7"/>
          <p:cNvSpPr txBox="1">
            <a:spLocks/>
          </p:cNvSpPr>
          <p:nvPr/>
        </p:nvSpPr>
        <p:spPr bwMode="auto">
          <a:xfrm>
            <a:off x="1001713" y="6096000"/>
            <a:ext cx="71405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3366CC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99FF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rPr>
              <a:t>Project Contact:  </a:t>
            </a:r>
            <a:r>
              <a:rPr lang="en-US" altLang="en-US" sz="1200" i="1" dirty="0" smtClean="0">
                <a:solidFill>
                  <a:srgbClr val="000000"/>
                </a:solidFill>
                <a:latin typeface="Calibri" pitchFamily="34" charset="0"/>
                <a:cs typeface="Tahoma" pitchFamily="34" charset="0"/>
              </a:rPr>
              <a:t>Oscar Ganteaume, Axios - Dulles, </a:t>
            </a:r>
            <a:r>
              <a:rPr lang="en-US" altLang="en-US" sz="1200" i="1" dirty="0" smtClean="0">
                <a:solidFill>
                  <a:srgbClr val="000000"/>
                </a:solidFill>
                <a:latin typeface="Calibri" pitchFamily="34" charset="0"/>
                <a:cs typeface="Tahoma" pitchFamily="34" charset="0"/>
                <a:hlinkClick r:id="rId2"/>
              </a:rPr>
              <a:t>oganteaume@lgsinnovations.com</a:t>
            </a:r>
            <a:r>
              <a:rPr lang="en-US" altLang="en-US" sz="1200" i="1" dirty="0" smtClean="0">
                <a:solidFill>
                  <a:srgbClr val="000000"/>
                </a:solidFill>
                <a:latin typeface="Calibri" pitchFamily="34" charset="0"/>
                <a:cs typeface="Tahoma" pitchFamily="34" charset="0"/>
              </a:rPr>
              <a:t>, 703.665.7259</a:t>
            </a:r>
            <a:endParaRPr lang="en-US" altLang="en-US" b="1" i="1" dirty="0">
              <a:solidFill>
                <a:srgbClr val="000000"/>
              </a:solidFill>
              <a:latin typeface="Calibri" pitchFamily="34" charset="0"/>
              <a:cs typeface="Tahoma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0981" y="960438"/>
            <a:ext cx="4287838" cy="47656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accent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3366CC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6699FF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1200" kern="0" dirty="0" smtClean="0">
                <a:solidFill>
                  <a:schemeClr val="tx1"/>
                </a:solidFill>
              </a:rPr>
              <a:t>Develop tools and approaches to operate in the cloud environment.</a:t>
            </a:r>
          </a:p>
          <a:p>
            <a:r>
              <a:rPr lang="en-US" altLang="en-US" sz="1200" kern="0" dirty="0" smtClean="0">
                <a:solidFill>
                  <a:schemeClr val="tx1"/>
                </a:solidFill>
              </a:rPr>
              <a:t>To demonstrate our ability to address key challenges in cloud computing, such as the allocation of resources on demand and machine learning.</a:t>
            </a:r>
          </a:p>
          <a:p>
            <a:r>
              <a:rPr lang="en-US" altLang="en-US" sz="1200" kern="0" dirty="0" smtClean="0">
                <a:solidFill>
                  <a:schemeClr val="tx1"/>
                </a:solidFill>
              </a:rPr>
              <a:t>The Cloud Computing Data Processing IRAD will take advantage of components, such as EC2, RDS, EMR, and </a:t>
            </a:r>
            <a:r>
              <a:rPr lang="en-US" altLang="en-US" sz="1200" kern="0" dirty="0" err="1" smtClean="0">
                <a:solidFill>
                  <a:schemeClr val="tx1"/>
                </a:solidFill>
              </a:rPr>
              <a:t>CloudWatch</a:t>
            </a:r>
            <a:r>
              <a:rPr lang="en-US" altLang="en-US" sz="1200" kern="0" dirty="0" smtClean="0">
                <a:solidFill>
                  <a:schemeClr val="tx1"/>
                </a:solidFill>
              </a:rPr>
              <a:t>, provided by cloud computing services for resource allocation</a:t>
            </a:r>
          </a:p>
          <a:p>
            <a:r>
              <a:rPr lang="en-US" altLang="en-US" sz="1200" kern="0" dirty="0" smtClean="0">
                <a:solidFill>
                  <a:schemeClr val="tx1"/>
                </a:solidFill>
              </a:rPr>
              <a:t>The goal is to create an engine and a framework that will facilitate the addition and integration of processing modules for data analysis and dissemination </a:t>
            </a:r>
          </a:p>
          <a:p>
            <a:r>
              <a:rPr lang="en-US" altLang="en-US" sz="1200" kern="0" dirty="0" smtClean="0">
                <a:solidFill>
                  <a:schemeClr val="tx1"/>
                </a:solidFill>
              </a:rPr>
              <a:t>The framework will provide:</a:t>
            </a:r>
          </a:p>
          <a:p>
            <a:pPr lvl="1"/>
            <a:r>
              <a:rPr lang="en-US" altLang="en-US" sz="1000" kern="0" dirty="0" smtClean="0">
                <a:solidFill>
                  <a:schemeClr val="tx1"/>
                </a:solidFill>
              </a:rPr>
              <a:t>Graphical User Interface to configure the system and to manage components</a:t>
            </a:r>
          </a:p>
          <a:p>
            <a:pPr lvl="1"/>
            <a:r>
              <a:rPr lang="en-US" altLang="en-US" sz="1000" kern="0" dirty="0" smtClean="0">
                <a:solidFill>
                  <a:schemeClr val="tx1"/>
                </a:solidFill>
              </a:rPr>
              <a:t>All basic modules to interact with the different components from the cloud provider</a:t>
            </a:r>
          </a:p>
          <a:p>
            <a:pPr lvl="1"/>
            <a:r>
              <a:rPr lang="en-US" altLang="en-US" sz="1000" kern="0" dirty="0" smtClean="0">
                <a:solidFill>
                  <a:schemeClr val="tx1"/>
                </a:solidFill>
              </a:rPr>
              <a:t>A set of API to quickly develop and integrate custom modules to be used on a system</a:t>
            </a:r>
          </a:p>
          <a:p>
            <a:pPr lvl="1"/>
            <a:r>
              <a:rPr lang="en-US" altLang="en-US" sz="1000" kern="0" dirty="0" smtClean="0">
                <a:solidFill>
                  <a:schemeClr val="tx1"/>
                </a:solidFill>
              </a:rPr>
              <a:t>Basic machine learning algorithms to process Big Data </a:t>
            </a:r>
          </a:p>
          <a:p>
            <a:pPr lvl="1"/>
            <a:r>
              <a:rPr lang="en-US" altLang="en-US" sz="1000" kern="0" dirty="0" smtClean="0">
                <a:solidFill>
                  <a:schemeClr val="tx1"/>
                </a:solidFill>
              </a:rPr>
              <a:t>An engine that will tie them together</a:t>
            </a:r>
            <a:endParaRPr lang="en-US" altLang="en-US" sz="10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265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5_Custom Design</vt:lpstr>
      <vt:lpstr>6_Custom Design</vt:lpstr>
      <vt:lpstr>PowerPoint Presentation</vt:lpstr>
      <vt:lpstr>ASSETS: Cloud Computing Develop tools and approaches to operate in the cloud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CTO IR&amp;D</dc:creator>
  <cp:lastModifiedBy>Administrator</cp:lastModifiedBy>
  <cp:revision>18</cp:revision>
  <dcterms:created xsi:type="dcterms:W3CDTF">2015-09-27T19:09:37Z</dcterms:created>
  <dcterms:modified xsi:type="dcterms:W3CDTF">2016-12-07T17:09:19Z</dcterms:modified>
</cp:coreProperties>
</file>