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62" r:id="rId6"/>
    <p:sldId id="264" r:id="rId7"/>
    <p:sldId id="263" r:id="rId8"/>
    <p:sldId id="260" r:id="rId9"/>
    <p:sldId id="258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-167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Budget</c:v>
                </c:pt>
              </c:strCache>
            </c:strRef>
          </c:tx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Sheet1!$A$2:$A$4</c:f>
              <c:strCache>
                <c:ptCount val="3"/>
                <c:pt idx="0">
                  <c:v>Spent</c:v>
                </c:pt>
                <c:pt idx="1">
                  <c:v>Remaining</c:v>
                </c:pt>
                <c:pt idx="2">
                  <c:v>Unfunded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17120</c:v>
                </c:pt>
                <c:pt idx="1">
                  <c:v>32879</c:v>
                </c:pt>
                <c:pt idx="2">
                  <c:v>25000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75362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ackground-plainblue.jpeg" descr="background-plainblu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/>
        </p:nvSpPr>
        <p:spPr>
          <a:xfrm>
            <a:off x="-1" y="1247775"/>
            <a:ext cx="9144002" cy="0"/>
          </a:xfrm>
          <a:prstGeom prst="line">
            <a:avLst/>
          </a:prstGeom>
          <a:ln w="44450">
            <a:solidFill>
              <a:srgbClr val="90BCD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-1" y="4267200"/>
            <a:ext cx="9144002" cy="0"/>
          </a:xfrm>
          <a:prstGeom prst="line">
            <a:avLst/>
          </a:prstGeom>
          <a:ln w="57150">
            <a:solidFill>
              <a:srgbClr val="90BCD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</a:defRPr>
            </a:lvl1pPr>
            <a:lvl2pPr marL="783771" indent="-326571">
              <a:spcBef>
                <a:spcPts val="700"/>
              </a:spcBef>
              <a:defRPr sz="3200">
                <a:solidFill>
                  <a:srgbClr val="000000"/>
                </a:solidFill>
              </a:defRPr>
            </a:lvl2pPr>
            <a:lvl3pPr marL="1219200" indent="-304800">
              <a:spcBef>
                <a:spcPts val="700"/>
              </a:spcBef>
              <a:defRPr sz="3200">
                <a:solidFill>
                  <a:srgbClr val="000000"/>
                </a:solidFill>
              </a:defRPr>
            </a:lvl3pPr>
            <a:lvl4pPr marL="1737360" indent="-365760">
              <a:spcBef>
                <a:spcPts val="700"/>
              </a:spcBef>
              <a:defRPr sz="3200">
                <a:solidFill>
                  <a:srgbClr val="000000"/>
                </a:solidFill>
              </a:defRPr>
            </a:lvl4pPr>
            <a:lvl5pPr marL="2235200" indent="-406400">
              <a:spcBef>
                <a:spcPts val="700"/>
              </a:spcBef>
              <a:defRPr sz="3200">
                <a:solidFill>
                  <a:srgbClr val="000000"/>
                </a:solidFill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04800" y="838200"/>
            <a:ext cx="8534401" cy="0"/>
          </a:xfrm>
          <a:prstGeom prst="line">
            <a:avLst/>
          </a:prstGeom>
          <a:ln>
            <a:solidFill>
              <a:srgbClr val="1C267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04800" y="6531758"/>
            <a:ext cx="2209800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>
              <a:defRPr sz="800" b="1">
                <a:solidFill>
                  <a:srgbClr val="131B5C"/>
                </a:solidFill>
              </a:defRPr>
            </a:lvl1pPr>
          </a:lstStyle>
          <a:p>
            <a:r>
              <a:t>© 2015 LGS Innovations LLC</a:t>
            </a:r>
          </a:p>
        </p:txBody>
      </p:sp>
      <p:sp>
        <p:nvSpPr>
          <p:cNvPr id="35" name="Shape 35"/>
          <p:cNvSpPr/>
          <p:nvPr/>
        </p:nvSpPr>
        <p:spPr>
          <a:xfrm>
            <a:off x="-1" y="6400800"/>
            <a:ext cx="9144002" cy="0"/>
          </a:xfrm>
          <a:prstGeom prst="line">
            <a:avLst/>
          </a:prstGeom>
          <a:ln w="31750">
            <a:solidFill>
              <a:srgbClr val="90BCDD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" name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1400" y="76200"/>
            <a:ext cx="1447800" cy="712788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8607923" y="6477000"/>
            <a:ext cx="231278" cy="214701"/>
          </a:xfrm>
          <a:prstGeom prst="rect">
            <a:avLst/>
          </a:prstGeom>
        </p:spPr>
        <p:txBody>
          <a:bodyPr anchor="t"/>
          <a:lstStyle>
            <a:lvl1pPr>
              <a:defRPr sz="900" b="1">
                <a:solidFill>
                  <a:srgbClr val="131B5C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LGS_LOGO_0910_JPG.jpg" descr="LGS_LOGO_0910_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7600" y="228600"/>
            <a:ext cx="1349375" cy="555625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6934200" y="152400"/>
            <a:ext cx="20574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905000" y="2133600"/>
            <a:ext cx="4876800" cy="2819400"/>
          </a:xfrm>
          <a:prstGeom prst="rect">
            <a:avLst/>
          </a:prstGeom>
          <a:solidFill>
            <a:srgbClr val="FFFFFF"/>
          </a:solidFill>
          <a:ln>
            <a:solidFill>
              <a:srgbClr val="5390B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114800" y="2362200"/>
            <a:ext cx="2667000" cy="1310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ts val="200"/>
              </a:spcBef>
              <a:defRPr sz="1000">
                <a:solidFill>
                  <a:srgbClr val="5390B9"/>
                </a:solidFill>
              </a:defRPr>
            </a:pPr>
            <a:r>
              <a:t>13665 Dulles Technology Drive, Suite 301</a:t>
            </a:r>
          </a:p>
          <a:p>
            <a:pPr marL="342900" indent="-342900">
              <a:spcBef>
                <a:spcPts val="200"/>
              </a:spcBef>
              <a:defRPr sz="1000">
                <a:solidFill>
                  <a:srgbClr val="5390B9"/>
                </a:solidFill>
              </a:defRPr>
            </a:pPr>
            <a:r>
              <a:t>Herndon, VA 20171</a:t>
            </a:r>
          </a:p>
          <a:p>
            <a:pPr marL="342900" indent="-342900">
              <a:spcBef>
                <a:spcPts val="200"/>
              </a:spcBef>
              <a:defRPr sz="1000" b="1">
                <a:solidFill>
                  <a:srgbClr val="5390B9"/>
                </a:solidFill>
              </a:defRPr>
            </a:pPr>
            <a:r>
              <a:t>+1 866-547-4243</a:t>
            </a:r>
          </a:p>
          <a:p>
            <a:pPr marL="342900" indent="-342900">
              <a:spcBef>
                <a:spcPts val="400"/>
              </a:spcBef>
              <a:defRPr sz="1000">
                <a:solidFill>
                  <a:srgbClr val="5390B9"/>
                </a:solidFill>
              </a:defRPr>
            </a:pPr>
            <a:endParaRPr/>
          </a:p>
          <a:p>
            <a:pPr marL="342900" indent="-342900">
              <a:spcBef>
                <a:spcPts val="400"/>
              </a:spcBef>
              <a:defRPr b="1"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381000" y="299784"/>
            <a:ext cx="82296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>
                <a:solidFill>
                  <a:srgbClr val="000066"/>
                </a:solidFill>
              </a:defRPr>
            </a:lvl1pPr>
          </a:lstStyle>
          <a:p>
            <a:r>
              <a:t>LGS Innovations</a:t>
            </a:r>
          </a:p>
        </p:txBody>
      </p:sp>
      <p:sp>
        <p:nvSpPr>
          <p:cNvPr id="49" name="Shape 49"/>
          <p:cNvSpPr/>
          <p:nvPr/>
        </p:nvSpPr>
        <p:spPr>
          <a:xfrm>
            <a:off x="304800" y="838200"/>
            <a:ext cx="8534401" cy="0"/>
          </a:xfrm>
          <a:prstGeom prst="line">
            <a:avLst/>
          </a:prstGeom>
          <a:ln>
            <a:solidFill>
              <a:srgbClr val="1C267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" name="Shape 50"/>
          <p:cNvSpPr/>
          <p:nvPr/>
        </p:nvSpPr>
        <p:spPr>
          <a:xfrm>
            <a:off x="304800" y="6531758"/>
            <a:ext cx="2209800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>
              <a:defRPr sz="800" b="1">
                <a:solidFill>
                  <a:srgbClr val="131B5C"/>
                </a:solidFill>
              </a:defRPr>
            </a:lvl1pPr>
          </a:lstStyle>
          <a:p>
            <a:r>
              <a:t>© 2015 LGS Innovations LLC</a:t>
            </a:r>
          </a:p>
        </p:txBody>
      </p:sp>
      <p:sp>
        <p:nvSpPr>
          <p:cNvPr id="51" name="Shape 51"/>
          <p:cNvSpPr/>
          <p:nvPr/>
        </p:nvSpPr>
        <p:spPr>
          <a:xfrm>
            <a:off x="-1" y="6400800"/>
            <a:ext cx="9144002" cy="0"/>
          </a:xfrm>
          <a:prstGeom prst="line">
            <a:avLst/>
          </a:prstGeom>
          <a:ln w="31750">
            <a:solidFill>
              <a:srgbClr val="90BCDD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2" name="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4400" y="2247900"/>
            <a:ext cx="1295400" cy="638175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8607923" y="6477000"/>
            <a:ext cx="231278" cy="214701"/>
          </a:xfrm>
          <a:prstGeom prst="rect">
            <a:avLst/>
          </a:prstGeom>
        </p:spPr>
        <p:txBody>
          <a:bodyPr anchor="t"/>
          <a:lstStyle>
            <a:lvl1pPr>
              <a:defRPr sz="900" b="1">
                <a:solidFill>
                  <a:srgbClr val="131B5C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447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D3821-1D19-47DD-8E49-B87B32A3F8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4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6781800" y="6350783"/>
            <a:ext cx="2209800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r">
              <a:defRPr sz="800" b="1">
                <a:solidFill>
                  <a:srgbClr val="1C2674"/>
                </a:solidFill>
              </a:defRPr>
            </a:lvl1pPr>
          </a:lstStyle>
          <a:p>
            <a:r>
              <a:t>© 2015 LGS Innovations LLC</a:t>
            </a:r>
          </a:p>
        </p:txBody>
      </p:sp>
      <p:pic>
        <p:nvPicPr>
          <p:cNvPr id="4" name="image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28600" y="5519737"/>
            <a:ext cx="2479675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66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66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66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66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66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66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66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66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66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»"/>
        <a:tabLst/>
        <a:defRPr sz="1600" b="0" i="0" u="none" strike="noStrike" cap="none" spc="0" baseline="0">
          <a:ln>
            <a:noFill/>
          </a:ln>
          <a:solidFill>
            <a:srgbClr val="000066"/>
          </a:solidFill>
          <a:uFillTx/>
          <a:latin typeface="Arial"/>
          <a:ea typeface="Arial"/>
          <a:cs typeface="Arial"/>
          <a:sym typeface="Arial"/>
        </a:defRPr>
      </a:lvl1pPr>
      <a:lvl2pPr marL="711200" marR="0" indent="-2540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–"/>
        <a:tabLst/>
        <a:defRPr sz="1600" b="0" i="0" u="none" strike="noStrike" cap="none" spc="0" baseline="0">
          <a:ln>
            <a:noFill/>
          </a:ln>
          <a:solidFill>
            <a:srgbClr val="000066"/>
          </a:solidFill>
          <a:uFillTx/>
          <a:latin typeface="Arial"/>
          <a:ea typeface="Arial"/>
          <a:cs typeface="Arial"/>
          <a:sym typeface="Arial"/>
        </a:defRPr>
      </a:lvl2pPr>
      <a:lvl3pPr marL="1117600" marR="0" indent="-2032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000066"/>
          </a:solidFill>
          <a:uFillTx/>
          <a:latin typeface="Arial"/>
          <a:ea typeface="Arial"/>
          <a:cs typeface="Arial"/>
          <a:sym typeface="Arial"/>
        </a:defRPr>
      </a:lvl3pPr>
      <a:lvl4pPr marL="1574800" marR="0" indent="-2032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–"/>
        <a:tabLst/>
        <a:defRPr sz="1600" b="0" i="0" u="none" strike="noStrike" cap="none" spc="0" baseline="0">
          <a:ln>
            <a:noFill/>
          </a:ln>
          <a:solidFill>
            <a:srgbClr val="000066"/>
          </a:solidFill>
          <a:uFillTx/>
          <a:latin typeface="Arial"/>
          <a:ea typeface="Arial"/>
          <a:cs typeface="Arial"/>
          <a:sym typeface="Arial"/>
        </a:defRPr>
      </a:lvl4pPr>
      <a:lvl5pPr marL="2032000" marR="0" indent="-2032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»"/>
        <a:tabLst/>
        <a:defRPr sz="1600" b="0" i="0" u="none" strike="noStrike" cap="none" spc="0" baseline="0">
          <a:ln>
            <a:noFill/>
          </a:ln>
          <a:solidFill>
            <a:srgbClr val="000066"/>
          </a:solidFill>
          <a:uFillTx/>
          <a:latin typeface="Arial"/>
          <a:ea typeface="Arial"/>
          <a:cs typeface="Arial"/>
          <a:sym typeface="Arial"/>
        </a:defRPr>
      </a:lvl5pPr>
      <a:lvl6pPr marL="2489200" marR="0" indent="-2032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000066"/>
          </a:solidFill>
          <a:uFillTx/>
          <a:latin typeface="Arial"/>
          <a:ea typeface="Arial"/>
          <a:cs typeface="Arial"/>
          <a:sym typeface="Arial"/>
        </a:defRPr>
      </a:lvl6pPr>
      <a:lvl7pPr marL="2946400" marR="0" indent="-2032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000066"/>
          </a:solidFill>
          <a:uFillTx/>
          <a:latin typeface="Arial"/>
          <a:ea typeface="Arial"/>
          <a:cs typeface="Arial"/>
          <a:sym typeface="Arial"/>
        </a:defRPr>
      </a:lvl7pPr>
      <a:lvl8pPr marL="3403600" marR="0" indent="-2032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000066"/>
          </a:solidFill>
          <a:uFillTx/>
          <a:latin typeface="Arial"/>
          <a:ea typeface="Arial"/>
          <a:cs typeface="Arial"/>
          <a:sym typeface="Arial"/>
        </a:defRPr>
      </a:lvl8pPr>
      <a:lvl9pPr marL="3860800" marR="0" indent="-2032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00006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533400" y="4056846"/>
            <a:ext cx="8610600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dirty="0" smtClean="0"/>
              <a:t>IR</a:t>
            </a:r>
            <a:r>
              <a:rPr lang="en-US" dirty="0" smtClean="0"/>
              <a:t>A</a:t>
            </a:r>
            <a:r>
              <a:rPr dirty="0" smtClean="0"/>
              <a:t>D </a:t>
            </a:r>
            <a:r>
              <a:rPr lang="en-US" dirty="0" smtClean="0"/>
              <a:t>Program Review – </a:t>
            </a:r>
            <a:r>
              <a:rPr dirty="0" smtClean="0"/>
              <a:t>ASSETS</a:t>
            </a:r>
            <a:r>
              <a:rPr lang="en-US" dirty="0" smtClean="0"/>
              <a:t> </a:t>
            </a:r>
            <a:r>
              <a:rPr dirty="0" smtClean="0"/>
              <a:t>Thin Client</a:t>
            </a:r>
            <a:endParaRPr dirty="0"/>
          </a:p>
          <a:p>
            <a:pPr>
              <a:defRPr sz="2400" b="1" i="1" baseline="30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 dirty="0"/>
          </a:p>
          <a:p>
            <a:pPr>
              <a:defRPr sz="2400" b="1" i="1" baseline="30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February 2016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 idx="4294967295"/>
          </p:nvPr>
        </p:nvSpPr>
        <p:spPr>
          <a:xfrm>
            <a:off x="304800" y="274637"/>
            <a:ext cx="8229600" cy="4873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rPr lang="en-US" dirty="0" smtClean="0"/>
              <a:t>Project Dashboard –</a:t>
            </a:r>
            <a:r>
              <a:rPr dirty="0" smtClean="0"/>
              <a:t> ASSETS </a:t>
            </a:r>
            <a:r>
              <a:rPr dirty="0"/>
              <a:t>Thin </a:t>
            </a:r>
            <a:r>
              <a:rPr dirty="0" smtClean="0"/>
              <a:t>Client</a:t>
            </a:r>
            <a:endParaRPr dirty="0"/>
          </a:p>
        </p:txBody>
      </p:sp>
      <p:sp>
        <p:nvSpPr>
          <p:cNvPr id="65" name="Shape 65"/>
          <p:cNvSpPr>
            <a:spLocks noGrp="1"/>
          </p:cNvSpPr>
          <p:nvPr>
            <p:ph type="body" sz="half" idx="4294967295"/>
          </p:nvPr>
        </p:nvSpPr>
        <p:spPr>
          <a:xfrm>
            <a:off x="271717" y="2918727"/>
            <a:ext cx="4164014" cy="33572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 marL="339470" indent="-339470" defTabSz="905255">
              <a:buChar char="•"/>
              <a:defRPr sz="1386"/>
            </a:pPr>
            <a:r>
              <a:t>SigPlot provides a familiar and flexible web-native plotter, built using HTML5 technologies.  SigPlot was designed and implemented to support a wide-variety of use-cases with easy integration into any existing web application</a:t>
            </a:r>
          </a:p>
          <a:p>
            <a:pPr marL="339470" indent="-339470" defTabSz="905255">
              <a:buChar char="•"/>
              <a:defRPr sz="1386"/>
            </a:pPr>
            <a:r>
              <a:t>SigPlot has been already been adopted by multiple projects across various agencies; however, continued growth requires investment in both baseline maintenance and the development of unique capabilities, notably:</a:t>
            </a:r>
          </a:p>
          <a:p>
            <a:pPr marL="792098" lvl="1" indent="-339470" defTabSz="905255">
              <a:buChar char="•"/>
              <a:defRPr sz="1386"/>
            </a:pPr>
            <a:r>
              <a:t>Support for efficient plotting over low-bandwidth/high-latency networks</a:t>
            </a:r>
          </a:p>
          <a:p>
            <a:pPr marL="792098" lvl="1" indent="-339470" defTabSz="905255">
              <a:buChar char="•"/>
              <a:defRPr sz="1386"/>
            </a:pPr>
            <a:r>
              <a:t>Development of demonstration application(s)</a:t>
            </a:r>
          </a:p>
          <a:p>
            <a:pPr marL="792098" lvl="1" indent="-339470" defTabSz="905255">
              <a:buChar char="•"/>
              <a:defRPr sz="1386"/>
            </a:pPr>
            <a:r>
              <a:t>Optimization of SigPlot plotting algorithms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xfrm>
            <a:off x="8671491" y="6477000"/>
            <a:ext cx="167709" cy="214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592637" y="882650"/>
            <a:ext cx="20638" cy="5507038"/>
          </a:xfrm>
          <a:prstGeom prst="line">
            <a:avLst/>
          </a:prstGeom>
          <a:ln w="38100">
            <a:solidFill>
              <a:srgbClr val="B6DCD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Shape 68"/>
          <p:cNvSpPr/>
          <p:nvPr/>
        </p:nvSpPr>
        <p:spPr>
          <a:xfrm>
            <a:off x="304800" y="968375"/>
            <a:ext cx="195928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solidFill>
                  <a:srgbClr val="3366FF"/>
                </a:solidFill>
              </a:defRPr>
            </a:lvl1pPr>
          </a:lstStyle>
          <a:p>
            <a:r>
              <a:t>Project Overview</a:t>
            </a:r>
          </a:p>
        </p:txBody>
      </p:sp>
      <p:sp>
        <p:nvSpPr>
          <p:cNvPr id="69" name="Shape 69"/>
          <p:cNvSpPr/>
          <p:nvPr/>
        </p:nvSpPr>
        <p:spPr>
          <a:xfrm>
            <a:off x="4727575" y="989012"/>
            <a:ext cx="22635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solidFill>
                  <a:srgbClr val="3366FF"/>
                </a:solidFill>
              </a:defRPr>
            </a:lvl1pPr>
          </a:lstStyle>
          <a:p>
            <a:r>
              <a:t>Technical Approach</a:t>
            </a:r>
          </a:p>
        </p:txBody>
      </p:sp>
      <p:sp>
        <p:nvSpPr>
          <p:cNvPr id="70" name="Shape 70"/>
          <p:cNvSpPr/>
          <p:nvPr/>
        </p:nvSpPr>
        <p:spPr>
          <a:xfrm>
            <a:off x="4737100" y="1447800"/>
            <a:ext cx="4164013" cy="5045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marL="288035" indent="-288035" defTabSz="768095">
              <a:spcBef>
                <a:spcPts val="200"/>
              </a:spcBef>
              <a:buSzPct val="100000"/>
              <a:buChar char="•"/>
              <a:defRPr sz="1175" b="1">
                <a:solidFill>
                  <a:srgbClr val="000066"/>
                </a:solidFill>
              </a:defRPr>
            </a:pPr>
            <a:r>
              <a:t>Support for Low-Bandwidth/High Latency Network Links</a:t>
            </a:r>
          </a:p>
          <a:p>
            <a:pPr marL="672083" lvl="1" indent="-288035" defTabSz="768095">
              <a:spcBef>
                <a:spcPts val="200"/>
              </a:spcBef>
              <a:buSzPct val="100000"/>
              <a:buChar char="•"/>
              <a:defRPr sz="1175">
                <a:solidFill>
                  <a:srgbClr val="000066"/>
                </a:solidFill>
              </a:defRPr>
            </a:pPr>
            <a:r>
              <a:t>Design and definition of the SigPlot Data Service API.  This API will provide the following functionality:</a:t>
            </a:r>
          </a:p>
          <a:p>
            <a:pPr marL="1056131" lvl="2" indent="-288035" defTabSz="768095">
              <a:spcBef>
                <a:spcPts val="200"/>
              </a:spcBef>
              <a:buSzPct val="100000"/>
              <a:buChar char="•"/>
              <a:defRPr sz="1175">
                <a:solidFill>
                  <a:srgbClr val="000066"/>
                </a:solidFill>
              </a:defRPr>
            </a:pPr>
            <a:r>
              <a:t>Dynamic server side compression and/or decimation to reduce bandwidth consumption of streaming plots</a:t>
            </a:r>
          </a:p>
          <a:p>
            <a:pPr marL="1056131" lvl="2" indent="-288035" defTabSz="768095">
              <a:spcBef>
                <a:spcPts val="200"/>
              </a:spcBef>
              <a:buSzPct val="100000"/>
              <a:buChar char="•"/>
              <a:defRPr sz="1175">
                <a:solidFill>
                  <a:srgbClr val="000066"/>
                </a:solidFill>
              </a:defRPr>
            </a:pPr>
            <a:r>
              <a:t>Tile-based server side rendering for large-scale rasters</a:t>
            </a:r>
          </a:p>
          <a:p>
            <a:pPr marL="672083" lvl="1" indent="-288035" defTabSz="768095">
              <a:spcBef>
                <a:spcPts val="200"/>
              </a:spcBef>
              <a:buSzPct val="100000"/>
              <a:buChar char="•"/>
              <a:defRPr sz="1175">
                <a:solidFill>
                  <a:srgbClr val="000066"/>
                </a:solidFill>
              </a:defRPr>
            </a:pPr>
            <a:r>
              <a:t>Development of SigPlot client-side libraries to interact with the SigPlot Data Service API</a:t>
            </a:r>
          </a:p>
          <a:p>
            <a:pPr marL="672083" lvl="1" indent="-288035" defTabSz="768095">
              <a:spcBef>
                <a:spcPts val="200"/>
              </a:spcBef>
              <a:buSzPct val="100000"/>
              <a:buChar char="•"/>
              <a:defRPr sz="1175">
                <a:solidFill>
                  <a:srgbClr val="000066"/>
                </a:solidFill>
              </a:defRPr>
            </a:pPr>
            <a:r>
              <a:t>Development of reference implementation of SigPlot Data Service API</a:t>
            </a:r>
          </a:p>
          <a:p>
            <a:pPr marL="288035" indent="-288035" defTabSz="768095">
              <a:spcBef>
                <a:spcPts val="200"/>
              </a:spcBef>
              <a:buSzPct val="100000"/>
              <a:buChar char="•"/>
              <a:defRPr sz="1175" b="1">
                <a:solidFill>
                  <a:srgbClr val="000066"/>
                </a:solidFill>
              </a:defRPr>
            </a:pPr>
            <a:r>
              <a:t>Development of Demonstration Applications</a:t>
            </a:r>
          </a:p>
          <a:p>
            <a:pPr marL="672083" lvl="1" indent="-288035" defTabSz="768095">
              <a:spcBef>
                <a:spcPts val="200"/>
              </a:spcBef>
              <a:buSzPct val="100000"/>
              <a:buChar char="•"/>
              <a:defRPr sz="1175">
                <a:solidFill>
                  <a:srgbClr val="000066"/>
                </a:solidFill>
              </a:defRPr>
            </a:pPr>
            <a:r>
              <a:t>Development of a Snapshot Analysis tool using Polymer, node.js, and liquidsdr.  This tool would demonstrate functionality desired by the Spectrum OPS and Single View project </a:t>
            </a:r>
          </a:p>
          <a:p>
            <a:pPr marL="672083" lvl="1" indent="-288035" defTabSz="768095">
              <a:spcBef>
                <a:spcPts val="200"/>
              </a:spcBef>
              <a:buSzPct val="100000"/>
              <a:buChar char="•"/>
              <a:defRPr sz="1175">
                <a:solidFill>
                  <a:srgbClr val="000066"/>
                </a:solidFill>
              </a:defRPr>
            </a:pPr>
            <a:r>
              <a:t>Integration of SigPlot into the CubicSDR baseline to provide a real-time streaming demonstration platform.</a:t>
            </a:r>
          </a:p>
          <a:p>
            <a:pPr marL="288035" indent="-288035" defTabSz="768095">
              <a:spcBef>
                <a:spcPts val="200"/>
              </a:spcBef>
              <a:buSzPct val="100000"/>
              <a:buChar char="•"/>
              <a:defRPr sz="1175" b="1">
                <a:solidFill>
                  <a:srgbClr val="000066"/>
                </a:solidFill>
              </a:defRPr>
            </a:pPr>
            <a:r>
              <a:t>Optimization of SigPlot plotting algorithms</a:t>
            </a:r>
          </a:p>
          <a:p>
            <a:pPr marL="672083" lvl="1" indent="-288035" defTabSz="768095">
              <a:spcBef>
                <a:spcPts val="200"/>
              </a:spcBef>
              <a:buSzPct val="100000"/>
              <a:buChar char="•"/>
              <a:defRPr sz="1175">
                <a:solidFill>
                  <a:srgbClr val="000066"/>
                </a:solidFill>
              </a:defRPr>
            </a:pPr>
            <a:r>
              <a:t>Development of a benchmarking suite for SigPlot</a:t>
            </a:r>
          </a:p>
          <a:p>
            <a:pPr marL="672083" lvl="1" indent="-288035" defTabSz="768095">
              <a:spcBef>
                <a:spcPts val="200"/>
              </a:spcBef>
              <a:buSzPct val="100000"/>
              <a:buChar char="•"/>
              <a:defRPr sz="1175">
                <a:solidFill>
                  <a:srgbClr val="000066"/>
                </a:solidFill>
              </a:defRPr>
            </a:pPr>
            <a:r>
              <a:t>Execution of the benchmarking suite with a focus on reducing SigPlot processing and memory consumption.</a:t>
            </a:r>
          </a:p>
        </p:txBody>
      </p:sp>
      <p:pic>
        <p:nvPicPr>
          <p:cNvPr id="71" name="Screenshot from 2014-03-14 10-03-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617" y="1300966"/>
            <a:ext cx="3012365" cy="1508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 idx="4294967295"/>
          </p:nvPr>
        </p:nvSpPr>
        <p:spPr>
          <a:xfrm>
            <a:off x="304800" y="274638"/>
            <a:ext cx="7924800" cy="4873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/>
              <a:t>Dashboard – ASSETS Thin Client</a:t>
            </a:r>
            <a:endParaRPr dirty="0"/>
          </a:p>
        </p:txBody>
      </p:sp>
      <p:sp>
        <p:nvSpPr>
          <p:cNvPr id="74" name="Shape 74"/>
          <p:cNvSpPr>
            <a:spLocks noGrp="1"/>
          </p:cNvSpPr>
          <p:nvPr>
            <p:ph type="body" sz="half" idx="4294967295"/>
          </p:nvPr>
        </p:nvSpPr>
        <p:spPr>
          <a:xfrm>
            <a:off x="0" y="1447800"/>
            <a:ext cx="4164013" cy="4765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>
              <a:buChar char="•"/>
              <a:defRPr sz="1400"/>
            </a:pPr>
            <a:r>
              <a:rPr lang="en-US" dirty="0" smtClean="0"/>
              <a:t>$50k funded, $25k unfunded</a:t>
            </a:r>
          </a:p>
          <a:p>
            <a:pPr>
              <a:buChar char="•"/>
              <a:defRPr sz="1400"/>
            </a:pPr>
            <a:r>
              <a:rPr lang="en-US" dirty="0" smtClean="0"/>
              <a:t>Budget as of May 18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</a:p>
          <a:p>
            <a:pPr>
              <a:buChar char="•"/>
              <a:defRPr sz="1400"/>
            </a:pPr>
            <a:endParaRPr lang="en-US" dirty="0" smtClean="0"/>
          </a:p>
          <a:p>
            <a:pPr>
              <a:buChar char="•"/>
              <a:defRPr sz="1400"/>
            </a:pPr>
            <a:endParaRPr lang="en-US" dirty="0"/>
          </a:p>
        </p:txBody>
      </p:sp>
      <p:sp>
        <p:nvSpPr>
          <p:cNvPr id="76" name="Shape 76"/>
          <p:cNvSpPr/>
          <p:nvPr/>
        </p:nvSpPr>
        <p:spPr>
          <a:xfrm>
            <a:off x="4561681" y="819943"/>
            <a:ext cx="20638" cy="5507039"/>
          </a:xfrm>
          <a:prstGeom prst="line">
            <a:avLst/>
          </a:prstGeom>
          <a:ln w="38100">
            <a:solidFill>
              <a:srgbClr val="B6DCD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04800" y="968375"/>
            <a:ext cx="134893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solidFill>
                  <a:srgbClr val="3366FF"/>
                </a:solidFill>
              </a:defRPr>
            </a:lvl1pPr>
          </a:lstStyle>
          <a:p>
            <a:r>
              <a:t>Spend Plan</a:t>
            </a:r>
          </a:p>
        </p:txBody>
      </p:sp>
      <p:sp>
        <p:nvSpPr>
          <p:cNvPr id="78" name="Shape 78"/>
          <p:cNvSpPr/>
          <p:nvPr/>
        </p:nvSpPr>
        <p:spPr>
          <a:xfrm>
            <a:off x="4727574" y="989012"/>
            <a:ext cx="174663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solidFill>
                  <a:srgbClr val="3366FF"/>
                </a:solidFill>
              </a:defRPr>
            </a:lvl1pPr>
          </a:lstStyle>
          <a:p>
            <a:r>
              <a:rPr dirty="0"/>
              <a:t>Execution </a:t>
            </a:r>
            <a:r>
              <a:rPr dirty="0" smtClean="0"/>
              <a:t>Plan</a:t>
            </a:r>
            <a:endParaRPr dirty="0"/>
          </a:p>
        </p:txBody>
      </p:sp>
      <p:sp>
        <p:nvSpPr>
          <p:cNvPr id="79" name="Shape 79"/>
          <p:cNvSpPr/>
          <p:nvPr/>
        </p:nvSpPr>
        <p:spPr>
          <a:xfrm>
            <a:off x="4737100" y="1447800"/>
            <a:ext cx="4164013" cy="4765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46888" indent="-246888" defTabSz="658368">
              <a:spcBef>
                <a:spcPts val="200"/>
              </a:spcBef>
              <a:buSzPct val="100000"/>
              <a:buChar char="•"/>
              <a:defRPr sz="1008" b="1">
                <a:solidFill>
                  <a:srgbClr val="000066"/>
                </a:solidFill>
              </a:defRPr>
            </a:pPr>
            <a:r>
              <a:rPr dirty="0" err="1"/>
              <a:t>SigPlot</a:t>
            </a:r>
            <a:r>
              <a:rPr dirty="0"/>
              <a:t> Data Service </a:t>
            </a:r>
            <a:r>
              <a:rPr dirty="0" smtClean="0"/>
              <a:t>(</a:t>
            </a:r>
            <a:r>
              <a:rPr lang="en-US" dirty="0" smtClean="0"/>
              <a:t>Michael Ihde, </a:t>
            </a:r>
            <a:r>
              <a:rPr dirty="0" smtClean="0"/>
              <a:t>Mark </a:t>
            </a:r>
            <a:r>
              <a:rPr dirty="0"/>
              <a:t>Leone)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lang="en-US" dirty="0" smtClean="0"/>
              <a:t>(Q2</a:t>
            </a:r>
            <a:r>
              <a:rPr dirty="0" smtClean="0"/>
              <a:t>) </a:t>
            </a:r>
            <a:r>
              <a:rPr dirty="0"/>
              <a:t>Coordinate with M5.0/REDHAWK to gather API requirements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lang="en-US" dirty="0" smtClean="0"/>
              <a:t>(Q2) </a:t>
            </a:r>
            <a:r>
              <a:rPr dirty="0" smtClean="0"/>
              <a:t>Produce </a:t>
            </a:r>
            <a:r>
              <a:rPr dirty="0"/>
              <a:t>draft API definition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lang="en-US" dirty="0" smtClean="0"/>
              <a:t>(Q2</a:t>
            </a:r>
            <a:r>
              <a:rPr dirty="0" smtClean="0"/>
              <a:t>) </a:t>
            </a:r>
            <a:r>
              <a:rPr dirty="0"/>
              <a:t>Produce final API definition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lang="en-US" dirty="0" smtClean="0"/>
              <a:t>(Q3</a:t>
            </a:r>
            <a:r>
              <a:rPr dirty="0" smtClean="0"/>
              <a:t>) </a:t>
            </a:r>
            <a:r>
              <a:rPr dirty="0"/>
              <a:t>Develop reference implementation in </a:t>
            </a:r>
            <a:r>
              <a:rPr lang="en-US" dirty="0" smtClean="0"/>
              <a:t>coordination with the Snapshot Demonstration App</a:t>
            </a:r>
            <a:endParaRPr dirty="0"/>
          </a:p>
          <a:p>
            <a:pPr marL="246888" indent="-246888" defTabSz="658368">
              <a:spcBef>
                <a:spcPts val="200"/>
              </a:spcBef>
              <a:buSzPct val="100000"/>
              <a:buChar char="•"/>
              <a:defRPr sz="1008" b="1">
                <a:solidFill>
                  <a:srgbClr val="000066"/>
                </a:solidFill>
              </a:defRPr>
            </a:pPr>
            <a:r>
              <a:rPr dirty="0"/>
              <a:t>Snapshot Demonstration App </a:t>
            </a:r>
            <a:r>
              <a:rPr dirty="0" smtClean="0"/>
              <a:t>(</a:t>
            </a:r>
            <a:r>
              <a:rPr lang="en-US" dirty="0" smtClean="0"/>
              <a:t>Devin Nelson, David </a:t>
            </a:r>
            <a:r>
              <a:rPr lang="en-US" dirty="0" err="1" smtClean="0"/>
              <a:t>Hickernell</a:t>
            </a:r>
            <a:r>
              <a:rPr dirty="0" smtClean="0"/>
              <a:t>)</a:t>
            </a:r>
            <a:endParaRPr dirty="0"/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lang="en-US" dirty="0" smtClean="0"/>
              <a:t>(</a:t>
            </a:r>
            <a:r>
              <a:rPr lang="en-US" b="1" dirty="0" smtClean="0"/>
              <a:t>Completed</a:t>
            </a:r>
            <a:r>
              <a:rPr dirty="0" smtClean="0"/>
              <a:t>) </a:t>
            </a:r>
            <a:r>
              <a:rPr dirty="0"/>
              <a:t>Coordinate with Spectrum OPS/New Moon to define the feature set desired in the demonstration app.  Identify opportunities for shared effort between the projects.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lang="en-US" dirty="0" smtClean="0"/>
              <a:t>(Q2) </a:t>
            </a:r>
            <a:r>
              <a:rPr dirty="0" smtClean="0"/>
              <a:t>Wrap </a:t>
            </a:r>
            <a:r>
              <a:rPr dirty="0" err="1"/>
              <a:t>liquidsdr</a:t>
            </a:r>
            <a:r>
              <a:rPr dirty="0"/>
              <a:t> libraries in </a:t>
            </a:r>
            <a:r>
              <a:rPr lang="en-US" dirty="0" smtClean="0"/>
              <a:t>Python</a:t>
            </a:r>
            <a:r>
              <a:rPr dirty="0" smtClean="0"/>
              <a:t> </a:t>
            </a:r>
            <a:r>
              <a:rPr dirty="0"/>
              <a:t>compatible form.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lang="en-US" dirty="0" smtClean="0"/>
              <a:t>(Q2) </a:t>
            </a:r>
            <a:r>
              <a:rPr dirty="0" smtClean="0"/>
              <a:t>Establish </a:t>
            </a:r>
            <a:r>
              <a:rPr dirty="0"/>
              <a:t>basic framework for application using </a:t>
            </a:r>
            <a:r>
              <a:rPr dirty="0" smtClean="0"/>
              <a:t>Polymer</a:t>
            </a:r>
            <a:r>
              <a:rPr lang="en-US" dirty="0" smtClean="0"/>
              <a:t>, Python-Flask</a:t>
            </a:r>
            <a:r>
              <a:rPr dirty="0" smtClean="0"/>
              <a:t>, </a:t>
            </a:r>
            <a:r>
              <a:rPr dirty="0" err="1"/>
              <a:t>liquidsdr</a:t>
            </a:r>
            <a:r>
              <a:rPr dirty="0"/>
              <a:t>, and the </a:t>
            </a:r>
            <a:r>
              <a:rPr dirty="0" err="1"/>
              <a:t>SigPlot</a:t>
            </a:r>
            <a:r>
              <a:rPr dirty="0"/>
              <a:t> Data Service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lang="en-US" dirty="0" smtClean="0"/>
              <a:t>(Q2) </a:t>
            </a:r>
            <a:r>
              <a:rPr dirty="0" smtClean="0"/>
              <a:t>Demonstrate </a:t>
            </a:r>
            <a:r>
              <a:rPr dirty="0"/>
              <a:t>minimum-viable capability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lang="en-US" dirty="0" smtClean="0"/>
              <a:t>(Q3</a:t>
            </a:r>
            <a:r>
              <a:rPr dirty="0" smtClean="0"/>
              <a:t>) Demonstrate </a:t>
            </a:r>
            <a:r>
              <a:rPr dirty="0"/>
              <a:t>final capability</a:t>
            </a:r>
          </a:p>
          <a:p>
            <a:pPr marL="246888" indent="-246888" defTabSz="658368">
              <a:spcBef>
                <a:spcPts val="200"/>
              </a:spcBef>
              <a:buSzPct val="100000"/>
              <a:buChar char="•"/>
              <a:defRPr sz="1008" b="1">
                <a:solidFill>
                  <a:srgbClr val="000066"/>
                </a:solidFill>
              </a:defRPr>
            </a:pPr>
            <a:r>
              <a:rPr dirty="0"/>
              <a:t>Streaming Demonstration App </a:t>
            </a:r>
            <a:r>
              <a:rPr dirty="0" smtClean="0"/>
              <a:t>(</a:t>
            </a:r>
            <a:r>
              <a:rPr lang="en-US" dirty="0" smtClean="0"/>
              <a:t>Michael </a:t>
            </a:r>
            <a:r>
              <a:rPr lang="en-US" dirty="0" err="1" smtClean="0"/>
              <a:t>Recachinas</a:t>
            </a:r>
            <a:r>
              <a:rPr dirty="0" smtClean="0"/>
              <a:t>)</a:t>
            </a:r>
            <a:endParaRPr dirty="0"/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lang="en-US" dirty="0" smtClean="0"/>
              <a:t>(</a:t>
            </a:r>
            <a:r>
              <a:rPr lang="en-US" b="1" dirty="0" smtClean="0"/>
              <a:t>Completed</a:t>
            </a:r>
            <a:r>
              <a:rPr dirty="0" smtClean="0"/>
              <a:t>) </a:t>
            </a:r>
            <a:r>
              <a:rPr dirty="0"/>
              <a:t>Asses technical viability of using </a:t>
            </a:r>
            <a:r>
              <a:rPr dirty="0" err="1"/>
              <a:t>CubicSDR</a:t>
            </a:r>
            <a:r>
              <a:rPr dirty="0"/>
              <a:t> as the demonstration platform.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lang="en-US" dirty="0" smtClean="0"/>
              <a:t>(</a:t>
            </a:r>
            <a:r>
              <a:rPr lang="en-US" b="1" dirty="0" smtClean="0"/>
              <a:t>Completed</a:t>
            </a:r>
            <a:r>
              <a:rPr dirty="0" smtClean="0"/>
              <a:t>) </a:t>
            </a:r>
            <a:r>
              <a:rPr dirty="0"/>
              <a:t>Demonstrate prototype capability of </a:t>
            </a:r>
            <a:r>
              <a:rPr dirty="0" err="1"/>
              <a:t>CubicSDR</a:t>
            </a:r>
            <a:r>
              <a:rPr dirty="0"/>
              <a:t> feeding </a:t>
            </a:r>
            <a:r>
              <a:rPr dirty="0" err="1"/>
              <a:t>SigPlot</a:t>
            </a:r>
            <a:r>
              <a:rPr dirty="0"/>
              <a:t> using web-sockets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lang="en-US" dirty="0" smtClean="0"/>
              <a:t>(Q3) </a:t>
            </a:r>
            <a:r>
              <a:rPr dirty="0" smtClean="0"/>
              <a:t>Demonstrate </a:t>
            </a:r>
            <a:r>
              <a:rPr dirty="0"/>
              <a:t>final capability</a:t>
            </a:r>
          </a:p>
          <a:p>
            <a:pPr marL="246888" indent="-246888" defTabSz="658368">
              <a:spcBef>
                <a:spcPts val="200"/>
              </a:spcBef>
              <a:buSzPct val="100000"/>
              <a:buChar char="•"/>
              <a:defRPr sz="1008" b="1">
                <a:solidFill>
                  <a:srgbClr val="000066"/>
                </a:solidFill>
              </a:defRPr>
            </a:pPr>
            <a:r>
              <a:rPr dirty="0"/>
              <a:t>Benchmarking/Optimization </a:t>
            </a:r>
            <a:r>
              <a:rPr dirty="0" smtClean="0"/>
              <a:t>(</a:t>
            </a:r>
            <a:r>
              <a:rPr lang="en-US" dirty="0" smtClean="0"/>
              <a:t>David </a:t>
            </a:r>
            <a:r>
              <a:rPr lang="en-US" dirty="0" err="1" smtClean="0"/>
              <a:t>Hickernell</a:t>
            </a:r>
            <a:r>
              <a:rPr dirty="0" smtClean="0"/>
              <a:t>)</a:t>
            </a:r>
            <a:endParaRPr dirty="0"/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lang="en-US" dirty="0" smtClean="0"/>
              <a:t>(</a:t>
            </a:r>
            <a:r>
              <a:rPr lang="en-US" b="1" dirty="0" smtClean="0"/>
              <a:t>Completed</a:t>
            </a:r>
            <a:r>
              <a:rPr dirty="0" smtClean="0"/>
              <a:t>) </a:t>
            </a:r>
            <a:r>
              <a:rPr dirty="0"/>
              <a:t>Develop benchmark framework and methodology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lang="en-US" dirty="0" smtClean="0"/>
              <a:t>(Q4) </a:t>
            </a:r>
            <a:r>
              <a:rPr dirty="0" smtClean="0"/>
              <a:t>Finalize </a:t>
            </a:r>
            <a:r>
              <a:rPr dirty="0"/>
              <a:t>and asses improvements to </a:t>
            </a:r>
            <a:r>
              <a:rPr dirty="0" err="1"/>
              <a:t>SigPlot</a:t>
            </a:r>
            <a:r>
              <a:rPr dirty="0"/>
              <a:t> algorithms.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1737682"/>
              </p:ext>
            </p:extLst>
          </p:nvPr>
        </p:nvGraphicFramePr>
        <p:xfrm>
          <a:off x="315686" y="1828800"/>
          <a:ext cx="4343400" cy="26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54104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4"/>
          <p:cNvSpPr>
            <a:spLocks noGrp="1"/>
          </p:cNvSpPr>
          <p:nvPr>
            <p:ph type="sldNum" sz="quarter" idx="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3366CC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6699FF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52D1D3-08D7-4E71-BB92-91AFF35F12F7}" type="slidenum">
              <a:rPr lang="en-US" altLang="en-US" sz="900" smtClean="0">
                <a:solidFill>
                  <a:srgbClr val="131B5C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900" smtClean="0">
              <a:solidFill>
                <a:srgbClr val="131B5C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447800"/>
            <a:ext cx="3859213" cy="4765675"/>
          </a:xfrm>
        </p:spPr>
        <p:txBody>
          <a:bodyPr/>
          <a:lstStyle/>
          <a:p>
            <a:r>
              <a:rPr lang="en-US" altLang="en-US" sz="1400" dirty="0" smtClean="0">
                <a:solidFill>
                  <a:srgbClr val="131B5C"/>
                </a:solidFill>
              </a:rPr>
              <a:t>Established benchmarking framework that is automated and repeatable.</a:t>
            </a:r>
          </a:p>
          <a:p>
            <a:pPr lvl="1"/>
            <a:r>
              <a:rPr lang="en-US" altLang="en-US" sz="1100" dirty="0" smtClean="0">
                <a:solidFill>
                  <a:srgbClr val="131B5C"/>
                </a:solidFill>
              </a:rPr>
              <a:t>Benchmarking is automated within the Grunt framework so that it ties into the same system used for builds and </a:t>
            </a:r>
            <a:r>
              <a:rPr lang="en-US" altLang="en-US" sz="1100" dirty="0" err="1" smtClean="0">
                <a:solidFill>
                  <a:srgbClr val="131B5C"/>
                </a:solidFill>
              </a:rPr>
              <a:t>unittests</a:t>
            </a:r>
            <a:endParaRPr lang="en-US" altLang="en-US" sz="1100" dirty="0" smtClean="0">
              <a:solidFill>
                <a:srgbClr val="131B5C"/>
              </a:solidFill>
            </a:endParaRPr>
          </a:p>
          <a:p>
            <a:pPr lvl="1"/>
            <a:r>
              <a:rPr lang="en-US" altLang="en-US" sz="1100" dirty="0" smtClean="0">
                <a:solidFill>
                  <a:srgbClr val="131B5C"/>
                </a:solidFill>
              </a:rPr>
              <a:t>Benchmarking for various browsers is automated through the Karma testing framework.</a:t>
            </a:r>
          </a:p>
          <a:p>
            <a:pPr lvl="1"/>
            <a:r>
              <a:rPr lang="en-US" altLang="en-US" sz="1100" dirty="0" smtClean="0">
                <a:solidFill>
                  <a:srgbClr val="131B5C"/>
                </a:solidFill>
              </a:rPr>
              <a:t>Benchmarking results are stored so that performance regressions can be automatically flagged</a:t>
            </a:r>
          </a:p>
          <a:p>
            <a:r>
              <a:rPr lang="en-US" altLang="en-US" sz="1400" dirty="0" smtClean="0">
                <a:solidFill>
                  <a:srgbClr val="131B5C"/>
                </a:solidFill>
              </a:rPr>
              <a:t>The </a:t>
            </a:r>
            <a:r>
              <a:rPr lang="en-US" altLang="en-US" sz="1400" dirty="0" err="1" smtClean="0">
                <a:solidFill>
                  <a:srgbClr val="131B5C"/>
                </a:solidFill>
              </a:rPr>
              <a:t>CubicSDR</a:t>
            </a:r>
            <a:r>
              <a:rPr lang="en-US" altLang="en-US" sz="1400" dirty="0" smtClean="0">
                <a:solidFill>
                  <a:srgbClr val="131B5C"/>
                </a:solidFill>
              </a:rPr>
              <a:t>-based streaming application prototype has been established</a:t>
            </a:r>
          </a:p>
          <a:p>
            <a:pPr lvl="1"/>
            <a:r>
              <a:rPr lang="en-US" altLang="en-US" sz="1100" dirty="0" smtClean="0">
                <a:solidFill>
                  <a:srgbClr val="131B5C"/>
                </a:solidFill>
              </a:rPr>
              <a:t>Web-socket support has been added to </a:t>
            </a:r>
            <a:r>
              <a:rPr lang="en-US" altLang="en-US" sz="1100" dirty="0" err="1" smtClean="0">
                <a:solidFill>
                  <a:srgbClr val="131B5C"/>
                </a:solidFill>
              </a:rPr>
              <a:t>CubicSDR</a:t>
            </a:r>
            <a:r>
              <a:rPr lang="en-US" altLang="en-US" sz="1100" dirty="0" smtClean="0">
                <a:solidFill>
                  <a:srgbClr val="131B5C"/>
                </a:solidFill>
              </a:rPr>
              <a:t> to allow access to display streams</a:t>
            </a:r>
          </a:p>
          <a:p>
            <a:pPr lvl="1"/>
            <a:r>
              <a:rPr lang="en-US" altLang="en-US" sz="1100" dirty="0" smtClean="0">
                <a:solidFill>
                  <a:srgbClr val="131B5C"/>
                </a:solidFill>
              </a:rPr>
              <a:t>A basic </a:t>
            </a:r>
            <a:r>
              <a:rPr lang="en-US" altLang="en-US" sz="1100" i="1" dirty="0" smtClean="0">
                <a:solidFill>
                  <a:srgbClr val="131B5C"/>
                </a:solidFill>
              </a:rPr>
              <a:t>view-onl</a:t>
            </a:r>
            <a:r>
              <a:rPr lang="en-US" altLang="en-US" sz="1100" dirty="0" smtClean="0">
                <a:solidFill>
                  <a:srgbClr val="131B5C"/>
                </a:solidFill>
              </a:rPr>
              <a:t>y display has been created using </a:t>
            </a:r>
            <a:r>
              <a:rPr lang="en-US" altLang="en-US" sz="1100" dirty="0" err="1" smtClean="0">
                <a:solidFill>
                  <a:srgbClr val="131B5C"/>
                </a:solidFill>
              </a:rPr>
              <a:t>SigPlot</a:t>
            </a:r>
            <a:endParaRPr lang="en-US" altLang="en-US" sz="1100" dirty="0" smtClean="0">
              <a:solidFill>
                <a:srgbClr val="131B5C"/>
              </a:solidFill>
            </a:endParaRPr>
          </a:p>
          <a:p>
            <a:pPr lvl="1"/>
            <a:r>
              <a:rPr lang="en-US" altLang="en-US" sz="1100" dirty="0" smtClean="0">
                <a:solidFill>
                  <a:srgbClr val="131B5C"/>
                </a:solidFill>
              </a:rPr>
              <a:t>The </a:t>
            </a:r>
            <a:r>
              <a:rPr lang="en-US" altLang="en-US" sz="1100" dirty="0" err="1" smtClean="0">
                <a:solidFill>
                  <a:srgbClr val="131B5C"/>
                </a:solidFill>
              </a:rPr>
              <a:t>WebCubicSDR</a:t>
            </a:r>
            <a:r>
              <a:rPr lang="en-US" altLang="en-US" sz="1100" dirty="0" smtClean="0">
                <a:solidFill>
                  <a:srgbClr val="131B5C"/>
                </a:solidFill>
              </a:rPr>
              <a:t> application has been </a:t>
            </a:r>
            <a:r>
              <a:rPr lang="en-US" altLang="en-US" sz="1100" dirty="0" err="1" smtClean="0">
                <a:solidFill>
                  <a:srgbClr val="131B5C"/>
                </a:solidFill>
              </a:rPr>
              <a:t>Dockerized</a:t>
            </a:r>
            <a:r>
              <a:rPr lang="en-US" altLang="en-US" sz="1100" dirty="0" smtClean="0">
                <a:solidFill>
                  <a:srgbClr val="131B5C"/>
                </a:solidFill>
              </a:rPr>
              <a:t> to support easy deployment and testing</a:t>
            </a:r>
          </a:p>
          <a:p>
            <a:r>
              <a:rPr lang="en-US" altLang="en-US" sz="1400" dirty="0" smtClean="0">
                <a:solidFill>
                  <a:srgbClr val="131B5C"/>
                </a:solidFill>
              </a:rPr>
              <a:t>Established Design for Snapshot Analysis Application</a:t>
            </a:r>
          </a:p>
          <a:p>
            <a:pPr lvl="1"/>
            <a:r>
              <a:rPr lang="en-US" altLang="en-US" sz="1100" dirty="0" smtClean="0">
                <a:solidFill>
                  <a:srgbClr val="131B5C"/>
                </a:solidFill>
              </a:rPr>
              <a:t>Established requirements for initial snapshot application</a:t>
            </a:r>
          </a:p>
          <a:p>
            <a:pPr lvl="1"/>
            <a:r>
              <a:rPr lang="en-US" altLang="en-US" sz="1100" dirty="0" smtClean="0">
                <a:solidFill>
                  <a:srgbClr val="131B5C"/>
                </a:solidFill>
              </a:rPr>
              <a:t>Established architecture for snapshot application</a:t>
            </a:r>
          </a:p>
        </p:txBody>
      </p:sp>
      <p:sp>
        <p:nvSpPr>
          <p:cNvPr id="7172" name="Content Placeholder 3"/>
          <p:cNvSpPr>
            <a:spLocks noGrp="1"/>
          </p:cNvSpPr>
          <p:nvPr>
            <p:ph sz="half" idx="4294967295"/>
          </p:nvPr>
        </p:nvSpPr>
        <p:spPr>
          <a:xfrm>
            <a:off x="5032375" y="1447800"/>
            <a:ext cx="4111625" cy="4765675"/>
          </a:xfrm>
        </p:spPr>
        <p:txBody>
          <a:bodyPr/>
          <a:lstStyle/>
          <a:p>
            <a:r>
              <a:rPr lang="en-US" altLang="en-US" sz="1400" dirty="0" err="1" smtClean="0"/>
              <a:t>SigPlot</a:t>
            </a:r>
            <a:r>
              <a:rPr lang="en-US" altLang="en-US" sz="1400" dirty="0" smtClean="0"/>
              <a:t> Data Service API</a:t>
            </a:r>
          </a:p>
          <a:p>
            <a:pPr lvl="1"/>
            <a:r>
              <a:rPr lang="en-US" altLang="en-US" sz="1100" dirty="0" smtClean="0"/>
              <a:t>Coordinate with M5.0 and REDHAWK users to capture requirements for API</a:t>
            </a:r>
          </a:p>
          <a:p>
            <a:pPr lvl="1"/>
            <a:r>
              <a:rPr lang="en-US" altLang="en-US" sz="1100" dirty="0" smtClean="0"/>
              <a:t>Document API such that it can be implemented for the snapshot and streaming application demos</a:t>
            </a:r>
          </a:p>
          <a:p>
            <a:r>
              <a:rPr lang="en-US" altLang="en-US" sz="1400" dirty="0" smtClean="0"/>
              <a:t>Streaming Application</a:t>
            </a:r>
          </a:p>
          <a:p>
            <a:pPr lvl="1"/>
            <a:r>
              <a:rPr lang="en-US" altLang="en-US" sz="1100" dirty="0" smtClean="0">
                <a:solidFill>
                  <a:srgbClr val="131B5C"/>
                </a:solidFill>
              </a:rPr>
              <a:t>Establish capability to issue commands to the </a:t>
            </a:r>
            <a:r>
              <a:rPr lang="en-US" altLang="en-US" sz="1100" dirty="0" err="1" smtClean="0">
                <a:solidFill>
                  <a:srgbClr val="131B5C"/>
                </a:solidFill>
              </a:rPr>
              <a:t>CubicSDR</a:t>
            </a:r>
            <a:r>
              <a:rPr lang="en-US" altLang="en-US" sz="1100" dirty="0" smtClean="0">
                <a:solidFill>
                  <a:srgbClr val="131B5C"/>
                </a:solidFill>
              </a:rPr>
              <a:t> backend for controlling the application</a:t>
            </a:r>
          </a:p>
          <a:p>
            <a:pPr lvl="1"/>
            <a:r>
              <a:rPr lang="en-US" altLang="en-US" sz="1100" dirty="0" smtClean="0">
                <a:solidFill>
                  <a:srgbClr val="131B5C"/>
                </a:solidFill>
              </a:rPr>
              <a:t>Augment </a:t>
            </a:r>
            <a:r>
              <a:rPr lang="en-US" altLang="en-US" sz="1100" dirty="0" err="1" smtClean="0">
                <a:solidFill>
                  <a:srgbClr val="131B5C"/>
                </a:solidFill>
              </a:rPr>
              <a:t>CubicSDR</a:t>
            </a:r>
            <a:r>
              <a:rPr lang="en-US" altLang="en-US" sz="1100" dirty="0" smtClean="0">
                <a:solidFill>
                  <a:srgbClr val="131B5C"/>
                </a:solidFill>
              </a:rPr>
              <a:t> with the ability to take snapshots of pre-D data</a:t>
            </a:r>
          </a:p>
          <a:p>
            <a:r>
              <a:rPr lang="en-US" altLang="en-US" sz="1400" dirty="0" smtClean="0"/>
              <a:t>Snapshot Application</a:t>
            </a:r>
          </a:p>
          <a:p>
            <a:pPr lvl="1"/>
            <a:r>
              <a:rPr lang="en-US" altLang="en-US" sz="1100" dirty="0">
                <a:solidFill>
                  <a:srgbClr val="131B5C"/>
                </a:solidFill>
              </a:rPr>
              <a:t>Establish basic client-side UI design</a:t>
            </a:r>
          </a:p>
          <a:p>
            <a:pPr lvl="1"/>
            <a:r>
              <a:rPr lang="en-US" altLang="en-US" sz="1100" dirty="0">
                <a:solidFill>
                  <a:srgbClr val="131B5C"/>
                </a:solidFill>
              </a:rPr>
              <a:t>Establish client-side and server-side </a:t>
            </a:r>
            <a:r>
              <a:rPr lang="en-US" altLang="en-US" sz="1100" dirty="0" smtClean="0">
                <a:solidFill>
                  <a:srgbClr val="131B5C"/>
                </a:solidFill>
              </a:rPr>
              <a:t>frameworks</a:t>
            </a:r>
          </a:p>
          <a:p>
            <a:pPr lvl="1"/>
            <a:r>
              <a:rPr lang="en-US" altLang="en-US" sz="1100" dirty="0" smtClean="0">
                <a:solidFill>
                  <a:srgbClr val="131B5C"/>
                </a:solidFill>
              </a:rPr>
              <a:t>Develop initial set of capability to produce a minimally-viable demonstration application that includes time-domain and frequency domain analysis capabilities</a:t>
            </a:r>
            <a:endParaRPr lang="en-US" altLang="en-US" sz="1100" dirty="0">
              <a:solidFill>
                <a:srgbClr val="131B5C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92638" y="882650"/>
            <a:ext cx="20637" cy="5507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TextBox 9"/>
          <p:cNvSpPr txBox="1">
            <a:spLocks noChangeArrowheads="1"/>
          </p:cNvSpPr>
          <p:nvPr/>
        </p:nvSpPr>
        <p:spPr bwMode="auto">
          <a:xfrm>
            <a:off x="304800" y="968375"/>
            <a:ext cx="2171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3366CC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6699FF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>
                <a:solidFill>
                  <a:srgbClr val="3366FF"/>
                </a:solidFill>
              </a:rPr>
              <a:t>Accomplishments</a:t>
            </a:r>
          </a:p>
        </p:txBody>
      </p:sp>
      <p:sp>
        <p:nvSpPr>
          <p:cNvPr id="7176" name="TextBox 10"/>
          <p:cNvSpPr txBox="1">
            <a:spLocks noChangeArrowheads="1"/>
          </p:cNvSpPr>
          <p:nvPr/>
        </p:nvSpPr>
        <p:spPr bwMode="auto">
          <a:xfrm>
            <a:off x="4727575" y="989013"/>
            <a:ext cx="1377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3366CC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6699FF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>
                <a:solidFill>
                  <a:srgbClr val="3366FF"/>
                </a:solidFill>
              </a:rPr>
              <a:t>Next Steps</a:t>
            </a:r>
          </a:p>
        </p:txBody>
      </p:sp>
      <p:sp>
        <p:nvSpPr>
          <p:cNvPr id="9" name="Shape 73"/>
          <p:cNvSpPr txBox="1">
            <a:spLocks/>
          </p:cNvSpPr>
          <p:nvPr/>
        </p:nvSpPr>
        <p:spPr>
          <a:xfrm>
            <a:off x="304800" y="274638"/>
            <a:ext cx="7924800" cy="48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dirty="0" smtClean="0"/>
              <a:t>Q1 (Feb-May) Status – ASSETS Thin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84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>
            <a:spLocks/>
          </p:cNvSpPr>
          <p:nvPr/>
        </p:nvSpPr>
        <p:spPr>
          <a:xfrm>
            <a:off x="304800" y="274638"/>
            <a:ext cx="7924800" cy="48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dirty="0" smtClean="0"/>
              <a:t>Benchmarking – ASSETS Thin Client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3" y="1752600"/>
            <a:ext cx="4596857" cy="3452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29334"/>
            <a:ext cx="4432223" cy="24923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79445"/>
            <a:ext cx="4415857" cy="248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990600"/>
            <a:ext cx="36576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Benchmarking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is available directly from within the Grunt build system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600200" y="1636929"/>
            <a:ext cx="152400" cy="80147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/>
          <p:cNvSpPr txBox="1"/>
          <p:nvPr/>
        </p:nvSpPr>
        <p:spPr>
          <a:xfrm>
            <a:off x="5041823" y="929922"/>
            <a:ext cx="365760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Karma is used to execute the benchmarks for different browser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combinations automatically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Flowchart: Document 13"/>
          <p:cNvSpPr/>
          <p:nvPr/>
        </p:nvSpPr>
        <p:spPr>
          <a:xfrm>
            <a:off x="1905000" y="5867400"/>
            <a:ext cx="1219200" cy="343969"/>
          </a:xfrm>
          <a:prstGeom prst="flowChartDocumen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Benchmark.json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23160" y="5120358"/>
            <a:ext cx="0" cy="72527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/>
          <p:cNvSpPr txBox="1"/>
          <p:nvPr/>
        </p:nvSpPr>
        <p:spPr>
          <a:xfrm>
            <a:off x="3352800" y="5716219"/>
            <a:ext cx="54102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Benchmarking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results are stored and analyzed to automatically flag performance regressions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33000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isplaying Screen Shot 2016-05-24 at 1.16.04 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isplaying Screen Shot 2016-05-24 at 1.16.04 AM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hape 73"/>
          <p:cNvSpPr txBox="1">
            <a:spLocks/>
          </p:cNvSpPr>
          <p:nvPr/>
        </p:nvSpPr>
        <p:spPr>
          <a:xfrm>
            <a:off x="304800" y="274638"/>
            <a:ext cx="7924800" cy="48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dirty="0" err="1" smtClean="0"/>
              <a:t>CubicSDR</a:t>
            </a:r>
            <a:r>
              <a:rPr lang="en-US" dirty="0" smtClean="0"/>
              <a:t> Application </a:t>
            </a:r>
            <a:r>
              <a:rPr lang="en-US" dirty="0" smtClean="0"/>
              <a:t>– ASSETS Thin Client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5181600" cy="3288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24" y="2743200"/>
            <a:ext cx="5650975" cy="3591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0" y="6019800"/>
            <a:ext cx="5105400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kumimoji="0" lang="en-US" sz="105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SigPlot</a:t>
            </a:r>
            <a:r>
              <a:rPr kumimoji="0" lang="en-US" sz="105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screenshots based off </a:t>
            </a:r>
            <a:r>
              <a:rPr kumimoji="0" lang="en-US" sz="105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sinusodial</a:t>
            </a:r>
            <a:r>
              <a:rPr kumimoji="0" lang="en-US" sz="105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test signal with noise.</a:t>
            </a:r>
            <a:endParaRPr kumimoji="0" 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5400" y="1219200"/>
            <a:ext cx="3810000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 smtClean="0"/>
              <a:t>The </a:t>
            </a:r>
            <a:r>
              <a:rPr lang="en-US" sz="1600" dirty="0" err="1" smtClean="0"/>
              <a:t>CubicSDR</a:t>
            </a:r>
            <a:r>
              <a:rPr lang="en-US" sz="1600" dirty="0" smtClean="0"/>
              <a:t> plots are rendered with </a:t>
            </a:r>
            <a:r>
              <a:rPr lang="en-US" sz="1600" dirty="0" err="1" smtClean="0"/>
              <a:t>SigPlot</a:t>
            </a:r>
            <a:endParaRPr lang="en-US" sz="1600" dirty="0" smtClean="0"/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The streaming data is sent</a:t>
            </a:r>
            <a:r>
              <a:rPr kumimoji="0" lang="en-US" sz="1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via web-socket from the </a:t>
            </a:r>
            <a:r>
              <a:rPr kumimoji="0" lang="en-US" sz="1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CubicSDR</a:t>
            </a:r>
            <a:r>
              <a:rPr kumimoji="0" lang="en-US" sz="1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server to the </a:t>
            </a:r>
            <a:r>
              <a:rPr kumimoji="0" lang="en-US" sz="1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webbrowser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858000" y="2542637"/>
            <a:ext cx="457200" cy="276763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215" y="4284617"/>
            <a:ext cx="3032649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 smtClean="0"/>
              <a:t>The </a:t>
            </a:r>
            <a:r>
              <a:rPr lang="en-US" sz="1600" dirty="0" err="1" smtClean="0"/>
              <a:t>CubicSDR</a:t>
            </a:r>
            <a:r>
              <a:rPr lang="en-US" sz="1600" dirty="0" smtClean="0"/>
              <a:t> radio controls will be implemented in the </a:t>
            </a:r>
            <a:r>
              <a:rPr lang="en-US" sz="1600" dirty="0" err="1" smtClean="0"/>
              <a:t>webbrowser</a:t>
            </a:r>
            <a:endParaRPr lang="en-US" sz="1600" dirty="0" smtClean="0"/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The</a:t>
            </a:r>
            <a:r>
              <a:rPr kumimoji="0" lang="en-US" sz="1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</a:t>
            </a:r>
            <a:r>
              <a:rPr kumimoji="0" lang="en-US" sz="1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SigPlot</a:t>
            </a:r>
            <a:r>
              <a:rPr kumimoji="0" lang="en-US" sz="1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look-and-feel will be tailored to mimic the desktop </a:t>
            </a:r>
            <a:r>
              <a:rPr kumimoji="0" lang="en-US" sz="1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CubicSDR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6381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>
            <a:spLocks/>
          </p:cNvSpPr>
          <p:nvPr/>
        </p:nvSpPr>
        <p:spPr>
          <a:xfrm>
            <a:off x="304800" y="274638"/>
            <a:ext cx="7924800" cy="48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66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dirty="0" smtClean="0"/>
              <a:t>Snapshot Application – ASSETS Thin Client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31520"/>
            <a:ext cx="7965440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835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893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 idx="4294967295"/>
          </p:nvPr>
        </p:nvSpPr>
        <p:spPr>
          <a:xfrm>
            <a:off x="304800" y="274637"/>
            <a:ext cx="8229600" cy="4873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rPr lang="en-US" dirty="0" smtClean="0"/>
              <a:t>Original Project </a:t>
            </a:r>
            <a:r>
              <a:rPr lang="en-US" dirty="0"/>
              <a:t>Dashboard – ASSETS Thin Client</a:t>
            </a:r>
            <a:endParaRPr dirty="0"/>
          </a:p>
        </p:txBody>
      </p:sp>
      <p:sp>
        <p:nvSpPr>
          <p:cNvPr id="74" name="Shape 74"/>
          <p:cNvSpPr>
            <a:spLocks noGrp="1"/>
          </p:cNvSpPr>
          <p:nvPr>
            <p:ph type="body" sz="half" idx="4294967295"/>
          </p:nvPr>
        </p:nvSpPr>
        <p:spPr>
          <a:xfrm>
            <a:off x="304800" y="1447800"/>
            <a:ext cx="4164013" cy="4765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>
              <a:buChar char="•"/>
              <a:defRPr sz="1400"/>
            </a:pPr>
            <a:r>
              <a:rPr lang="en-US" dirty="0" smtClean="0"/>
              <a:t>$50k funded, $25k unfunded</a:t>
            </a:r>
          </a:p>
          <a:p>
            <a:pPr>
              <a:buChar char="•"/>
              <a:defRPr sz="1400"/>
            </a:pPr>
            <a:endParaRPr lang="en-US" dirty="0"/>
          </a:p>
          <a:p>
            <a:pPr>
              <a:buChar char="•"/>
              <a:defRPr sz="1400"/>
            </a:pPr>
            <a:r>
              <a:rPr dirty="0" smtClean="0"/>
              <a:t>Required </a:t>
            </a:r>
            <a:r>
              <a:rPr dirty="0"/>
              <a:t>Hardware: None</a:t>
            </a:r>
          </a:p>
          <a:p>
            <a:pPr>
              <a:buChar char="•"/>
              <a:defRPr sz="1400"/>
            </a:pPr>
            <a:r>
              <a:rPr dirty="0"/>
              <a:t>Required Software: None</a:t>
            </a:r>
          </a:p>
          <a:p>
            <a:pPr>
              <a:buChar char="•"/>
              <a:defRPr sz="1400"/>
            </a:pPr>
            <a:r>
              <a:rPr dirty="0"/>
              <a:t>Spend Plan</a:t>
            </a:r>
            <a:r>
              <a:rPr dirty="0" smtClean="0"/>
              <a:t>:</a:t>
            </a:r>
          </a:p>
          <a:p>
            <a:pPr marL="800100" lvl="1" indent="-342900">
              <a:buChar char="•"/>
              <a:defRPr sz="1400"/>
            </a:pPr>
            <a:r>
              <a:rPr dirty="0" err="1" smtClean="0"/>
              <a:t>SigPlot</a:t>
            </a:r>
            <a:r>
              <a:rPr dirty="0" smtClean="0"/>
              <a:t> Data Service: </a:t>
            </a:r>
            <a:r>
              <a:rPr lang="en-US" dirty="0" smtClean="0"/>
              <a:t>2 weeks</a:t>
            </a:r>
            <a:endParaRPr dirty="0" smtClean="0"/>
          </a:p>
          <a:p>
            <a:pPr marL="800100" lvl="1" indent="-342900">
              <a:buChar char="•"/>
              <a:defRPr sz="1400"/>
            </a:pPr>
            <a:r>
              <a:rPr dirty="0" smtClean="0"/>
              <a:t>Snapshot </a:t>
            </a:r>
            <a:r>
              <a:rPr dirty="0"/>
              <a:t>Demonstration App: </a:t>
            </a:r>
            <a:r>
              <a:rPr lang="en-US" dirty="0" smtClean="0"/>
              <a:t>6 weeks</a:t>
            </a:r>
            <a:endParaRPr dirty="0"/>
          </a:p>
          <a:p>
            <a:pPr marL="800100" lvl="1" indent="-342900">
              <a:buChar char="•"/>
              <a:defRPr sz="1400"/>
            </a:pPr>
            <a:r>
              <a:rPr dirty="0"/>
              <a:t>Streaming Demonstration </a:t>
            </a:r>
            <a:r>
              <a:rPr dirty="0" smtClean="0"/>
              <a:t>App</a:t>
            </a:r>
            <a:r>
              <a:rPr lang="en-US" dirty="0" smtClean="0"/>
              <a:t>: 3 weeks</a:t>
            </a:r>
            <a:endParaRPr dirty="0"/>
          </a:p>
          <a:p>
            <a:pPr marL="800100" lvl="1" indent="-342900">
              <a:buChar char="•"/>
              <a:defRPr sz="1400"/>
            </a:pPr>
            <a:r>
              <a:rPr dirty="0"/>
              <a:t>Benchmarking/Optimization</a:t>
            </a:r>
            <a:r>
              <a:rPr dirty="0" smtClean="0"/>
              <a:t>:</a:t>
            </a:r>
            <a:r>
              <a:rPr lang="en-US" dirty="0" smtClean="0"/>
              <a:t> 2 weeks</a:t>
            </a:r>
          </a:p>
          <a:p>
            <a:pPr marL="800100" lvl="1" indent="-342900">
              <a:buChar char="•"/>
              <a:defRPr sz="1400"/>
            </a:pPr>
            <a:endParaRPr lang="en-US" dirty="0"/>
          </a:p>
          <a:p>
            <a:pPr marL="800100" lvl="1" indent="-342900">
              <a:buChar char="•"/>
              <a:defRPr sz="1400"/>
            </a:pPr>
            <a:r>
              <a:rPr lang="en-US" dirty="0" smtClean="0"/>
              <a:t>Total: 13 weeks</a:t>
            </a:r>
          </a:p>
          <a:p>
            <a:pPr marL="1206500" lvl="2" indent="-342900">
              <a:defRPr sz="1400"/>
            </a:pPr>
            <a:r>
              <a:rPr lang="en-US" dirty="0"/>
              <a:t>9</a:t>
            </a:r>
            <a:r>
              <a:rPr lang="en-US" dirty="0" smtClean="0"/>
              <a:t> weeks funded</a:t>
            </a:r>
          </a:p>
          <a:p>
            <a:pPr marL="1206500" lvl="2" indent="-342900">
              <a:defRPr sz="1400"/>
            </a:pPr>
            <a:r>
              <a:rPr lang="en-US" dirty="0" smtClean="0"/>
              <a:t>4 weeks unfunded</a:t>
            </a:r>
            <a:endParaRPr dirty="0"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671491" y="6477000"/>
            <a:ext cx="167709" cy="214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561681" y="819943"/>
            <a:ext cx="20638" cy="5507039"/>
          </a:xfrm>
          <a:prstGeom prst="line">
            <a:avLst/>
          </a:prstGeom>
          <a:ln w="38100">
            <a:solidFill>
              <a:srgbClr val="B6DCD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04800" y="968375"/>
            <a:ext cx="134893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solidFill>
                  <a:srgbClr val="3366FF"/>
                </a:solidFill>
              </a:defRPr>
            </a:lvl1pPr>
          </a:lstStyle>
          <a:p>
            <a:r>
              <a:t>Spend Plan</a:t>
            </a:r>
          </a:p>
        </p:txBody>
      </p:sp>
      <p:sp>
        <p:nvSpPr>
          <p:cNvPr id="78" name="Shape 78"/>
          <p:cNvSpPr/>
          <p:nvPr/>
        </p:nvSpPr>
        <p:spPr>
          <a:xfrm>
            <a:off x="4727574" y="989012"/>
            <a:ext cx="17428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solidFill>
                  <a:srgbClr val="3366FF"/>
                </a:solidFill>
              </a:defRPr>
            </a:lvl1pPr>
          </a:lstStyle>
          <a:p>
            <a:r>
              <a:t>Execution Plan</a:t>
            </a:r>
          </a:p>
        </p:txBody>
      </p:sp>
      <p:sp>
        <p:nvSpPr>
          <p:cNvPr id="79" name="Shape 79"/>
          <p:cNvSpPr/>
          <p:nvPr/>
        </p:nvSpPr>
        <p:spPr>
          <a:xfrm>
            <a:off x="4737100" y="1447800"/>
            <a:ext cx="4164013" cy="4765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46888" indent="-246888" defTabSz="658368">
              <a:spcBef>
                <a:spcPts val="200"/>
              </a:spcBef>
              <a:buSzPct val="100000"/>
              <a:buChar char="•"/>
              <a:defRPr sz="1008" b="1">
                <a:solidFill>
                  <a:srgbClr val="000066"/>
                </a:solidFill>
              </a:defRPr>
            </a:pPr>
            <a:r>
              <a:rPr dirty="0" err="1"/>
              <a:t>SigPlot</a:t>
            </a:r>
            <a:r>
              <a:rPr dirty="0"/>
              <a:t> Data Service (Mark Leone)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dirty="0"/>
              <a:t>(+1 week) Coordinate with M5.0/REDHAWK to gather API requirements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dirty="0"/>
              <a:t>(+ 3 week) Produce draft API definition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dirty="0"/>
              <a:t>(+ 6 week) Produce final API definition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dirty="0"/>
              <a:t>(+16 week) Develop reference implementation in node.js along with corresponding </a:t>
            </a:r>
            <a:r>
              <a:rPr dirty="0" err="1"/>
              <a:t>SigPlot</a:t>
            </a:r>
            <a:r>
              <a:rPr dirty="0"/>
              <a:t> integration.</a:t>
            </a:r>
          </a:p>
          <a:p>
            <a:pPr marL="246888" indent="-246888" defTabSz="658368">
              <a:spcBef>
                <a:spcPts val="200"/>
              </a:spcBef>
              <a:buSzPct val="100000"/>
              <a:buChar char="•"/>
              <a:defRPr sz="1008" b="1">
                <a:solidFill>
                  <a:srgbClr val="000066"/>
                </a:solidFill>
              </a:defRPr>
            </a:pPr>
            <a:r>
              <a:rPr dirty="0"/>
              <a:t>Snapshot Demonstration App (Michael </a:t>
            </a:r>
            <a:r>
              <a:rPr dirty="0" err="1"/>
              <a:t>Recachinas</a:t>
            </a:r>
            <a:r>
              <a:rPr dirty="0"/>
              <a:t>)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dirty="0"/>
              <a:t>(+1 week) Coordinate with Spectrum OPS/New Moon to define the feature set desired in the demonstration app.  Identify opportunities for shared effort between the projects.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dirty="0"/>
              <a:t>(+3 week) Wrap </a:t>
            </a:r>
            <a:r>
              <a:rPr dirty="0" err="1"/>
              <a:t>liquidsdr</a:t>
            </a:r>
            <a:r>
              <a:rPr dirty="0"/>
              <a:t> libraries in node.js compatible form.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dirty="0"/>
              <a:t>(+16 week) Establish basic framework for application using Polymer, node.js, </a:t>
            </a:r>
            <a:r>
              <a:rPr dirty="0" err="1"/>
              <a:t>liquidsdr</a:t>
            </a:r>
            <a:r>
              <a:rPr dirty="0"/>
              <a:t>, and the </a:t>
            </a:r>
            <a:r>
              <a:rPr dirty="0" err="1"/>
              <a:t>SigPlot</a:t>
            </a:r>
            <a:r>
              <a:rPr dirty="0"/>
              <a:t> Data Service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dirty="0"/>
              <a:t>(+32 week) Demonstrate minimum-viable capability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dirty="0" smtClean="0"/>
              <a:t>(+</a:t>
            </a:r>
            <a:r>
              <a:rPr lang="en-US" dirty="0" smtClean="0"/>
              <a:t>48</a:t>
            </a:r>
            <a:r>
              <a:rPr dirty="0" smtClean="0"/>
              <a:t> </a:t>
            </a:r>
            <a:r>
              <a:rPr dirty="0"/>
              <a:t>week) Demonstrate final capability</a:t>
            </a:r>
          </a:p>
          <a:p>
            <a:pPr marL="246888" indent="-246888" defTabSz="658368">
              <a:spcBef>
                <a:spcPts val="200"/>
              </a:spcBef>
              <a:buSzPct val="100000"/>
              <a:buChar char="•"/>
              <a:defRPr sz="1008" b="1">
                <a:solidFill>
                  <a:srgbClr val="000066"/>
                </a:solidFill>
              </a:defRPr>
            </a:pPr>
            <a:r>
              <a:rPr dirty="0"/>
              <a:t>Streaming Demonstration App (Youssef </a:t>
            </a:r>
            <a:r>
              <a:rPr dirty="0" err="1"/>
              <a:t>Bagoulla</a:t>
            </a:r>
            <a:r>
              <a:rPr dirty="0"/>
              <a:t>)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dirty="0"/>
              <a:t>(+2 week) Asses technical viability of using </a:t>
            </a:r>
            <a:r>
              <a:rPr dirty="0" err="1"/>
              <a:t>CubicSDR</a:t>
            </a:r>
            <a:r>
              <a:rPr dirty="0"/>
              <a:t> as the demonstration platform.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dirty="0"/>
              <a:t>(+16 week) Demonstrate prototype capability of </a:t>
            </a:r>
            <a:r>
              <a:rPr dirty="0" err="1"/>
              <a:t>CubicSDR</a:t>
            </a:r>
            <a:r>
              <a:rPr dirty="0"/>
              <a:t> feeding </a:t>
            </a:r>
            <a:r>
              <a:rPr dirty="0" err="1"/>
              <a:t>SigPlot</a:t>
            </a:r>
            <a:r>
              <a:rPr dirty="0"/>
              <a:t> using web-sockets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dirty="0"/>
              <a:t>(+32 week) Demonstrate final capability</a:t>
            </a:r>
          </a:p>
          <a:p>
            <a:pPr marL="246888" indent="-246888" defTabSz="658368">
              <a:spcBef>
                <a:spcPts val="200"/>
              </a:spcBef>
              <a:buSzPct val="100000"/>
              <a:buChar char="•"/>
              <a:defRPr sz="1008" b="1">
                <a:solidFill>
                  <a:srgbClr val="000066"/>
                </a:solidFill>
              </a:defRPr>
            </a:pPr>
            <a:r>
              <a:rPr dirty="0"/>
              <a:t>Benchmarking/Optimization (Michael </a:t>
            </a:r>
            <a:r>
              <a:rPr dirty="0" err="1"/>
              <a:t>Ihde</a:t>
            </a:r>
            <a:r>
              <a:rPr dirty="0"/>
              <a:t>)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dirty="0"/>
              <a:t>(+24 week) Develop benchmark framework and methodology</a:t>
            </a:r>
          </a:p>
          <a:p>
            <a:pPr marL="576072" lvl="1" indent="-246888" defTabSz="658368">
              <a:spcBef>
                <a:spcPts val="200"/>
              </a:spcBef>
              <a:buSzPct val="100000"/>
              <a:buChar char="•"/>
              <a:defRPr sz="1008">
                <a:solidFill>
                  <a:srgbClr val="000066"/>
                </a:solidFill>
              </a:defRPr>
            </a:pPr>
            <a:r>
              <a:rPr smtClean="0"/>
              <a:t>(+</a:t>
            </a:r>
            <a:r>
              <a:rPr lang="en-US" smtClean="0"/>
              <a:t>48</a:t>
            </a:r>
            <a:r>
              <a:rPr smtClean="0"/>
              <a:t> </a:t>
            </a:r>
            <a:r>
              <a:rPr dirty="0"/>
              <a:t>week) Finalize and asses improvements to </a:t>
            </a:r>
            <a:r>
              <a:rPr dirty="0" err="1"/>
              <a:t>SigPlot</a:t>
            </a:r>
            <a:r>
              <a:rPr dirty="0"/>
              <a:t> algorithms.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5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5_Custom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5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5_Custom Design">
  <a:themeElements>
    <a:clrScheme name="5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5_Custom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5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1045</Words>
  <Application>Microsoft Office PowerPoint</Application>
  <PresentationFormat>On-screen Show (4:3)</PresentationFormat>
  <Paragraphs>124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5_Custom Design</vt:lpstr>
      <vt:lpstr>PowerPoint Presentation</vt:lpstr>
      <vt:lpstr>Project Dashboard – ASSETS Thin Client</vt:lpstr>
      <vt:lpstr>Project Dashboard – ASSETS Thin Client</vt:lpstr>
      <vt:lpstr>PowerPoint Presentation</vt:lpstr>
      <vt:lpstr>PowerPoint Presentation</vt:lpstr>
      <vt:lpstr>PowerPoint Presentation</vt:lpstr>
      <vt:lpstr>PowerPoint Presentation</vt:lpstr>
      <vt:lpstr>Backup Slides</vt:lpstr>
      <vt:lpstr>Original Project Dashboard – ASSETS Thin Client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Gurski, Greg C.</dc:creator>
  <cp:lastModifiedBy>Administrator</cp:lastModifiedBy>
  <cp:revision>11</cp:revision>
  <dcterms:modified xsi:type="dcterms:W3CDTF">2016-05-26T19:27:06Z</dcterms:modified>
</cp:coreProperties>
</file>