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5"/>
  </p:notesMasterIdLst>
  <p:sldIdLst>
    <p:sldId id="259" r:id="rId3"/>
    <p:sldId id="263"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4660"/>
  </p:normalViewPr>
  <p:slideViewPr>
    <p:cSldViewPr showGuides="1">
      <p:cViewPr varScale="1">
        <p:scale>
          <a:sx n="63" d="100"/>
          <a:sy n="63" d="100"/>
        </p:scale>
        <p:origin x="-1392" y="-96"/>
      </p:cViewPr>
      <p:guideLst>
        <p:guide orient="horz" pos="4319"/>
        <p:guide/>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86967-D7C6-4580-B0E8-48753C18CC9A}" type="datetimeFigureOut">
              <a:rPr lang="en-US" smtClean="0"/>
              <a:t>11/28/2016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75EE7A-7FCC-4B44-8F7F-A005DC54830C}" type="slidenum">
              <a:rPr lang="en-US" smtClean="0"/>
              <a:t>‹#›</a:t>
            </a:fld>
            <a:endParaRPr lang="en-US"/>
          </a:p>
        </p:txBody>
      </p:sp>
    </p:spTree>
    <p:extLst>
      <p:ext uri="{BB962C8B-B14F-4D97-AF65-F5344CB8AC3E}">
        <p14:creationId xmlns:p14="http://schemas.microsoft.com/office/powerpoint/2010/main" val="147907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5EE7A-7FCC-4B44-8F7F-A005DC54830C}" type="slidenum">
              <a:rPr lang="en-US" smtClean="0"/>
              <a:t>2</a:t>
            </a:fld>
            <a:endParaRPr lang="en-US"/>
          </a:p>
        </p:txBody>
      </p:sp>
    </p:spTree>
    <p:extLst>
      <p:ext uri="{BB962C8B-B14F-4D97-AF65-F5344CB8AC3E}">
        <p14:creationId xmlns:p14="http://schemas.microsoft.com/office/powerpoint/2010/main" val="2008514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0" y="5545138"/>
            <a:ext cx="2454275"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49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9DBECF1-65B2-4AF0-A5F3-A0DE92629C20}" type="slidenum">
              <a:rPr lang="en-US"/>
              <a:pPr>
                <a:defRPr/>
              </a:pPr>
              <a:t>‹#›</a:t>
            </a:fld>
            <a:endParaRPr lang="en-US"/>
          </a:p>
        </p:txBody>
      </p:sp>
    </p:spTree>
    <p:extLst>
      <p:ext uri="{BB962C8B-B14F-4D97-AF65-F5344CB8AC3E}">
        <p14:creationId xmlns:p14="http://schemas.microsoft.com/office/powerpoint/2010/main" val="78495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12456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4"/>
          <p:cNvSpPr>
            <a:spLocks noChangeArrowheads="1"/>
          </p:cNvSpPr>
          <p:nvPr/>
        </p:nvSpPr>
        <p:spPr bwMode="auto">
          <a:xfrm>
            <a:off x="6781800" y="6319838"/>
            <a:ext cx="22098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fontAlgn="base">
              <a:spcBef>
                <a:spcPct val="0"/>
              </a:spcBef>
              <a:spcAft>
                <a:spcPct val="0"/>
              </a:spcAft>
              <a:defRPr/>
            </a:pPr>
            <a:r>
              <a:rPr lang="en-US" altLang="en-US" sz="800" b="1" dirty="0" smtClean="0">
                <a:solidFill>
                  <a:srgbClr val="1C2674"/>
                </a:solidFill>
                <a:cs typeface="Arial" charset="0"/>
              </a:rPr>
              <a:t>© 2015 LGS Innovations LLC</a:t>
            </a:r>
          </a:p>
        </p:txBody>
      </p:sp>
    </p:spTree>
    <p:extLst>
      <p:ext uri="{BB962C8B-B14F-4D97-AF65-F5344CB8AC3E}">
        <p14:creationId xmlns:p14="http://schemas.microsoft.com/office/powerpoint/2010/main" val="2040682886"/>
      </p:ext>
    </p:extLst>
  </p:cSld>
  <p:clrMap bg1="lt1" tx1="dk1" bg2="lt2" tx2="dk2" accent1="accent1" accent2="accent2" accent3="accent3" accent4="accent4" accent5="accent5" accent6="accent6" hlink="hlink" folHlink="folHlink"/>
  <p:sldLayoutIdLst>
    <p:sldLayoutId id="2147483651" r:id="rId1"/>
  </p:sldLayoutIdLst>
  <p:hf hdr="0" ftr="0"/>
  <p:txStyles>
    <p:titleStyle>
      <a:lvl1pPr algn="l" rtl="0" eaLnBrk="0" fontAlgn="base" hangingPunct="0">
        <a:spcBef>
          <a:spcPct val="0"/>
        </a:spcBef>
        <a:spcAft>
          <a:spcPct val="0"/>
        </a:spcAft>
        <a:defRPr sz="2400" b="1">
          <a:solidFill>
            <a:srgbClr val="000066"/>
          </a:solidFill>
          <a:latin typeface="+mj-lt"/>
          <a:ea typeface="MS PGothic" pitchFamily="34" charset="-128"/>
          <a:cs typeface="MS PGothic" charset="0"/>
        </a:defRPr>
      </a:lvl1pPr>
      <a:lvl2pPr algn="l" rtl="0" eaLnBrk="0" fontAlgn="base" hangingPunct="0">
        <a:spcBef>
          <a:spcPct val="0"/>
        </a:spcBef>
        <a:spcAft>
          <a:spcPct val="0"/>
        </a:spcAft>
        <a:defRPr sz="2400" b="1">
          <a:solidFill>
            <a:srgbClr val="000066"/>
          </a:solidFill>
          <a:latin typeface="Arial" charset="0"/>
          <a:ea typeface="MS PGothic" pitchFamily="34" charset="-128"/>
          <a:cs typeface="MS PGothic" charset="0"/>
        </a:defRPr>
      </a:lvl2pPr>
      <a:lvl3pPr algn="l" rtl="0" eaLnBrk="0" fontAlgn="base" hangingPunct="0">
        <a:spcBef>
          <a:spcPct val="0"/>
        </a:spcBef>
        <a:spcAft>
          <a:spcPct val="0"/>
        </a:spcAft>
        <a:defRPr sz="2400" b="1">
          <a:solidFill>
            <a:srgbClr val="000066"/>
          </a:solidFill>
          <a:latin typeface="Arial" charset="0"/>
          <a:ea typeface="MS PGothic" pitchFamily="34" charset="-128"/>
          <a:cs typeface="MS PGothic" charset="0"/>
        </a:defRPr>
      </a:lvl3pPr>
      <a:lvl4pPr algn="l" rtl="0" eaLnBrk="0" fontAlgn="base" hangingPunct="0">
        <a:spcBef>
          <a:spcPct val="0"/>
        </a:spcBef>
        <a:spcAft>
          <a:spcPct val="0"/>
        </a:spcAft>
        <a:defRPr sz="2400" b="1">
          <a:solidFill>
            <a:srgbClr val="000066"/>
          </a:solidFill>
          <a:latin typeface="Arial" charset="0"/>
          <a:ea typeface="MS PGothic" pitchFamily="34" charset="-128"/>
          <a:cs typeface="MS PGothic" charset="0"/>
        </a:defRPr>
      </a:lvl4pPr>
      <a:lvl5pPr algn="l" rtl="0" eaLnBrk="0" fontAlgn="base" hangingPunct="0">
        <a:spcBef>
          <a:spcPct val="0"/>
        </a:spcBef>
        <a:spcAft>
          <a:spcPct val="0"/>
        </a:spcAft>
        <a:defRPr sz="2400" b="1">
          <a:solidFill>
            <a:srgbClr val="000066"/>
          </a:solidFill>
          <a:latin typeface="Arial" charset="0"/>
          <a:ea typeface="MS PGothic" pitchFamily="34" charset="-128"/>
          <a:cs typeface="MS PGothic" charset="0"/>
        </a:defRPr>
      </a:lvl5pPr>
      <a:lvl6pPr marL="457200" algn="l" rtl="0" fontAlgn="base">
        <a:spcBef>
          <a:spcPct val="0"/>
        </a:spcBef>
        <a:spcAft>
          <a:spcPct val="0"/>
        </a:spcAft>
        <a:defRPr sz="2400" b="1">
          <a:solidFill>
            <a:srgbClr val="000066"/>
          </a:solidFill>
          <a:latin typeface="Arial" charset="0"/>
          <a:ea typeface="ＭＳ Ｐゴシック" charset="-128"/>
        </a:defRPr>
      </a:lvl6pPr>
      <a:lvl7pPr marL="914400" algn="l" rtl="0" fontAlgn="base">
        <a:spcBef>
          <a:spcPct val="0"/>
        </a:spcBef>
        <a:spcAft>
          <a:spcPct val="0"/>
        </a:spcAft>
        <a:defRPr sz="2400" b="1">
          <a:solidFill>
            <a:srgbClr val="000066"/>
          </a:solidFill>
          <a:latin typeface="Arial" charset="0"/>
          <a:ea typeface="ＭＳ Ｐゴシック" charset="-128"/>
        </a:defRPr>
      </a:lvl7pPr>
      <a:lvl8pPr marL="1371600" algn="l" rtl="0" fontAlgn="base">
        <a:spcBef>
          <a:spcPct val="0"/>
        </a:spcBef>
        <a:spcAft>
          <a:spcPct val="0"/>
        </a:spcAft>
        <a:defRPr sz="2400" b="1">
          <a:solidFill>
            <a:srgbClr val="000066"/>
          </a:solidFill>
          <a:latin typeface="Arial" charset="0"/>
          <a:ea typeface="ＭＳ Ｐゴシック" charset="-128"/>
        </a:defRPr>
      </a:lvl8pPr>
      <a:lvl9pPr marL="1828800" algn="l" rtl="0" fontAlgn="base">
        <a:spcBef>
          <a:spcPct val="0"/>
        </a:spcBef>
        <a:spcAft>
          <a:spcPct val="0"/>
        </a:spcAft>
        <a:defRPr sz="2400" b="1">
          <a:solidFill>
            <a:srgbClr val="000066"/>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1600">
          <a:solidFill>
            <a:srgbClr val="000066"/>
          </a:solidFill>
          <a:latin typeface="+mn-lt"/>
          <a:ea typeface="MS PGothic" pitchFamily="34" charset="-128"/>
          <a:cs typeface="MS PGothic" charset="0"/>
        </a:defRPr>
      </a:lvl1pPr>
      <a:lvl2pPr marL="742950" indent="-285750" algn="l" rtl="0" eaLnBrk="0" fontAlgn="base" hangingPunct="0">
        <a:spcBef>
          <a:spcPct val="20000"/>
        </a:spcBef>
        <a:spcAft>
          <a:spcPct val="0"/>
        </a:spcAft>
        <a:buChar char="–"/>
        <a:defRPr sz="1600">
          <a:solidFill>
            <a:schemeClr val="accent2"/>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1600">
          <a:solidFill>
            <a:srgbClr val="3366CC"/>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1600">
          <a:solidFill>
            <a:srgbClr val="6699FF"/>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1600">
          <a:solidFill>
            <a:srgbClr val="000066"/>
          </a:solidFill>
          <a:latin typeface="+mn-lt"/>
          <a:ea typeface="MS PGothic" pitchFamily="34" charset="-128"/>
          <a:cs typeface="MS PGothic" charset="0"/>
        </a:defRPr>
      </a:lvl5pPr>
      <a:lvl6pPr marL="2514600" indent="-228600" algn="l" rtl="0" fontAlgn="base">
        <a:spcBef>
          <a:spcPct val="20000"/>
        </a:spcBef>
        <a:spcAft>
          <a:spcPct val="0"/>
        </a:spcAft>
        <a:buChar char="»"/>
        <a:defRPr sz="1600">
          <a:solidFill>
            <a:srgbClr val="000066"/>
          </a:solidFill>
          <a:latin typeface="+mn-lt"/>
          <a:ea typeface="+mn-ea"/>
        </a:defRPr>
      </a:lvl6pPr>
      <a:lvl7pPr marL="2971800" indent="-228600" algn="l" rtl="0" fontAlgn="base">
        <a:spcBef>
          <a:spcPct val="20000"/>
        </a:spcBef>
        <a:spcAft>
          <a:spcPct val="0"/>
        </a:spcAft>
        <a:buChar char="»"/>
        <a:defRPr sz="1600">
          <a:solidFill>
            <a:srgbClr val="000066"/>
          </a:solidFill>
          <a:latin typeface="+mn-lt"/>
          <a:ea typeface="+mn-ea"/>
        </a:defRPr>
      </a:lvl7pPr>
      <a:lvl8pPr marL="3429000" indent="-228600" algn="l" rtl="0" fontAlgn="base">
        <a:spcBef>
          <a:spcPct val="20000"/>
        </a:spcBef>
        <a:spcAft>
          <a:spcPct val="0"/>
        </a:spcAft>
        <a:buChar char="»"/>
        <a:defRPr sz="1600">
          <a:solidFill>
            <a:srgbClr val="000066"/>
          </a:solidFill>
          <a:latin typeface="+mn-lt"/>
          <a:ea typeface="+mn-ea"/>
        </a:defRPr>
      </a:lvl8pPr>
      <a:lvl9pPr marL="3886200" indent="-228600" algn="l" rtl="0" fontAlgn="base">
        <a:spcBef>
          <a:spcPct val="20000"/>
        </a:spcBef>
        <a:spcAft>
          <a:spcPct val="0"/>
        </a:spcAft>
        <a:buChar char="»"/>
        <a:defRPr sz="1600">
          <a:solidFill>
            <a:srgbClr val="00006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4800" y="274638"/>
            <a:ext cx="822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6" name="Line 5"/>
          <p:cNvSpPr>
            <a:spLocks noChangeShapeType="1"/>
          </p:cNvSpPr>
          <p:nvPr/>
        </p:nvSpPr>
        <p:spPr bwMode="auto">
          <a:xfrm>
            <a:off x="304800" y="838200"/>
            <a:ext cx="8534400" cy="0"/>
          </a:xfrm>
          <a:prstGeom prst="line">
            <a:avLst/>
          </a:prstGeom>
          <a:noFill/>
          <a:ln w="9525">
            <a:solidFill>
              <a:srgbClr val="1C267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endParaRPr>
          </a:p>
        </p:txBody>
      </p:sp>
      <p:sp>
        <p:nvSpPr>
          <p:cNvPr id="3077" name="Rectangle 24"/>
          <p:cNvSpPr>
            <a:spLocks noChangeArrowheads="1"/>
          </p:cNvSpPr>
          <p:nvPr/>
        </p:nvSpPr>
        <p:spPr bwMode="auto">
          <a:xfrm>
            <a:off x="304800" y="6500813"/>
            <a:ext cx="220980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fontAlgn="base">
              <a:spcBef>
                <a:spcPct val="0"/>
              </a:spcBef>
              <a:spcAft>
                <a:spcPct val="0"/>
              </a:spcAft>
              <a:defRPr/>
            </a:pPr>
            <a:r>
              <a:rPr lang="en-US" altLang="en-US" sz="800" b="1" dirty="0" smtClean="0">
                <a:solidFill>
                  <a:srgbClr val="131B5C"/>
                </a:solidFill>
                <a:cs typeface="Arial" charset="0"/>
              </a:rPr>
              <a:t>© 2015 LGS Innovations LLC</a:t>
            </a:r>
          </a:p>
        </p:txBody>
      </p:sp>
      <p:sp>
        <p:nvSpPr>
          <p:cNvPr id="30726" name="Rectangle 6"/>
          <p:cNvSpPr>
            <a:spLocks noGrp="1" noChangeArrowheads="1"/>
          </p:cNvSpPr>
          <p:nvPr>
            <p:ph type="sldNum" sz="quarter" idx="4"/>
          </p:nvPr>
        </p:nvSpPr>
        <p:spPr bwMode="auto">
          <a:xfrm>
            <a:off x="7772400" y="6513513"/>
            <a:ext cx="10668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a:solidFill>
                  <a:srgbClr val="131B5C"/>
                </a:solidFill>
                <a:latin typeface="Arial" pitchFamily="34" charset="0"/>
              </a:defRPr>
            </a:lvl1pPr>
          </a:lstStyle>
          <a:p>
            <a:pPr fontAlgn="base">
              <a:spcBef>
                <a:spcPct val="0"/>
              </a:spcBef>
              <a:spcAft>
                <a:spcPct val="0"/>
              </a:spcAft>
              <a:defRPr/>
            </a:pPr>
            <a:fld id="{025FB580-4CF4-4B50-ACF8-4581CF593472}" type="slidenum">
              <a:rPr lang="en-US"/>
              <a:pPr fontAlgn="base">
                <a:spcBef>
                  <a:spcPct val="0"/>
                </a:spcBef>
                <a:spcAft>
                  <a:spcPct val="0"/>
                </a:spcAft>
                <a:defRPr/>
              </a:pPr>
              <a:t>‹#›</a:t>
            </a:fld>
            <a:endParaRPr lang="en-US"/>
          </a:p>
        </p:txBody>
      </p:sp>
      <p:sp>
        <p:nvSpPr>
          <p:cNvPr id="3079" name="Line 8"/>
          <p:cNvSpPr>
            <a:spLocks noChangeShapeType="1"/>
          </p:cNvSpPr>
          <p:nvPr/>
        </p:nvSpPr>
        <p:spPr bwMode="auto">
          <a:xfrm>
            <a:off x="0" y="6400800"/>
            <a:ext cx="9144000" cy="0"/>
          </a:xfrm>
          <a:prstGeom prst="line">
            <a:avLst/>
          </a:prstGeom>
          <a:noFill/>
          <a:ln w="31750">
            <a:solidFill>
              <a:srgbClr val="90BCDD"/>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endParaRPr>
          </a:p>
        </p:txBody>
      </p:sp>
      <p:sp>
        <p:nvSpPr>
          <p:cNvPr id="9" name="Rectangle 8"/>
          <p:cNvSpPr>
            <a:spLocks noChangeArrowheads="1"/>
          </p:cNvSpPr>
          <p:nvPr userDrawn="1"/>
        </p:nvSpPr>
        <p:spPr bwMode="auto">
          <a:xfrm>
            <a:off x="4103688" y="6519863"/>
            <a:ext cx="936625" cy="261937"/>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fontAlgn="base" hangingPunct="1">
              <a:spcBef>
                <a:spcPct val="0"/>
              </a:spcBef>
              <a:spcAft>
                <a:spcPct val="0"/>
              </a:spcAft>
              <a:defRPr/>
            </a:pPr>
            <a:r>
              <a:rPr lang="en-US" altLang="en-US" sz="1100" b="1" dirty="0" smtClean="0">
                <a:solidFill>
                  <a:srgbClr val="000000"/>
                </a:solidFill>
              </a:rPr>
              <a:t>Proprietary</a:t>
            </a:r>
            <a:endParaRPr lang="en-US" altLang="en-US" sz="1100" dirty="0" smtClean="0">
              <a:solidFill>
                <a:srgbClr val="000000"/>
              </a:solidFill>
            </a:endParaRPr>
          </a:p>
        </p:txBody>
      </p:sp>
      <p:pic>
        <p:nvPicPr>
          <p:cNvPr id="3081" name="Picture 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76200"/>
            <a:ext cx="14478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4592963"/>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ftr="0"/>
  <p:txStyles>
    <p:titleStyle>
      <a:lvl1pPr algn="l" rtl="0" eaLnBrk="0" fontAlgn="base" hangingPunct="0">
        <a:spcBef>
          <a:spcPct val="0"/>
        </a:spcBef>
        <a:spcAft>
          <a:spcPct val="0"/>
        </a:spcAft>
        <a:defRPr sz="2400" b="1">
          <a:solidFill>
            <a:srgbClr val="000066"/>
          </a:solidFill>
          <a:latin typeface="+mj-lt"/>
          <a:ea typeface="MS PGothic" pitchFamily="34" charset="-128"/>
          <a:cs typeface="MS PGothic" charset="0"/>
        </a:defRPr>
      </a:lvl1pPr>
      <a:lvl2pPr algn="l" rtl="0" eaLnBrk="0" fontAlgn="base" hangingPunct="0">
        <a:spcBef>
          <a:spcPct val="0"/>
        </a:spcBef>
        <a:spcAft>
          <a:spcPct val="0"/>
        </a:spcAft>
        <a:defRPr sz="2400" b="1">
          <a:solidFill>
            <a:srgbClr val="000066"/>
          </a:solidFill>
          <a:latin typeface="Arial" charset="0"/>
          <a:ea typeface="MS PGothic" pitchFamily="34" charset="-128"/>
          <a:cs typeface="MS PGothic" charset="0"/>
        </a:defRPr>
      </a:lvl2pPr>
      <a:lvl3pPr algn="l" rtl="0" eaLnBrk="0" fontAlgn="base" hangingPunct="0">
        <a:spcBef>
          <a:spcPct val="0"/>
        </a:spcBef>
        <a:spcAft>
          <a:spcPct val="0"/>
        </a:spcAft>
        <a:defRPr sz="2400" b="1">
          <a:solidFill>
            <a:srgbClr val="000066"/>
          </a:solidFill>
          <a:latin typeface="Arial" charset="0"/>
          <a:ea typeface="MS PGothic" pitchFamily="34" charset="-128"/>
          <a:cs typeface="MS PGothic" charset="0"/>
        </a:defRPr>
      </a:lvl3pPr>
      <a:lvl4pPr algn="l" rtl="0" eaLnBrk="0" fontAlgn="base" hangingPunct="0">
        <a:spcBef>
          <a:spcPct val="0"/>
        </a:spcBef>
        <a:spcAft>
          <a:spcPct val="0"/>
        </a:spcAft>
        <a:defRPr sz="2400" b="1">
          <a:solidFill>
            <a:srgbClr val="000066"/>
          </a:solidFill>
          <a:latin typeface="Arial" charset="0"/>
          <a:ea typeface="MS PGothic" pitchFamily="34" charset="-128"/>
          <a:cs typeface="MS PGothic" charset="0"/>
        </a:defRPr>
      </a:lvl4pPr>
      <a:lvl5pPr algn="l" rtl="0" eaLnBrk="0" fontAlgn="base" hangingPunct="0">
        <a:spcBef>
          <a:spcPct val="0"/>
        </a:spcBef>
        <a:spcAft>
          <a:spcPct val="0"/>
        </a:spcAft>
        <a:defRPr sz="2400" b="1">
          <a:solidFill>
            <a:srgbClr val="000066"/>
          </a:solidFill>
          <a:latin typeface="Arial" charset="0"/>
          <a:ea typeface="MS PGothic" pitchFamily="34" charset="-128"/>
          <a:cs typeface="MS PGothic" charset="0"/>
        </a:defRPr>
      </a:lvl5pPr>
      <a:lvl6pPr marL="457200" algn="l" rtl="0" eaLnBrk="0" fontAlgn="base" hangingPunct="0">
        <a:spcBef>
          <a:spcPct val="0"/>
        </a:spcBef>
        <a:spcAft>
          <a:spcPct val="0"/>
        </a:spcAft>
        <a:defRPr sz="2400" b="1">
          <a:solidFill>
            <a:srgbClr val="000066"/>
          </a:solidFill>
          <a:latin typeface="Arial" charset="0"/>
          <a:ea typeface="ＭＳ Ｐゴシック" charset="-128"/>
        </a:defRPr>
      </a:lvl6pPr>
      <a:lvl7pPr marL="914400" algn="l" rtl="0" eaLnBrk="0" fontAlgn="base" hangingPunct="0">
        <a:spcBef>
          <a:spcPct val="0"/>
        </a:spcBef>
        <a:spcAft>
          <a:spcPct val="0"/>
        </a:spcAft>
        <a:defRPr sz="2400" b="1">
          <a:solidFill>
            <a:srgbClr val="000066"/>
          </a:solidFill>
          <a:latin typeface="Arial" charset="0"/>
          <a:ea typeface="ＭＳ Ｐゴシック" charset="-128"/>
        </a:defRPr>
      </a:lvl7pPr>
      <a:lvl8pPr marL="1371600" algn="l" rtl="0" eaLnBrk="0" fontAlgn="base" hangingPunct="0">
        <a:spcBef>
          <a:spcPct val="0"/>
        </a:spcBef>
        <a:spcAft>
          <a:spcPct val="0"/>
        </a:spcAft>
        <a:defRPr sz="2400" b="1">
          <a:solidFill>
            <a:srgbClr val="000066"/>
          </a:solidFill>
          <a:latin typeface="Arial" charset="0"/>
          <a:ea typeface="ＭＳ Ｐゴシック" charset="-128"/>
        </a:defRPr>
      </a:lvl8pPr>
      <a:lvl9pPr marL="1828800" algn="l" rtl="0" eaLnBrk="0" fontAlgn="base" hangingPunct="0">
        <a:spcBef>
          <a:spcPct val="0"/>
        </a:spcBef>
        <a:spcAft>
          <a:spcPct val="0"/>
        </a:spcAft>
        <a:defRPr sz="2400" b="1">
          <a:solidFill>
            <a:srgbClr val="000066"/>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1600">
          <a:solidFill>
            <a:srgbClr val="000066"/>
          </a:solidFill>
          <a:latin typeface="+mn-lt"/>
          <a:ea typeface="MS PGothic" pitchFamily="34" charset="-128"/>
          <a:cs typeface="MS PGothic" charset="0"/>
        </a:defRPr>
      </a:lvl1pPr>
      <a:lvl2pPr marL="742950" indent="-285750" algn="l" rtl="0" eaLnBrk="0" fontAlgn="base" hangingPunct="0">
        <a:spcBef>
          <a:spcPct val="20000"/>
        </a:spcBef>
        <a:spcAft>
          <a:spcPct val="0"/>
        </a:spcAft>
        <a:buChar char="–"/>
        <a:defRPr sz="1600">
          <a:solidFill>
            <a:schemeClr val="accent2"/>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1600">
          <a:solidFill>
            <a:srgbClr val="3366CC"/>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sz="1600">
          <a:solidFill>
            <a:srgbClr val="6699FF"/>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sz="1600">
          <a:solidFill>
            <a:srgbClr val="000066"/>
          </a:solidFill>
          <a:latin typeface="+mn-lt"/>
          <a:ea typeface="MS PGothic" pitchFamily="34" charset="-128"/>
          <a:cs typeface="MS PGothic" charset="0"/>
        </a:defRPr>
      </a:lvl5pPr>
      <a:lvl6pPr marL="2514600" indent="-228600" algn="l" rtl="0" eaLnBrk="0" fontAlgn="base" hangingPunct="0">
        <a:spcBef>
          <a:spcPct val="20000"/>
        </a:spcBef>
        <a:spcAft>
          <a:spcPct val="0"/>
        </a:spcAft>
        <a:buChar char="»"/>
        <a:defRPr sz="1600">
          <a:solidFill>
            <a:srgbClr val="000066"/>
          </a:solidFill>
          <a:latin typeface="+mn-lt"/>
          <a:ea typeface="+mn-ea"/>
        </a:defRPr>
      </a:lvl6pPr>
      <a:lvl7pPr marL="2971800" indent="-228600" algn="l" rtl="0" eaLnBrk="0" fontAlgn="base" hangingPunct="0">
        <a:spcBef>
          <a:spcPct val="20000"/>
        </a:spcBef>
        <a:spcAft>
          <a:spcPct val="0"/>
        </a:spcAft>
        <a:buChar char="»"/>
        <a:defRPr sz="1600">
          <a:solidFill>
            <a:srgbClr val="000066"/>
          </a:solidFill>
          <a:latin typeface="+mn-lt"/>
          <a:ea typeface="+mn-ea"/>
        </a:defRPr>
      </a:lvl7pPr>
      <a:lvl8pPr marL="3429000" indent="-228600" algn="l" rtl="0" eaLnBrk="0" fontAlgn="base" hangingPunct="0">
        <a:spcBef>
          <a:spcPct val="20000"/>
        </a:spcBef>
        <a:spcAft>
          <a:spcPct val="0"/>
        </a:spcAft>
        <a:buChar char="»"/>
        <a:defRPr sz="1600">
          <a:solidFill>
            <a:srgbClr val="000066"/>
          </a:solidFill>
          <a:latin typeface="+mn-lt"/>
          <a:ea typeface="+mn-ea"/>
        </a:defRPr>
      </a:lvl8pPr>
      <a:lvl9pPr marL="3886200" indent="-228600" algn="l" rtl="0" eaLnBrk="0" fontAlgn="base" hangingPunct="0">
        <a:spcBef>
          <a:spcPct val="20000"/>
        </a:spcBef>
        <a:spcAft>
          <a:spcPct val="0"/>
        </a:spcAft>
        <a:buChar char="»"/>
        <a:defRPr sz="1600">
          <a:solidFill>
            <a:srgbClr val="000066"/>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ggurski@lgsinnovation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6"/>
          <p:cNvSpPr>
            <a:spLocks/>
          </p:cNvSpPr>
          <p:nvPr/>
        </p:nvSpPr>
        <p:spPr bwMode="auto">
          <a:xfrm>
            <a:off x="533400" y="4589462"/>
            <a:ext cx="19827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ctr"/>
          <a:lstStyle>
            <a:lvl1pPr eaLnBrk="0" hangingPunct="0">
              <a:spcBef>
                <a:spcPct val="20000"/>
              </a:spcBef>
              <a:buChar char="•"/>
              <a:defRPr sz="1600">
                <a:solidFill>
                  <a:srgbClr val="000066"/>
                </a:solidFill>
                <a:latin typeface="Arial" charset="0"/>
                <a:ea typeface="MS PGothic" pitchFamily="34" charset="-128"/>
              </a:defRPr>
            </a:lvl1pPr>
            <a:lvl2pPr marL="742950" indent="-285750" eaLnBrk="0" hangingPunct="0">
              <a:spcBef>
                <a:spcPct val="20000"/>
              </a:spcBef>
              <a:buChar char="–"/>
              <a:defRPr sz="1600">
                <a:solidFill>
                  <a:schemeClr val="accent2"/>
                </a:solidFill>
                <a:latin typeface="Arial" charset="0"/>
                <a:ea typeface="MS PGothic" pitchFamily="34" charset="-128"/>
              </a:defRPr>
            </a:lvl2pPr>
            <a:lvl3pPr marL="1143000" indent="-228600" eaLnBrk="0" hangingPunct="0">
              <a:spcBef>
                <a:spcPct val="20000"/>
              </a:spcBef>
              <a:buChar char="•"/>
              <a:defRPr sz="1600">
                <a:solidFill>
                  <a:srgbClr val="3366CC"/>
                </a:solidFill>
                <a:latin typeface="Arial" charset="0"/>
                <a:ea typeface="MS PGothic" pitchFamily="34" charset="-128"/>
              </a:defRPr>
            </a:lvl3pPr>
            <a:lvl4pPr marL="1600200" indent="-228600" eaLnBrk="0" hangingPunct="0">
              <a:spcBef>
                <a:spcPct val="20000"/>
              </a:spcBef>
              <a:buChar char="–"/>
              <a:defRPr sz="1600">
                <a:solidFill>
                  <a:srgbClr val="6699FF"/>
                </a:solidFill>
                <a:latin typeface="Arial" charset="0"/>
                <a:ea typeface="MS PGothic" pitchFamily="34" charset="-128"/>
              </a:defRPr>
            </a:lvl4pPr>
            <a:lvl5pPr marL="2057400" indent="-228600" eaLnBrk="0" hangingPunct="0">
              <a:spcBef>
                <a:spcPct val="20000"/>
              </a:spcBef>
              <a:buChar char="»"/>
              <a:defRPr sz="1600">
                <a:solidFill>
                  <a:srgbClr val="000066"/>
                </a:solidFill>
                <a:latin typeface="Arial" charset="0"/>
                <a:ea typeface="MS PGothic" pitchFamily="34" charset="-128"/>
              </a:defRPr>
            </a:lvl5pPr>
            <a:lvl6pPr marL="2514600" indent="-228600" eaLnBrk="0" fontAlgn="base" hangingPunct="0">
              <a:spcBef>
                <a:spcPct val="20000"/>
              </a:spcBef>
              <a:spcAft>
                <a:spcPct val="0"/>
              </a:spcAft>
              <a:buChar char="»"/>
              <a:defRPr sz="1600">
                <a:solidFill>
                  <a:srgbClr val="000066"/>
                </a:solidFill>
                <a:latin typeface="Arial" charset="0"/>
                <a:ea typeface="MS PGothic" pitchFamily="34" charset="-128"/>
              </a:defRPr>
            </a:lvl6pPr>
            <a:lvl7pPr marL="2971800" indent="-228600" eaLnBrk="0" fontAlgn="base" hangingPunct="0">
              <a:spcBef>
                <a:spcPct val="20000"/>
              </a:spcBef>
              <a:spcAft>
                <a:spcPct val="0"/>
              </a:spcAft>
              <a:buChar char="»"/>
              <a:defRPr sz="1600">
                <a:solidFill>
                  <a:srgbClr val="000066"/>
                </a:solidFill>
                <a:latin typeface="Arial" charset="0"/>
                <a:ea typeface="MS PGothic" pitchFamily="34" charset="-128"/>
              </a:defRPr>
            </a:lvl7pPr>
            <a:lvl8pPr marL="3429000" indent="-228600" eaLnBrk="0" fontAlgn="base" hangingPunct="0">
              <a:spcBef>
                <a:spcPct val="20000"/>
              </a:spcBef>
              <a:spcAft>
                <a:spcPct val="0"/>
              </a:spcAft>
              <a:buChar char="»"/>
              <a:defRPr sz="1600">
                <a:solidFill>
                  <a:srgbClr val="000066"/>
                </a:solidFill>
                <a:latin typeface="Arial" charset="0"/>
                <a:ea typeface="MS PGothic" pitchFamily="34" charset="-128"/>
              </a:defRPr>
            </a:lvl8pPr>
            <a:lvl9pPr marL="3886200" indent="-228600" eaLnBrk="0" fontAlgn="base" hangingPunct="0">
              <a:spcBef>
                <a:spcPct val="20000"/>
              </a:spcBef>
              <a:spcAft>
                <a:spcPct val="0"/>
              </a:spcAft>
              <a:buChar char="»"/>
              <a:defRPr sz="1600">
                <a:solidFill>
                  <a:srgbClr val="000066"/>
                </a:solidFill>
                <a:latin typeface="Arial" charset="0"/>
                <a:ea typeface="MS PGothic" pitchFamily="34" charset="-128"/>
              </a:defRPr>
            </a:lvl9pPr>
          </a:lstStyle>
          <a:p>
            <a:pPr eaLnBrk="1" hangingPunct="1">
              <a:spcBef>
                <a:spcPct val="0"/>
              </a:spcBef>
              <a:buFontTx/>
              <a:buNone/>
            </a:pPr>
            <a:r>
              <a:rPr lang="en-US" altLang="en-US" sz="2400" b="1" dirty="0" smtClean="0">
                <a:solidFill>
                  <a:schemeClr val="bg1"/>
                </a:solidFill>
                <a:latin typeface="Calibri" pitchFamily="34" charset="0"/>
              </a:rPr>
              <a:t>ASSETS</a:t>
            </a:r>
            <a:endParaRPr lang="en-US" altLang="en-US" sz="1400" b="1" i="1" dirty="0">
              <a:solidFill>
                <a:schemeClr val="bg1"/>
              </a:solidFill>
              <a:latin typeface="Calibri" pitchFamily="34" charset="0"/>
            </a:endParaRPr>
          </a:p>
        </p:txBody>
      </p:sp>
      <p:sp>
        <p:nvSpPr>
          <p:cNvPr id="69635" name="TextBox 3"/>
          <p:cNvSpPr txBox="1">
            <a:spLocks noChangeArrowheads="1"/>
          </p:cNvSpPr>
          <p:nvPr/>
        </p:nvSpPr>
        <p:spPr bwMode="auto">
          <a:xfrm>
            <a:off x="533400" y="4143375"/>
            <a:ext cx="6327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1600">
                <a:solidFill>
                  <a:srgbClr val="000066"/>
                </a:solidFill>
                <a:latin typeface="Arial" charset="0"/>
                <a:ea typeface="MS PGothic" pitchFamily="34" charset="-128"/>
              </a:defRPr>
            </a:lvl1pPr>
            <a:lvl2pPr marL="742950" indent="-285750" eaLnBrk="0" hangingPunct="0">
              <a:spcBef>
                <a:spcPct val="20000"/>
              </a:spcBef>
              <a:buChar char="–"/>
              <a:defRPr sz="1600">
                <a:solidFill>
                  <a:schemeClr val="accent2"/>
                </a:solidFill>
                <a:latin typeface="Arial" charset="0"/>
                <a:ea typeface="MS PGothic" pitchFamily="34" charset="-128"/>
              </a:defRPr>
            </a:lvl2pPr>
            <a:lvl3pPr marL="1143000" indent="-228600" eaLnBrk="0" hangingPunct="0">
              <a:spcBef>
                <a:spcPct val="20000"/>
              </a:spcBef>
              <a:buChar char="•"/>
              <a:defRPr sz="1600">
                <a:solidFill>
                  <a:srgbClr val="3366CC"/>
                </a:solidFill>
                <a:latin typeface="Arial" charset="0"/>
                <a:ea typeface="MS PGothic" pitchFamily="34" charset="-128"/>
              </a:defRPr>
            </a:lvl3pPr>
            <a:lvl4pPr marL="1600200" indent="-228600" eaLnBrk="0" hangingPunct="0">
              <a:spcBef>
                <a:spcPct val="20000"/>
              </a:spcBef>
              <a:buChar char="–"/>
              <a:defRPr sz="1600">
                <a:solidFill>
                  <a:srgbClr val="6699FF"/>
                </a:solidFill>
                <a:latin typeface="Arial" charset="0"/>
                <a:ea typeface="MS PGothic" pitchFamily="34" charset="-128"/>
              </a:defRPr>
            </a:lvl4pPr>
            <a:lvl5pPr marL="2057400" indent="-228600" eaLnBrk="0" hangingPunct="0">
              <a:spcBef>
                <a:spcPct val="20000"/>
              </a:spcBef>
              <a:buChar char="»"/>
              <a:defRPr sz="1600">
                <a:solidFill>
                  <a:srgbClr val="000066"/>
                </a:solidFill>
                <a:latin typeface="Arial" charset="0"/>
                <a:ea typeface="MS PGothic" pitchFamily="34" charset="-128"/>
              </a:defRPr>
            </a:lvl5pPr>
            <a:lvl6pPr marL="2514600" indent="-228600" eaLnBrk="0" fontAlgn="base" hangingPunct="0">
              <a:spcBef>
                <a:spcPct val="20000"/>
              </a:spcBef>
              <a:spcAft>
                <a:spcPct val="0"/>
              </a:spcAft>
              <a:buChar char="»"/>
              <a:defRPr sz="1600">
                <a:solidFill>
                  <a:srgbClr val="000066"/>
                </a:solidFill>
                <a:latin typeface="Arial" charset="0"/>
                <a:ea typeface="MS PGothic" pitchFamily="34" charset="-128"/>
              </a:defRPr>
            </a:lvl6pPr>
            <a:lvl7pPr marL="2971800" indent="-228600" eaLnBrk="0" fontAlgn="base" hangingPunct="0">
              <a:spcBef>
                <a:spcPct val="20000"/>
              </a:spcBef>
              <a:spcAft>
                <a:spcPct val="0"/>
              </a:spcAft>
              <a:buChar char="»"/>
              <a:defRPr sz="1600">
                <a:solidFill>
                  <a:srgbClr val="000066"/>
                </a:solidFill>
                <a:latin typeface="Arial" charset="0"/>
                <a:ea typeface="MS PGothic" pitchFamily="34" charset="-128"/>
              </a:defRPr>
            </a:lvl7pPr>
            <a:lvl8pPr marL="3429000" indent="-228600" eaLnBrk="0" fontAlgn="base" hangingPunct="0">
              <a:spcBef>
                <a:spcPct val="20000"/>
              </a:spcBef>
              <a:spcAft>
                <a:spcPct val="0"/>
              </a:spcAft>
              <a:buChar char="»"/>
              <a:defRPr sz="1600">
                <a:solidFill>
                  <a:srgbClr val="000066"/>
                </a:solidFill>
                <a:latin typeface="Arial" charset="0"/>
                <a:ea typeface="MS PGothic" pitchFamily="34" charset="-128"/>
              </a:defRPr>
            </a:lvl8pPr>
            <a:lvl9pPr marL="3886200" indent="-228600" eaLnBrk="0" fontAlgn="base" hangingPunct="0">
              <a:spcBef>
                <a:spcPct val="20000"/>
              </a:spcBef>
              <a:spcAft>
                <a:spcPct val="0"/>
              </a:spcAft>
              <a:buChar char="»"/>
              <a:defRPr sz="1600">
                <a:solidFill>
                  <a:srgbClr val="000066"/>
                </a:solidFill>
                <a:latin typeface="Arial" charset="0"/>
                <a:ea typeface="MS PGothic" pitchFamily="34" charset="-128"/>
              </a:defRPr>
            </a:lvl9pPr>
          </a:lstStyle>
          <a:p>
            <a:pPr eaLnBrk="1" hangingPunct="1">
              <a:spcBef>
                <a:spcPct val="0"/>
              </a:spcBef>
              <a:buFontTx/>
              <a:buNone/>
            </a:pPr>
            <a:r>
              <a:rPr lang="en-US" altLang="en-US" sz="3200" b="1" dirty="0" smtClean="0">
                <a:solidFill>
                  <a:schemeClr val="bg1"/>
                </a:solidFill>
                <a:latin typeface="Calibri" pitchFamily="34" charset="0"/>
              </a:rPr>
              <a:t>EIS 2017 IR&amp;D</a:t>
            </a:r>
            <a:endParaRPr lang="en-US" altLang="en-US" sz="3200" b="1" dirty="0">
              <a:solidFill>
                <a:schemeClr val="bg1"/>
              </a:solidFill>
              <a:latin typeface="Calibri" pitchFamily="34" charset="0"/>
            </a:endParaRPr>
          </a:p>
        </p:txBody>
      </p:sp>
    </p:spTree>
    <p:extLst>
      <p:ext uri="{BB962C8B-B14F-4D97-AF65-F5344CB8AC3E}">
        <p14:creationId xmlns:p14="http://schemas.microsoft.com/office/powerpoint/2010/main" val="2665429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itle 1"/>
          <p:cNvSpPr>
            <a:spLocks noGrp="1"/>
          </p:cNvSpPr>
          <p:nvPr>
            <p:ph type="title"/>
          </p:nvPr>
        </p:nvSpPr>
        <p:spPr/>
        <p:txBody>
          <a:bodyPr/>
          <a:lstStyle/>
          <a:p>
            <a:r>
              <a:rPr lang="en-US" altLang="en-US" sz="1400" dirty="0" smtClean="0"/>
              <a:t>ASSETS </a:t>
            </a:r>
            <a:r>
              <a:rPr lang="en-US" altLang="en-US" sz="1400" i="1" dirty="0" smtClean="0"/>
              <a:t>(Architecture, Signals, and Software Enabling Technologies) </a:t>
            </a:r>
            <a:r>
              <a:rPr lang="en-US" altLang="en-US" sz="1400" i="1" dirty="0" smtClean="0"/>
              <a:t>($</a:t>
            </a:r>
            <a:r>
              <a:rPr lang="en-US" altLang="en-US" sz="1400" i="1" dirty="0" smtClean="0"/>
              <a:t>175</a:t>
            </a:r>
            <a:r>
              <a:rPr lang="en-US" altLang="en-US" sz="1400" i="1" dirty="0" smtClean="0"/>
              <a:t>k</a:t>
            </a:r>
            <a:r>
              <a:rPr lang="en-US" altLang="en-US" sz="1400" i="1" dirty="0" smtClean="0"/>
              <a:t>)</a:t>
            </a:r>
            <a:endParaRPr lang="en-US" altLang="en-US" sz="1400" b="0" i="1" dirty="0" smtClean="0"/>
          </a:p>
        </p:txBody>
      </p:sp>
      <p:sp>
        <p:nvSpPr>
          <p:cNvPr id="7168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1600">
                <a:solidFill>
                  <a:srgbClr val="000066"/>
                </a:solidFill>
                <a:latin typeface="Arial" charset="0"/>
                <a:ea typeface="MS PGothic" pitchFamily="34" charset="-128"/>
              </a:defRPr>
            </a:lvl1pPr>
            <a:lvl2pPr marL="742950" indent="-285750" eaLnBrk="0" hangingPunct="0">
              <a:spcBef>
                <a:spcPct val="20000"/>
              </a:spcBef>
              <a:buChar char="–"/>
              <a:defRPr sz="1600">
                <a:solidFill>
                  <a:schemeClr val="accent2"/>
                </a:solidFill>
                <a:latin typeface="Arial" charset="0"/>
                <a:ea typeface="MS PGothic" pitchFamily="34" charset="-128"/>
              </a:defRPr>
            </a:lvl2pPr>
            <a:lvl3pPr marL="1143000" indent="-228600" eaLnBrk="0" hangingPunct="0">
              <a:spcBef>
                <a:spcPct val="20000"/>
              </a:spcBef>
              <a:buChar char="•"/>
              <a:defRPr sz="1600">
                <a:solidFill>
                  <a:srgbClr val="3366CC"/>
                </a:solidFill>
                <a:latin typeface="Arial" charset="0"/>
                <a:ea typeface="MS PGothic" pitchFamily="34" charset="-128"/>
              </a:defRPr>
            </a:lvl3pPr>
            <a:lvl4pPr marL="1600200" indent="-228600" eaLnBrk="0" hangingPunct="0">
              <a:spcBef>
                <a:spcPct val="20000"/>
              </a:spcBef>
              <a:buChar char="–"/>
              <a:defRPr sz="1600">
                <a:solidFill>
                  <a:srgbClr val="6699FF"/>
                </a:solidFill>
                <a:latin typeface="Arial" charset="0"/>
                <a:ea typeface="MS PGothic" pitchFamily="34" charset="-128"/>
              </a:defRPr>
            </a:lvl4pPr>
            <a:lvl5pPr marL="2057400" indent="-228600" eaLnBrk="0" hangingPunct="0">
              <a:spcBef>
                <a:spcPct val="20000"/>
              </a:spcBef>
              <a:buChar char="»"/>
              <a:defRPr sz="1600">
                <a:solidFill>
                  <a:srgbClr val="000066"/>
                </a:solidFill>
                <a:latin typeface="Arial" charset="0"/>
                <a:ea typeface="MS PGothic" pitchFamily="34" charset="-128"/>
              </a:defRPr>
            </a:lvl5pPr>
            <a:lvl6pPr marL="2514600" indent="-228600" eaLnBrk="0" fontAlgn="base" hangingPunct="0">
              <a:spcBef>
                <a:spcPct val="20000"/>
              </a:spcBef>
              <a:spcAft>
                <a:spcPct val="0"/>
              </a:spcAft>
              <a:buChar char="»"/>
              <a:defRPr sz="1600">
                <a:solidFill>
                  <a:srgbClr val="000066"/>
                </a:solidFill>
                <a:latin typeface="Arial" charset="0"/>
                <a:ea typeface="MS PGothic" pitchFamily="34" charset="-128"/>
              </a:defRPr>
            </a:lvl6pPr>
            <a:lvl7pPr marL="2971800" indent="-228600" eaLnBrk="0" fontAlgn="base" hangingPunct="0">
              <a:spcBef>
                <a:spcPct val="20000"/>
              </a:spcBef>
              <a:spcAft>
                <a:spcPct val="0"/>
              </a:spcAft>
              <a:buChar char="»"/>
              <a:defRPr sz="1600">
                <a:solidFill>
                  <a:srgbClr val="000066"/>
                </a:solidFill>
                <a:latin typeface="Arial" charset="0"/>
                <a:ea typeface="MS PGothic" pitchFamily="34" charset="-128"/>
              </a:defRPr>
            </a:lvl7pPr>
            <a:lvl8pPr marL="3429000" indent="-228600" eaLnBrk="0" fontAlgn="base" hangingPunct="0">
              <a:spcBef>
                <a:spcPct val="20000"/>
              </a:spcBef>
              <a:spcAft>
                <a:spcPct val="0"/>
              </a:spcAft>
              <a:buChar char="»"/>
              <a:defRPr sz="1600">
                <a:solidFill>
                  <a:srgbClr val="000066"/>
                </a:solidFill>
                <a:latin typeface="Arial" charset="0"/>
                <a:ea typeface="MS PGothic" pitchFamily="34" charset="-128"/>
              </a:defRPr>
            </a:lvl8pPr>
            <a:lvl9pPr marL="3886200" indent="-228600" eaLnBrk="0" fontAlgn="base" hangingPunct="0">
              <a:spcBef>
                <a:spcPct val="20000"/>
              </a:spcBef>
              <a:spcAft>
                <a:spcPct val="0"/>
              </a:spcAft>
              <a:buChar char="»"/>
              <a:defRPr sz="1600">
                <a:solidFill>
                  <a:srgbClr val="000066"/>
                </a:solidFill>
                <a:latin typeface="Arial" charset="0"/>
                <a:ea typeface="MS PGothic" pitchFamily="34" charset="-128"/>
              </a:defRPr>
            </a:lvl9pPr>
          </a:lstStyle>
          <a:p>
            <a:pPr eaLnBrk="1" hangingPunct="1">
              <a:spcBef>
                <a:spcPct val="0"/>
              </a:spcBef>
              <a:buFontTx/>
              <a:buNone/>
            </a:pPr>
            <a:fld id="{CC6075E5-92A3-4932-B0D8-57CF744AB566}" type="slidenum">
              <a:rPr lang="en-US" altLang="en-US" sz="900" smtClean="0">
                <a:solidFill>
                  <a:srgbClr val="131B5C"/>
                </a:solidFill>
              </a:rPr>
              <a:pPr eaLnBrk="1" hangingPunct="1">
                <a:spcBef>
                  <a:spcPct val="0"/>
                </a:spcBef>
                <a:buFontTx/>
                <a:buNone/>
              </a:pPr>
              <a:t>2</a:t>
            </a:fld>
            <a:endParaRPr lang="en-US" altLang="en-US" sz="900" dirty="0" smtClean="0">
              <a:solidFill>
                <a:srgbClr val="131B5C"/>
              </a:solidFill>
            </a:endParaRPr>
          </a:p>
        </p:txBody>
      </p:sp>
      <p:cxnSp>
        <p:nvCxnSpPr>
          <p:cNvPr id="71699" name="Straight Connector 6"/>
          <p:cNvCxnSpPr>
            <a:cxnSpLocks noChangeShapeType="1"/>
          </p:cNvCxnSpPr>
          <p:nvPr/>
        </p:nvCxnSpPr>
        <p:spPr bwMode="auto">
          <a:xfrm>
            <a:off x="4572000" y="1023938"/>
            <a:ext cx="0" cy="4927600"/>
          </a:xfrm>
          <a:prstGeom prst="line">
            <a:avLst/>
          </a:prstGeom>
          <a:noFill/>
          <a:ln w="6350">
            <a:solidFill>
              <a:srgbClr val="131B5C"/>
            </a:solidFill>
            <a:round/>
            <a:headEnd/>
            <a:tailEnd/>
          </a:ln>
          <a:extLst>
            <a:ext uri="{909E8E84-426E-40DD-AFC4-6F175D3DCCD1}">
              <a14:hiddenFill xmlns:a14="http://schemas.microsoft.com/office/drawing/2010/main">
                <a:noFill/>
              </a14:hiddenFill>
            </a:ext>
          </a:extLst>
        </p:spPr>
      </p:cxnSp>
      <p:cxnSp>
        <p:nvCxnSpPr>
          <p:cNvPr id="71700" name="Straight Connector 7"/>
          <p:cNvCxnSpPr>
            <a:cxnSpLocks noChangeShapeType="1"/>
          </p:cNvCxnSpPr>
          <p:nvPr/>
        </p:nvCxnSpPr>
        <p:spPr bwMode="auto">
          <a:xfrm>
            <a:off x="164306" y="1981200"/>
            <a:ext cx="4421188" cy="0"/>
          </a:xfrm>
          <a:prstGeom prst="line">
            <a:avLst/>
          </a:prstGeom>
          <a:noFill/>
          <a:ln w="6350">
            <a:solidFill>
              <a:srgbClr val="131B5C"/>
            </a:solidFill>
            <a:round/>
            <a:headEnd/>
            <a:tailEnd/>
          </a:ln>
          <a:extLst>
            <a:ext uri="{909E8E84-426E-40DD-AFC4-6F175D3DCCD1}">
              <a14:hiddenFill xmlns:a14="http://schemas.microsoft.com/office/drawing/2010/main">
                <a:noFill/>
              </a14:hiddenFill>
            </a:ext>
          </a:extLst>
        </p:spPr>
      </p:cxnSp>
      <p:sp>
        <p:nvSpPr>
          <p:cNvPr id="20" name="TextBox 19"/>
          <p:cNvSpPr txBox="1"/>
          <p:nvPr/>
        </p:nvSpPr>
        <p:spPr>
          <a:xfrm>
            <a:off x="152400" y="838200"/>
            <a:ext cx="4267200" cy="1123384"/>
          </a:xfrm>
          <a:prstGeom prst="rect">
            <a:avLst/>
          </a:prstGeom>
          <a:noFill/>
        </p:spPr>
        <p:txBody>
          <a:bodyPr>
            <a:spAutoFit/>
          </a:bodyPr>
          <a:lstStyle/>
          <a:p>
            <a:pPr fontAlgn="base">
              <a:spcBef>
                <a:spcPts val="1200"/>
              </a:spcBef>
              <a:spcAft>
                <a:spcPct val="0"/>
              </a:spcAft>
              <a:defRPr/>
            </a:pPr>
            <a:r>
              <a:rPr lang="en-US" sz="1400" b="1" u="sng" dirty="0" smtClean="0">
                <a:solidFill>
                  <a:srgbClr val="000000"/>
                </a:solidFill>
                <a:latin typeface="Calibri" pitchFamily="34" charset="0"/>
              </a:rPr>
              <a:t>Purpose</a:t>
            </a:r>
          </a:p>
          <a:p>
            <a:pPr marL="173038" indent="-173038" fontAlgn="base">
              <a:spcBef>
                <a:spcPts val="600"/>
              </a:spcBef>
              <a:spcAft>
                <a:spcPct val="0"/>
              </a:spcAft>
              <a:buFont typeface="Wingdings" panose="05000000000000000000" pitchFamily="2" charset="2"/>
              <a:buChar char="l"/>
              <a:defRPr/>
            </a:pPr>
            <a:r>
              <a:rPr lang="en-US" sz="1200" i="1" dirty="0" smtClean="0">
                <a:solidFill>
                  <a:srgbClr val="000000"/>
                </a:solidFill>
                <a:latin typeface="Calibri" pitchFamily="34" charset="0"/>
              </a:rPr>
              <a:t>The LGS Axios-Dulles Office develops software-defined signal processing solutions for National and Tactical customers.  This IRAD develops architectural, signals, and software technologies to position LGS and Axios to compete for new opportunities.</a:t>
            </a:r>
          </a:p>
        </p:txBody>
      </p:sp>
      <p:sp>
        <p:nvSpPr>
          <p:cNvPr id="21" name="TextBox 20"/>
          <p:cNvSpPr txBox="1"/>
          <p:nvPr/>
        </p:nvSpPr>
        <p:spPr>
          <a:xfrm>
            <a:off x="4724400" y="922338"/>
            <a:ext cx="4267200" cy="5293757"/>
          </a:xfrm>
          <a:prstGeom prst="rect">
            <a:avLst/>
          </a:prstGeom>
          <a:noFill/>
        </p:spPr>
        <p:txBody>
          <a:bodyPr>
            <a:spAutoFit/>
          </a:bodyPr>
          <a:lstStyle/>
          <a:p>
            <a:pPr fontAlgn="base">
              <a:spcBef>
                <a:spcPts val="1200"/>
              </a:spcBef>
              <a:spcAft>
                <a:spcPct val="0"/>
              </a:spcAft>
              <a:defRPr/>
            </a:pPr>
            <a:r>
              <a:rPr lang="en-US" sz="1400" b="1" u="sng" dirty="0" smtClean="0">
                <a:solidFill>
                  <a:srgbClr val="000000"/>
                </a:solidFill>
                <a:latin typeface="Calibri" pitchFamily="34" charset="0"/>
              </a:rPr>
              <a:t>Approach</a:t>
            </a:r>
          </a:p>
          <a:p>
            <a:pPr marL="173038" indent="-173038" fontAlgn="base">
              <a:spcBef>
                <a:spcPts val="600"/>
              </a:spcBef>
              <a:spcAft>
                <a:spcPct val="0"/>
              </a:spcAft>
              <a:buFont typeface="Wingdings" panose="05000000000000000000" pitchFamily="2" charset="2"/>
              <a:buChar char="l"/>
              <a:defRPr/>
            </a:pPr>
            <a:r>
              <a:rPr lang="en-US" sz="1100" b="1" i="1" dirty="0" smtClean="0">
                <a:solidFill>
                  <a:srgbClr val="000000"/>
                </a:solidFill>
                <a:latin typeface="Calibri" pitchFamily="34" charset="0"/>
              </a:rPr>
              <a:t>Cloud Computing</a:t>
            </a: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Complete development of </a:t>
            </a:r>
            <a:r>
              <a:rPr lang="en-US" sz="1100" i="1" dirty="0">
                <a:solidFill>
                  <a:srgbClr val="000000"/>
                </a:solidFill>
                <a:latin typeface="Calibri" pitchFamily="34" charset="0"/>
              </a:rPr>
              <a:t>the </a:t>
            </a:r>
            <a:r>
              <a:rPr lang="en-US" sz="1100" i="1" dirty="0" smtClean="0">
                <a:solidFill>
                  <a:srgbClr val="000000"/>
                </a:solidFill>
                <a:latin typeface="Calibri" pitchFamily="34" charset="0"/>
              </a:rPr>
              <a:t>back-end </a:t>
            </a:r>
            <a:r>
              <a:rPr lang="en-US" sz="1100" i="1" dirty="0">
                <a:solidFill>
                  <a:srgbClr val="000000"/>
                </a:solidFill>
                <a:latin typeface="Calibri" pitchFamily="34" charset="0"/>
              </a:rPr>
              <a:t>engine that will allow </a:t>
            </a:r>
            <a:r>
              <a:rPr lang="en-US" sz="1100" i="1" dirty="0" smtClean="0">
                <a:solidFill>
                  <a:srgbClr val="000000"/>
                </a:solidFill>
                <a:latin typeface="Calibri" pitchFamily="34" charset="0"/>
              </a:rPr>
              <a:t>users </a:t>
            </a:r>
            <a:r>
              <a:rPr lang="en-US" sz="1100" i="1" dirty="0">
                <a:solidFill>
                  <a:srgbClr val="000000"/>
                </a:solidFill>
                <a:latin typeface="Calibri" pitchFamily="34" charset="0"/>
              </a:rPr>
              <a:t>to allocate resources to specific EC2 instances and to start/stop </a:t>
            </a:r>
            <a:r>
              <a:rPr lang="en-US" sz="1100" i="1" dirty="0" smtClean="0">
                <a:solidFill>
                  <a:srgbClr val="000000"/>
                </a:solidFill>
                <a:latin typeface="Calibri" pitchFamily="34" charset="0"/>
              </a:rPr>
              <a:t>based upon </a:t>
            </a:r>
            <a:r>
              <a:rPr lang="en-US" sz="1100" i="1" dirty="0">
                <a:solidFill>
                  <a:srgbClr val="000000"/>
                </a:solidFill>
                <a:latin typeface="Calibri" pitchFamily="34" charset="0"/>
              </a:rPr>
              <a:t>task load.   The engine will be a framework running under </a:t>
            </a:r>
            <a:r>
              <a:rPr lang="en-US" sz="1100" i="1" dirty="0" err="1">
                <a:solidFill>
                  <a:srgbClr val="000000"/>
                </a:solidFill>
                <a:latin typeface="Calibri" pitchFamily="34" charset="0"/>
              </a:rPr>
              <a:t>Mesos</a:t>
            </a:r>
            <a:r>
              <a:rPr lang="en-US" sz="1100" i="1" dirty="0">
                <a:solidFill>
                  <a:srgbClr val="000000"/>
                </a:solidFill>
                <a:latin typeface="Calibri" pitchFamily="34" charset="0"/>
              </a:rPr>
              <a:t> technology</a:t>
            </a:r>
            <a:r>
              <a:rPr lang="en-US" sz="1100" i="1" dirty="0" smtClean="0">
                <a:solidFill>
                  <a:srgbClr val="000000"/>
                </a:solidFill>
                <a:latin typeface="Calibri" pitchFamily="34" charset="0"/>
              </a:rPr>
              <a:t>.</a:t>
            </a:r>
            <a:endParaRPr lang="en-US" sz="1100" i="1" dirty="0">
              <a:solidFill>
                <a:srgbClr val="000000"/>
              </a:solidFill>
              <a:latin typeface="Calibri" pitchFamily="34" charset="0"/>
            </a:endParaRPr>
          </a:p>
          <a:p>
            <a:pPr marL="339725" lvl="1" indent="-173038" fontAlgn="base">
              <a:spcAft>
                <a:spcPct val="0"/>
              </a:spcAft>
              <a:buFont typeface="Arial" panose="020B0604020202020204" pitchFamily="34" charset="0"/>
              <a:buChar char="•"/>
              <a:defRPr/>
            </a:pPr>
            <a:r>
              <a:rPr lang="en-US" sz="1100" i="1" dirty="0">
                <a:solidFill>
                  <a:srgbClr val="000000"/>
                </a:solidFill>
                <a:latin typeface="Calibri" pitchFamily="34" charset="0"/>
              </a:rPr>
              <a:t>I</a:t>
            </a:r>
            <a:r>
              <a:rPr lang="en-US" sz="1100" i="1" dirty="0" smtClean="0">
                <a:solidFill>
                  <a:srgbClr val="000000"/>
                </a:solidFill>
                <a:latin typeface="Calibri" pitchFamily="34" charset="0"/>
              </a:rPr>
              <a:t>ntegrate </a:t>
            </a:r>
            <a:r>
              <a:rPr lang="en-US" sz="1100" i="1" dirty="0" err="1">
                <a:solidFill>
                  <a:srgbClr val="000000"/>
                </a:solidFill>
                <a:latin typeface="Calibri" pitchFamily="34" charset="0"/>
              </a:rPr>
              <a:t>NiFi</a:t>
            </a:r>
            <a:r>
              <a:rPr lang="en-US" sz="1100" i="1" dirty="0">
                <a:solidFill>
                  <a:srgbClr val="000000"/>
                </a:solidFill>
                <a:latin typeface="Calibri" pitchFamily="34" charset="0"/>
              </a:rPr>
              <a:t> processing threads into CCDP </a:t>
            </a:r>
            <a:r>
              <a:rPr lang="en-US" sz="1100" i="1" dirty="0" smtClean="0">
                <a:solidFill>
                  <a:srgbClr val="000000"/>
                </a:solidFill>
                <a:latin typeface="Calibri" pitchFamily="34" charset="0"/>
              </a:rPr>
              <a:t>to provide access to all available processors (on </a:t>
            </a:r>
            <a:r>
              <a:rPr lang="en-US" sz="1100" i="1" dirty="0">
                <a:solidFill>
                  <a:srgbClr val="000000"/>
                </a:solidFill>
                <a:latin typeface="Calibri" pitchFamily="34" charset="0"/>
              </a:rPr>
              <a:t>the order of </a:t>
            </a:r>
            <a:r>
              <a:rPr lang="en-US" sz="1100" i="1" dirty="0" smtClean="0">
                <a:solidFill>
                  <a:srgbClr val="000000"/>
                </a:solidFill>
                <a:latin typeface="Calibri" pitchFamily="34" charset="0"/>
              </a:rPr>
              <a:t>hundreds).</a:t>
            </a:r>
            <a:endParaRPr lang="en-US" sz="1100" i="1" dirty="0">
              <a:solidFill>
                <a:srgbClr val="000000"/>
              </a:solidFill>
              <a:latin typeface="Calibri" pitchFamily="34" charset="0"/>
            </a:endParaRP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Incorporate processing </a:t>
            </a:r>
            <a:r>
              <a:rPr lang="en-US" sz="1100" i="1" dirty="0">
                <a:solidFill>
                  <a:srgbClr val="000000"/>
                </a:solidFill>
                <a:latin typeface="Calibri" pitchFamily="34" charset="0"/>
              </a:rPr>
              <a:t>technologies such as </a:t>
            </a:r>
            <a:r>
              <a:rPr lang="en-US" sz="1100" i="1" dirty="0" smtClean="0">
                <a:solidFill>
                  <a:srgbClr val="000000"/>
                </a:solidFill>
                <a:latin typeface="Calibri" pitchFamily="34" charset="0"/>
              </a:rPr>
              <a:t>Machine </a:t>
            </a:r>
            <a:r>
              <a:rPr lang="en-US" sz="1100" i="1" dirty="0">
                <a:solidFill>
                  <a:srgbClr val="000000"/>
                </a:solidFill>
                <a:latin typeface="Calibri" pitchFamily="34" charset="0"/>
              </a:rPr>
              <a:t>Learning </a:t>
            </a:r>
            <a:r>
              <a:rPr lang="en-US" sz="1100" i="1" dirty="0" smtClean="0">
                <a:solidFill>
                  <a:srgbClr val="000000"/>
                </a:solidFill>
                <a:latin typeface="Calibri" pitchFamily="34" charset="0"/>
              </a:rPr>
              <a:t>and Big Data by </a:t>
            </a:r>
            <a:r>
              <a:rPr lang="en-US" sz="1100" i="1" dirty="0">
                <a:solidFill>
                  <a:srgbClr val="000000"/>
                </a:solidFill>
                <a:latin typeface="Calibri" pitchFamily="34" charset="0"/>
              </a:rPr>
              <a:t>adding </a:t>
            </a:r>
            <a:r>
              <a:rPr lang="en-US" sz="1100" i="1" dirty="0" smtClean="0">
                <a:solidFill>
                  <a:srgbClr val="000000"/>
                </a:solidFill>
                <a:latin typeface="Calibri" pitchFamily="34" charset="0"/>
              </a:rPr>
              <a:t>frameworks </a:t>
            </a:r>
            <a:r>
              <a:rPr lang="en-US" sz="1100" i="1" dirty="0">
                <a:solidFill>
                  <a:srgbClr val="000000"/>
                </a:solidFill>
                <a:latin typeface="Calibri" pitchFamily="34" charset="0"/>
              </a:rPr>
              <a:t>to the CCDP engine</a:t>
            </a:r>
            <a:r>
              <a:rPr lang="en-US" sz="1100" i="1" dirty="0" smtClean="0">
                <a:solidFill>
                  <a:srgbClr val="000000"/>
                </a:solidFill>
                <a:latin typeface="Calibri" pitchFamily="34" charset="0"/>
              </a:rPr>
              <a:t>.</a:t>
            </a:r>
            <a:endParaRPr lang="en-US" sz="1100" i="1" dirty="0">
              <a:solidFill>
                <a:srgbClr val="000000"/>
              </a:solidFill>
              <a:latin typeface="Calibri" pitchFamily="34" charset="0"/>
            </a:endParaRPr>
          </a:p>
          <a:p>
            <a:pPr marL="173038" indent="-173038" fontAlgn="base">
              <a:spcAft>
                <a:spcPct val="0"/>
              </a:spcAft>
              <a:buFont typeface="Wingdings" panose="05000000000000000000" pitchFamily="2" charset="2"/>
              <a:buChar char="l"/>
              <a:defRPr/>
            </a:pPr>
            <a:r>
              <a:rPr lang="en-US" sz="1100" b="1" i="1" dirty="0" smtClean="0">
                <a:solidFill>
                  <a:srgbClr val="000000"/>
                </a:solidFill>
                <a:latin typeface="Calibri" pitchFamily="34" charset="0"/>
              </a:rPr>
              <a:t>Automated Calibration</a:t>
            </a:r>
            <a:endParaRPr lang="en-US" sz="1100" b="1" i="1" dirty="0">
              <a:solidFill>
                <a:srgbClr val="000000"/>
              </a:solidFill>
              <a:latin typeface="Calibri" pitchFamily="34" charset="0"/>
            </a:endParaRP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Develop automated calibration application leveraging JICD 4.2 and existing manual tools. </a:t>
            </a:r>
            <a:endParaRPr lang="en-US" sz="1100" i="1" dirty="0">
              <a:solidFill>
                <a:srgbClr val="000000"/>
              </a:solidFill>
              <a:latin typeface="Calibri" pitchFamily="34" charset="0"/>
            </a:endParaRP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Demonstrate tools to calibrate existing sensors (e.g. BSR)</a:t>
            </a:r>
          </a:p>
          <a:p>
            <a:pPr marL="173038" indent="-173038" fontAlgn="base">
              <a:spcAft>
                <a:spcPct val="0"/>
              </a:spcAft>
              <a:buFont typeface="Wingdings" panose="05000000000000000000" pitchFamily="2" charset="2"/>
              <a:buChar char="l"/>
              <a:defRPr/>
            </a:pPr>
            <a:r>
              <a:rPr lang="en-US" sz="1100" b="1" i="1" dirty="0" smtClean="0">
                <a:solidFill>
                  <a:srgbClr val="000000"/>
                </a:solidFill>
                <a:latin typeface="Calibri" pitchFamily="34" charset="0"/>
              </a:rPr>
              <a:t>Signals</a:t>
            </a:r>
            <a:endParaRPr lang="en-US" sz="1100" b="1" i="1" dirty="0">
              <a:solidFill>
                <a:srgbClr val="000000"/>
              </a:solidFill>
              <a:latin typeface="Calibri" pitchFamily="34" charset="0"/>
            </a:endParaRP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Pan-LGS </a:t>
            </a:r>
            <a:r>
              <a:rPr lang="en-US" sz="1100" i="1" dirty="0">
                <a:solidFill>
                  <a:srgbClr val="000000"/>
                </a:solidFill>
                <a:latin typeface="Calibri" pitchFamily="34" charset="0"/>
              </a:rPr>
              <a:t>survey of existing fuzzing capabilities and best-practices.</a:t>
            </a: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Development </a:t>
            </a:r>
            <a:r>
              <a:rPr lang="en-US" sz="1100" i="1" dirty="0">
                <a:solidFill>
                  <a:srgbClr val="000000"/>
                </a:solidFill>
                <a:latin typeface="Calibri" pitchFamily="34" charset="0"/>
              </a:rPr>
              <a:t>of a software-defined DMR modulation capability to support DMR Tier I and Tier II fuzzing.</a:t>
            </a: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Development </a:t>
            </a:r>
            <a:r>
              <a:rPr lang="en-US" sz="1100" i="1" dirty="0">
                <a:solidFill>
                  <a:srgbClr val="000000"/>
                </a:solidFill>
                <a:latin typeface="Calibri" pitchFamily="34" charset="0"/>
              </a:rPr>
              <a:t>of a DMR IP Site Connect fuzzing capability along with a DMR IP-Site-Connect Wireshark plugin to support analysis.</a:t>
            </a:r>
          </a:p>
          <a:p>
            <a:pPr marL="173038" indent="-173038" fontAlgn="base">
              <a:spcAft>
                <a:spcPct val="0"/>
              </a:spcAft>
              <a:buFont typeface="Wingdings" panose="05000000000000000000" pitchFamily="2" charset="2"/>
              <a:buChar char="l"/>
              <a:defRPr/>
            </a:pPr>
            <a:r>
              <a:rPr lang="en-US" sz="1100" b="1" i="1" dirty="0" smtClean="0">
                <a:solidFill>
                  <a:srgbClr val="000000"/>
                </a:solidFill>
                <a:latin typeface="Calibri" pitchFamily="34" charset="0"/>
              </a:rPr>
              <a:t>Thin Client and Web Enabled Spectrum Operations</a:t>
            </a:r>
            <a:endParaRPr lang="en-US" sz="1100" b="1" i="1" dirty="0">
              <a:solidFill>
                <a:srgbClr val="000000"/>
              </a:solidFill>
              <a:latin typeface="Calibri" pitchFamily="34" charset="0"/>
            </a:endParaRP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Create plug-ins </a:t>
            </a:r>
            <a:r>
              <a:rPr lang="en-US" sz="1100" i="1" dirty="0">
                <a:solidFill>
                  <a:srgbClr val="000000"/>
                </a:solidFill>
                <a:latin typeface="Calibri" pitchFamily="34" charset="0"/>
              </a:rPr>
              <a:t>to satisfy common spectrum operations </a:t>
            </a:r>
            <a:r>
              <a:rPr lang="en-US" sz="1100" i="1" dirty="0" smtClean="0">
                <a:solidFill>
                  <a:srgbClr val="000000"/>
                </a:solidFill>
                <a:latin typeface="Calibri" pitchFamily="34" charset="0"/>
              </a:rPr>
              <a:t>use-cases (peak-hold</a:t>
            </a:r>
            <a:r>
              <a:rPr lang="en-US" sz="1100" i="1" dirty="0">
                <a:solidFill>
                  <a:srgbClr val="000000"/>
                </a:solidFill>
                <a:latin typeface="Calibri" pitchFamily="34" charset="0"/>
              </a:rPr>
              <a:t>, peak-detect, </a:t>
            </a:r>
            <a:r>
              <a:rPr lang="en-US" sz="1100" i="1" dirty="0" smtClean="0">
                <a:solidFill>
                  <a:srgbClr val="000000"/>
                </a:solidFill>
                <a:latin typeface="Calibri" pitchFamily="34" charset="0"/>
              </a:rPr>
              <a:t>statistical </a:t>
            </a:r>
            <a:r>
              <a:rPr lang="en-US" sz="1100" i="1" dirty="0">
                <a:solidFill>
                  <a:srgbClr val="000000"/>
                </a:solidFill>
                <a:latin typeface="Calibri" pitchFamily="34" charset="0"/>
              </a:rPr>
              <a:t>feature </a:t>
            </a:r>
            <a:r>
              <a:rPr lang="en-US" sz="1100" i="1" dirty="0" smtClean="0">
                <a:solidFill>
                  <a:srgbClr val="000000"/>
                </a:solidFill>
                <a:latin typeface="Calibri" pitchFamily="34" charset="0"/>
              </a:rPr>
              <a:t>extraction).</a:t>
            </a:r>
            <a:endParaRPr lang="en-US" sz="1100" i="1" dirty="0">
              <a:solidFill>
                <a:srgbClr val="000000"/>
              </a:solidFill>
              <a:latin typeface="Calibri" pitchFamily="34" charset="0"/>
            </a:endParaRP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Design </a:t>
            </a:r>
            <a:r>
              <a:rPr lang="en-US" sz="1100" i="1" dirty="0">
                <a:solidFill>
                  <a:srgbClr val="000000"/>
                </a:solidFill>
                <a:latin typeface="Calibri" pitchFamily="34" charset="0"/>
              </a:rPr>
              <a:t>and develop a SigPlot Data Service for </a:t>
            </a:r>
            <a:r>
              <a:rPr lang="en-US" sz="1100" i="1" dirty="0" smtClean="0">
                <a:solidFill>
                  <a:srgbClr val="000000"/>
                </a:solidFill>
                <a:latin typeface="Calibri" pitchFamily="34" charset="0"/>
              </a:rPr>
              <a:t>high-latency, low-bandwidth </a:t>
            </a:r>
            <a:r>
              <a:rPr lang="en-US" sz="1100" i="1" dirty="0">
                <a:solidFill>
                  <a:srgbClr val="000000"/>
                </a:solidFill>
                <a:latin typeface="Calibri" pitchFamily="34" charset="0"/>
              </a:rPr>
              <a:t>spectrum </a:t>
            </a:r>
            <a:r>
              <a:rPr lang="en-US" sz="1100" i="1" dirty="0" smtClean="0">
                <a:solidFill>
                  <a:srgbClr val="000000"/>
                </a:solidFill>
                <a:latin typeface="Calibri" pitchFamily="34" charset="0"/>
              </a:rPr>
              <a:t>ops </a:t>
            </a:r>
            <a:r>
              <a:rPr lang="en-US" sz="1100" i="1" dirty="0">
                <a:solidFill>
                  <a:srgbClr val="000000"/>
                </a:solidFill>
                <a:latin typeface="Calibri" pitchFamily="34" charset="0"/>
              </a:rPr>
              <a:t>by leveraging spectral tiling services, the </a:t>
            </a:r>
            <a:r>
              <a:rPr lang="en-US" sz="1100" i="1" dirty="0" smtClean="0">
                <a:solidFill>
                  <a:srgbClr val="000000"/>
                </a:solidFill>
                <a:latin typeface="Calibri" pitchFamily="34" charset="0"/>
              </a:rPr>
              <a:t>ICRD </a:t>
            </a:r>
            <a:r>
              <a:rPr lang="en-US" sz="1100" i="1" dirty="0">
                <a:solidFill>
                  <a:srgbClr val="000000"/>
                </a:solidFill>
                <a:latin typeface="Calibri" pitchFamily="34" charset="0"/>
              </a:rPr>
              <a:t>Coalition Information Sharing Framework, and JICD 4.2 API.</a:t>
            </a: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Prototype SigPlot </a:t>
            </a:r>
            <a:r>
              <a:rPr lang="en-US" sz="1100" i="1" dirty="0">
                <a:solidFill>
                  <a:srgbClr val="000000"/>
                </a:solidFill>
                <a:latin typeface="Calibri" pitchFamily="34" charset="0"/>
              </a:rPr>
              <a:t>integration with Android </a:t>
            </a:r>
            <a:r>
              <a:rPr lang="en-US" sz="1100" i="1" dirty="0" smtClean="0">
                <a:solidFill>
                  <a:srgbClr val="000000"/>
                </a:solidFill>
                <a:latin typeface="Calibri" pitchFamily="34" charset="0"/>
              </a:rPr>
              <a:t>or </a:t>
            </a:r>
            <a:r>
              <a:rPr lang="en-US" sz="1100" i="1" dirty="0">
                <a:solidFill>
                  <a:srgbClr val="000000"/>
                </a:solidFill>
                <a:latin typeface="Calibri" pitchFamily="34" charset="0"/>
              </a:rPr>
              <a:t>iOS devices.</a:t>
            </a:r>
          </a:p>
          <a:p>
            <a:pPr marL="339725" lvl="1" indent="-173038" fontAlgn="base">
              <a:spcAft>
                <a:spcPct val="0"/>
              </a:spcAft>
              <a:buFont typeface="Arial" panose="020B0604020202020204" pitchFamily="34" charset="0"/>
              <a:buChar char="•"/>
              <a:defRPr/>
            </a:pPr>
            <a:r>
              <a:rPr lang="en-US" sz="1100" i="1" dirty="0" smtClean="0">
                <a:solidFill>
                  <a:srgbClr val="000000"/>
                </a:solidFill>
                <a:latin typeface="Calibri" pitchFamily="34" charset="0"/>
              </a:rPr>
              <a:t>Produce a thin-client replacement for the LGS BAJA GUI, using the Spark Week demonstration as a starting point.</a:t>
            </a:r>
          </a:p>
          <a:p>
            <a:pPr marL="173038" indent="-173038" fontAlgn="base">
              <a:spcAft>
                <a:spcPct val="0"/>
              </a:spcAft>
              <a:buFont typeface="Wingdings" panose="05000000000000000000" pitchFamily="2" charset="2"/>
              <a:buChar char="l"/>
              <a:defRPr/>
            </a:pPr>
            <a:r>
              <a:rPr lang="en-US" sz="1100" b="1" i="1" dirty="0" smtClean="0">
                <a:solidFill>
                  <a:srgbClr val="000000"/>
                </a:solidFill>
                <a:latin typeface="Calibri" pitchFamily="34" charset="0"/>
              </a:rPr>
              <a:t>Demonstration of ASSETS capabilities</a:t>
            </a:r>
            <a:endParaRPr lang="en-US" sz="1100" b="1" i="1" dirty="0">
              <a:solidFill>
                <a:srgbClr val="000000"/>
              </a:solidFill>
              <a:latin typeface="Calibri" pitchFamily="34" charset="0"/>
            </a:endParaRPr>
          </a:p>
        </p:txBody>
      </p:sp>
      <p:sp>
        <p:nvSpPr>
          <p:cNvPr id="71705" name="Title 7"/>
          <p:cNvSpPr txBox="1">
            <a:spLocks/>
          </p:cNvSpPr>
          <p:nvPr/>
        </p:nvSpPr>
        <p:spPr bwMode="auto">
          <a:xfrm>
            <a:off x="1001713" y="6172200"/>
            <a:ext cx="71405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1600">
                <a:solidFill>
                  <a:srgbClr val="000066"/>
                </a:solidFill>
                <a:latin typeface="Arial" charset="0"/>
                <a:ea typeface="MS PGothic" pitchFamily="34" charset="-128"/>
              </a:defRPr>
            </a:lvl1pPr>
            <a:lvl2pPr marL="742950" indent="-285750" eaLnBrk="0" hangingPunct="0">
              <a:spcBef>
                <a:spcPct val="20000"/>
              </a:spcBef>
              <a:buChar char="–"/>
              <a:defRPr sz="1600">
                <a:solidFill>
                  <a:schemeClr val="accent2"/>
                </a:solidFill>
                <a:latin typeface="Arial" charset="0"/>
                <a:ea typeface="MS PGothic" pitchFamily="34" charset="-128"/>
              </a:defRPr>
            </a:lvl2pPr>
            <a:lvl3pPr marL="1143000" indent="-228600" eaLnBrk="0" hangingPunct="0">
              <a:spcBef>
                <a:spcPct val="20000"/>
              </a:spcBef>
              <a:buChar char="•"/>
              <a:defRPr sz="1600">
                <a:solidFill>
                  <a:srgbClr val="3366CC"/>
                </a:solidFill>
                <a:latin typeface="Arial" charset="0"/>
                <a:ea typeface="MS PGothic" pitchFamily="34" charset="-128"/>
              </a:defRPr>
            </a:lvl3pPr>
            <a:lvl4pPr marL="1600200" indent="-228600" eaLnBrk="0" hangingPunct="0">
              <a:spcBef>
                <a:spcPct val="20000"/>
              </a:spcBef>
              <a:buChar char="–"/>
              <a:defRPr sz="1600">
                <a:solidFill>
                  <a:srgbClr val="6699FF"/>
                </a:solidFill>
                <a:latin typeface="Arial" charset="0"/>
                <a:ea typeface="MS PGothic" pitchFamily="34" charset="-128"/>
              </a:defRPr>
            </a:lvl4pPr>
            <a:lvl5pPr marL="2057400" indent="-228600" eaLnBrk="0" hangingPunct="0">
              <a:spcBef>
                <a:spcPct val="20000"/>
              </a:spcBef>
              <a:buChar char="»"/>
              <a:defRPr sz="1600">
                <a:solidFill>
                  <a:srgbClr val="000066"/>
                </a:solidFill>
                <a:latin typeface="Arial" charset="0"/>
                <a:ea typeface="MS PGothic" pitchFamily="34" charset="-128"/>
              </a:defRPr>
            </a:lvl5pPr>
            <a:lvl6pPr marL="2514600" indent="-228600" eaLnBrk="0" fontAlgn="base" hangingPunct="0">
              <a:spcBef>
                <a:spcPct val="20000"/>
              </a:spcBef>
              <a:spcAft>
                <a:spcPct val="0"/>
              </a:spcAft>
              <a:buChar char="»"/>
              <a:defRPr sz="1600">
                <a:solidFill>
                  <a:srgbClr val="000066"/>
                </a:solidFill>
                <a:latin typeface="Arial" charset="0"/>
                <a:ea typeface="MS PGothic" pitchFamily="34" charset="-128"/>
              </a:defRPr>
            </a:lvl6pPr>
            <a:lvl7pPr marL="2971800" indent="-228600" eaLnBrk="0" fontAlgn="base" hangingPunct="0">
              <a:spcBef>
                <a:spcPct val="20000"/>
              </a:spcBef>
              <a:spcAft>
                <a:spcPct val="0"/>
              </a:spcAft>
              <a:buChar char="»"/>
              <a:defRPr sz="1600">
                <a:solidFill>
                  <a:srgbClr val="000066"/>
                </a:solidFill>
                <a:latin typeface="Arial" charset="0"/>
                <a:ea typeface="MS PGothic" pitchFamily="34" charset="-128"/>
              </a:defRPr>
            </a:lvl7pPr>
            <a:lvl8pPr marL="3429000" indent="-228600" eaLnBrk="0" fontAlgn="base" hangingPunct="0">
              <a:spcBef>
                <a:spcPct val="20000"/>
              </a:spcBef>
              <a:spcAft>
                <a:spcPct val="0"/>
              </a:spcAft>
              <a:buChar char="»"/>
              <a:defRPr sz="1600">
                <a:solidFill>
                  <a:srgbClr val="000066"/>
                </a:solidFill>
                <a:latin typeface="Arial" charset="0"/>
                <a:ea typeface="MS PGothic" pitchFamily="34" charset="-128"/>
              </a:defRPr>
            </a:lvl8pPr>
            <a:lvl9pPr marL="3886200" indent="-228600" eaLnBrk="0" fontAlgn="base" hangingPunct="0">
              <a:spcBef>
                <a:spcPct val="20000"/>
              </a:spcBef>
              <a:spcAft>
                <a:spcPct val="0"/>
              </a:spcAft>
              <a:buChar char="»"/>
              <a:defRPr sz="1600">
                <a:solidFill>
                  <a:srgbClr val="000066"/>
                </a:solidFill>
                <a:latin typeface="Arial" charset="0"/>
                <a:ea typeface="MS PGothic" pitchFamily="34" charset="-128"/>
              </a:defRPr>
            </a:lvl9pPr>
          </a:lstStyle>
          <a:p>
            <a:pPr algn="ctr" eaLnBrk="1" fontAlgn="base" hangingPunct="1">
              <a:spcBef>
                <a:spcPct val="0"/>
              </a:spcBef>
              <a:spcAft>
                <a:spcPct val="0"/>
              </a:spcAft>
              <a:buFontTx/>
              <a:buNone/>
            </a:pPr>
            <a:r>
              <a:rPr lang="en-US" altLang="en-US" sz="1200" b="1" dirty="0">
                <a:solidFill>
                  <a:srgbClr val="000000"/>
                </a:solidFill>
                <a:latin typeface="Calibri" pitchFamily="34" charset="0"/>
                <a:cs typeface="Tahoma" pitchFamily="34" charset="0"/>
              </a:rPr>
              <a:t>Project Contact</a:t>
            </a:r>
            <a:r>
              <a:rPr lang="en-US" altLang="en-US" sz="1200" b="1" dirty="0" smtClean="0">
                <a:solidFill>
                  <a:srgbClr val="000000"/>
                </a:solidFill>
                <a:latin typeface="Calibri" pitchFamily="34" charset="0"/>
                <a:cs typeface="Tahoma" pitchFamily="34" charset="0"/>
              </a:rPr>
              <a:t>: </a:t>
            </a:r>
            <a:r>
              <a:rPr lang="en-US" altLang="en-US" sz="1200" i="1" dirty="0" smtClean="0">
                <a:solidFill>
                  <a:srgbClr val="000000"/>
                </a:solidFill>
                <a:latin typeface="Calibri" pitchFamily="34" charset="0"/>
                <a:cs typeface="Tahoma" pitchFamily="34" charset="0"/>
              </a:rPr>
              <a:t>Gregory Gurski, Dulles, VA, </a:t>
            </a:r>
            <a:r>
              <a:rPr lang="en-US" altLang="en-US" sz="1200" i="1" dirty="0" smtClean="0">
                <a:solidFill>
                  <a:srgbClr val="000000"/>
                </a:solidFill>
                <a:latin typeface="Calibri" pitchFamily="34" charset="0"/>
                <a:cs typeface="Tahoma" pitchFamily="34" charset="0"/>
                <a:hlinkClick r:id="rId3"/>
              </a:rPr>
              <a:t>ggurski@lgsinnovations.com</a:t>
            </a:r>
            <a:r>
              <a:rPr lang="en-US" altLang="en-US" sz="1200" i="1" dirty="0">
                <a:solidFill>
                  <a:srgbClr val="000000"/>
                </a:solidFill>
                <a:latin typeface="Calibri" pitchFamily="34" charset="0"/>
                <a:cs typeface="Tahoma" pitchFamily="34" charset="0"/>
              </a:rPr>
              <a:t>, </a:t>
            </a:r>
            <a:r>
              <a:rPr lang="en-US" altLang="en-US" sz="1200" i="1" dirty="0" smtClean="0">
                <a:solidFill>
                  <a:srgbClr val="000000"/>
                </a:solidFill>
                <a:latin typeface="Calibri" pitchFamily="34" charset="0"/>
                <a:cs typeface="Tahoma" pitchFamily="34" charset="0"/>
              </a:rPr>
              <a:t>703-665-7245</a:t>
            </a:r>
            <a:endParaRPr lang="en-US" altLang="en-US" b="1" i="1" dirty="0">
              <a:solidFill>
                <a:srgbClr val="000000"/>
              </a:solidFill>
              <a:latin typeface="Calibri" pitchFamily="34" charset="0"/>
              <a:cs typeface="Tahoma" pitchFamily="34" charset="0"/>
            </a:endParaRPr>
          </a:p>
        </p:txBody>
      </p:sp>
      <p:sp>
        <p:nvSpPr>
          <p:cNvPr id="2" name="Rectangle 1"/>
          <p:cNvSpPr/>
          <p:nvPr/>
        </p:nvSpPr>
        <p:spPr>
          <a:xfrm>
            <a:off x="152400" y="1981200"/>
            <a:ext cx="4179094" cy="4124206"/>
          </a:xfrm>
          <a:prstGeom prst="rect">
            <a:avLst/>
          </a:prstGeom>
        </p:spPr>
        <p:txBody>
          <a:bodyPr wrap="square">
            <a:spAutoFit/>
          </a:bodyPr>
          <a:lstStyle/>
          <a:p>
            <a:pPr fontAlgn="base">
              <a:spcBef>
                <a:spcPts val="1200"/>
              </a:spcBef>
              <a:spcAft>
                <a:spcPct val="0"/>
              </a:spcAft>
              <a:defRPr/>
            </a:pPr>
            <a:r>
              <a:rPr lang="en-US" sz="1400" b="1" u="sng" dirty="0" smtClean="0">
                <a:solidFill>
                  <a:srgbClr val="000000"/>
                </a:solidFill>
                <a:latin typeface="Calibri" pitchFamily="34" charset="0"/>
              </a:rPr>
              <a:t>Description</a:t>
            </a:r>
          </a:p>
          <a:p>
            <a:pPr marL="173038" indent="-173038" fontAlgn="base">
              <a:spcBef>
                <a:spcPts val="600"/>
              </a:spcBef>
              <a:spcAft>
                <a:spcPct val="0"/>
              </a:spcAft>
              <a:buFont typeface="Wingdings" panose="05000000000000000000" pitchFamily="2" charset="2"/>
              <a:buChar char="l"/>
              <a:defRPr/>
            </a:pPr>
            <a:r>
              <a:rPr lang="en-US" sz="1200" i="1" dirty="0" smtClean="0">
                <a:solidFill>
                  <a:srgbClr val="000000"/>
                </a:solidFill>
                <a:latin typeface="Calibri" pitchFamily="34" charset="0"/>
              </a:rPr>
              <a:t>We propose four subprojects for 2017.</a:t>
            </a:r>
          </a:p>
          <a:p>
            <a:pPr marL="342900" lvl="1" indent="-173038" fontAlgn="base">
              <a:spcAft>
                <a:spcPct val="0"/>
              </a:spcAft>
              <a:buFont typeface="Arial" panose="020B0604020202020204" pitchFamily="34" charset="0"/>
              <a:buChar char="•"/>
              <a:defRPr/>
            </a:pPr>
            <a:r>
              <a:rPr lang="en-US" sz="1100" b="1" i="1" dirty="0" smtClean="0">
                <a:solidFill>
                  <a:srgbClr val="000000"/>
                </a:solidFill>
                <a:latin typeface="Calibri" pitchFamily="34" charset="0"/>
              </a:rPr>
              <a:t>Cloud Computing</a:t>
            </a:r>
            <a:r>
              <a:rPr lang="en-US" sz="1100" i="1" dirty="0">
                <a:solidFill>
                  <a:srgbClr val="000000"/>
                </a:solidFill>
                <a:latin typeface="Calibri" pitchFamily="34" charset="0"/>
              </a:rPr>
              <a:t> – Our key customers are in the process of transition to a cloud computing environment </a:t>
            </a:r>
            <a:r>
              <a:rPr lang="en-US" sz="1100" i="1" dirty="0" smtClean="0">
                <a:solidFill>
                  <a:srgbClr val="000000"/>
                </a:solidFill>
                <a:latin typeface="Calibri" pitchFamily="34" charset="0"/>
              </a:rPr>
              <a:t>based upon Amazon Web Services as </a:t>
            </a:r>
            <a:r>
              <a:rPr lang="en-US" sz="1100" i="1" dirty="0">
                <a:solidFill>
                  <a:srgbClr val="000000"/>
                </a:solidFill>
                <a:latin typeface="Calibri" pitchFamily="34" charset="0"/>
              </a:rPr>
              <a:t>their processing baseline. </a:t>
            </a:r>
            <a:r>
              <a:rPr lang="en-US" sz="1100" i="1" dirty="0" smtClean="0">
                <a:solidFill>
                  <a:srgbClr val="000000"/>
                </a:solidFill>
                <a:latin typeface="Calibri" pitchFamily="34" charset="0"/>
              </a:rPr>
              <a:t>In </a:t>
            </a:r>
            <a:r>
              <a:rPr lang="en-US" sz="1100" i="1" dirty="0">
                <a:solidFill>
                  <a:srgbClr val="000000"/>
                </a:solidFill>
                <a:latin typeface="Calibri" pitchFamily="34" charset="0"/>
              </a:rPr>
              <a:t>2017, we will extend </a:t>
            </a:r>
            <a:r>
              <a:rPr lang="en-US" sz="1100" i="1" dirty="0" smtClean="0">
                <a:solidFill>
                  <a:srgbClr val="000000"/>
                </a:solidFill>
                <a:latin typeface="Calibri" pitchFamily="34" charset="0"/>
              </a:rPr>
              <a:t>the 2016 IRAD </a:t>
            </a:r>
            <a:r>
              <a:rPr lang="en-US" sz="1100" i="1" dirty="0">
                <a:solidFill>
                  <a:srgbClr val="000000"/>
                </a:solidFill>
                <a:latin typeface="Calibri" pitchFamily="34" charset="0"/>
              </a:rPr>
              <a:t>work </a:t>
            </a:r>
            <a:r>
              <a:rPr lang="en-US" sz="1100" i="1" dirty="0" smtClean="0">
                <a:solidFill>
                  <a:srgbClr val="000000"/>
                </a:solidFill>
                <a:latin typeface="Calibri" pitchFamily="34" charset="0"/>
              </a:rPr>
              <a:t>(which positioned LGS to capture a 7 HILLS BAA) to position </a:t>
            </a:r>
            <a:r>
              <a:rPr lang="en-US" sz="1100" i="1" dirty="0">
                <a:solidFill>
                  <a:srgbClr val="000000"/>
                </a:solidFill>
                <a:latin typeface="Calibri" pitchFamily="34" charset="0"/>
              </a:rPr>
              <a:t>LGS for </a:t>
            </a:r>
            <a:r>
              <a:rPr lang="en-US" sz="1100" i="1" dirty="0" smtClean="0">
                <a:solidFill>
                  <a:srgbClr val="000000"/>
                </a:solidFill>
                <a:latin typeface="Calibri" pitchFamily="34" charset="0"/>
              </a:rPr>
              <a:t>CATCHFIRE</a:t>
            </a:r>
            <a:r>
              <a:rPr lang="en-US" sz="1100" i="1" dirty="0">
                <a:solidFill>
                  <a:srgbClr val="000000"/>
                </a:solidFill>
                <a:latin typeface="Calibri" pitchFamily="34" charset="0"/>
              </a:rPr>
              <a:t>, ENDEAVOUR, TRUSTYSWORD, </a:t>
            </a:r>
            <a:r>
              <a:rPr lang="en-US" sz="1100" i="1" dirty="0" smtClean="0">
                <a:solidFill>
                  <a:srgbClr val="000000"/>
                </a:solidFill>
                <a:latin typeface="Calibri" pitchFamily="34" charset="0"/>
              </a:rPr>
              <a:t>RGC, and </a:t>
            </a:r>
            <a:r>
              <a:rPr lang="en-US" sz="1100" i="1" dirty="0">
                <a:solidFill>
                  <a:srgbClr val="000000"/>
                </a:solidFill>
                <a:latin typeface="Calibri" pitchFamily="34" charset="0"/>
              </a:rPr>
              <a:t>other </a:t>
            </a:r>
            <a:r>
              <a:rPr lang="en-US" sz="1100" i="1" dirty="0" smtClean="0">
                <a:solidFill>
                  <a:srgbClr val="000000"/>
                </a:solidFill>
                <a:latin typeface="Calibri" pitchFamily="34" charset="0"/>
              </a:rPr>
              <a:t>IC-ITE related initiatives.</a:t>
            </a:r>
          </a:p>
          <a:p>
            <a:pPr marL="342900" lvl="1" indent="-173038" fontAlgn="base">
              <a:spcAft>
                <a:spcPct val="0"/>
              </a:spcAft>
              <a:buFont typeface="Arial" panose="020B0604020202020204" pitchFamily="34" charset="0"/>
              <a:buChar char="•"/>
              <a:defRPr/>
            </a:pPr>
            <a:r>
              <a:rPr lang="en-US" sz="1100" b="1" i="1" dirty="0" smtClean="0">
                <a:solidFill>
                  <a:srgbClr val="000000"/>
                </a:solidFill>
                <a:latin typeface="Calibri" pitchFamily="34" charset="0"/>
              </a:rPr>
              <a:t>Automated Calibration</a:t>
            </a:r>
            <a:r>
              <a:rPr lang="en-US" sz="1100" i="1" dirty="0" smtClean="0">
                <a:solidFill>
                  <a:srgbClr val="000000"/>
                </a:solidFill>
                <a:latin typeface="Calibri" pitchFamily="34" charset="0"/>
              </a:rPr>
              <a:t> – Axios has unique expertise in high precision time and frequency calibration of signal sensors.  This enables important mission capabilities such as geolocation.  We propose development of automation tools to improve efficiency.</a:t>
            </a:r>
          </a:p>
          <a:p>
            <a:pPr marL="342900" lvl="1" indent="-173038" fontAlgn="base">
              <a:spcAft>
                <a:spcPct val="0"/>
              </a:spcAft>
              <a:buFont typeface="Arial" panose="020B0604020202020204" pitchFamily="34" charset="0"/>
              <a:buChar char="•"/>
              <a:defRPr/>
            </a:pPr>
            <a:r>
              <a:rPr lang="en-US" sz="1100" b="1" i="1" dirty="0" smtClean="0">
                <a:solidFill>
                  <a:srgbClr val="000000"/>
                </a:solidFill>
                <a:latin typeface="Calibri" pitchFamily="34" charset="0"/>
              </a:rPr>
              <a:t>Signals</a:t>
            </a:r>
            <a:r>
              <a:rPr lang="en-US" sz="1100" i="1" dirty="0" smtClean="0">
                <a:solidFill>
                  <a:srgbClr val="000000"/>
                </a:solidFill>
                <a:latin typeface="Calibri" pitchFamily="34" charset="0"/>
              </a:rPr>
              <a:t> </a:t>
            </a:r>
            <a:r>
              <a:rPr lang="en-US" sz="1100" i="1" dirty="0">
                <a:solidFill>
                  <a:srgbClr val="000000"/>
                </a:solidFill>
                <a:latin typeface="Calibri" pitchFamily="34" charset="0"/>
              </a:rPr>
              <a:t>– Digital Mobile Radio (DMR) </a:t>
            </a:r>
            <a:r>
              <a:rPr lang="en-US" sz="1100" i="1" dirty="0" smtClean="0">
                <a:solidFill>
                  <a:srgbClr val="000000"/>
                </a:solidFill>
                <a:latin typeface="Calibri" pitchFamily="34" charset="0"/>
              </a:rPr>
              <a:t>Fuzzing.  Creation </a:t>
            </a:r>
            <a:r>
              <a:rPr lang="en-US" sz="1100" i="1" dirty="0">
                <a:solidFill>
                  <a:srgbClr val="000000"/>
                </a:solidFill>
                <a:latin typeface="Calibri" pitchFamily="34" charset="0"/>
              </a:rPr>
              <a:t>of a fuzzing capability that injects invalid, unexpected, or random data onto both the DMR Air-Interface and DMR IP-Site-Connect interfaces to identify potential vulnerabilities and </a:t>
            </a:r>
            <a:r>
              <a:rPr lang="en-US" sz="1100" i="1" dirty="0" smtClean="0">
                <a:solidFill>
                  <a:srgbClr val="000000"/>
                </a:solidFill>
                <a:latin typeface="Calibri" pitchFamily="34" charset="0"/>
              </a:rPr>
              <a:t>mitigations.</a:t>
            </a:r>
          </a:p>
          <a:p>
            <a:pPr marL="342900" lvl="1" indent="-173038" fontAlgn="base">
              <a:spcAft>
                <a:spcPct val="0"/>
              </a:spcAft>
              <a:buFont typeface="Arial" panose="020B0604020202020204" pitchFamily="34" charset="0"/>
              <a:buChar char="•"/>
              <a:defRPr/>
            </a:pPr>
            <a:r>
              <a:rPr lang="en-US" sz="1100" b="1" i="1" dirty="0" smtClean="0">
                <a:solidFill>
                  <a:srgbClr val="000000"/>
                </a:solidFill>
                <a:latin typeface="Calibri" pitchFamily="34" charset="0"/>
              </a:rPr>
              <a:t>Thin Client and Web Enabled Spectrum Operations</a:t>
            </a:r>
            <a:r>
              <a:rPr lang="en-US" sz="1100" i="1" dirty="0" smtClean="0">
                <a:solidFill>
                  <a:srgbClr val="000000"/>
                </a:solidFill>
                <a:latin typeface="Calibri" pitchFamily="34" charset="0"/>
              </a:rPr>
              <a:t> </a:t>
            </a:r>
            <a:r>
              <a:rPr lang="en-US" sz="1100" i="1" dirty="0">
                <a:solidFill>
                  <a:srgbClr val="000000"/>
                </a:solidFill>
                <a:latin typeface="Calibri" pitchFamily="34" charset="0"/>
              </a:rPr>
              <a:t>– Augmentation of SigPlot to provide enhanced visualization plugins, specialized data-transport, integration with mobile devices (i.e. Android), and demonstrations with LGS radio </a:t>
            </a:r>
            <a:r>
              <a:rPr lang="en-US" sz="1100" i="1" dirty="0" smtClean="0">
                <a:solidFill>
                  <a:srgbClr val="000000"/>
                </a:solidFill>
                <a:latin typeface="Calibri" pitchFamily="34" charset="0"/>
              </a:rPr>
              <a:t>platforms.  </a:t>
            </a:r>
            <a:r>
              <a:rPr lang="en-US" sz="1100" i="1" dirty="0">
                <a:solidFill>
                  <a:srgbClr val="000000"/>
                </a:solidFill>
                <a:latin typeface="Calibri" pitchFamily="34" charset="0"/>
              </a:rPr>
              <a:t>These capabilities will be focused on creating differentiating technology to support ENDEAVOUR, CATCHFIRE, TRUSTYSWORD, Spectrum Ops, </a:t>
            </a:r>
            <a:r>
              <a:rPr lang="en-US" sz="1100" i="1" dirty="0" smtClean="0">
                <a:solidFill>
                  <a:srgbClr val="000000"/>
                </a:solidFill>
                <a:latin typeface="Calibri" pitchFamily="34" charset="0"/>
              </a:rPr>
              <a:t>and RADIANT SURF.</a:t>
            </a:r>
            <a:endParaRPr lang="en-US" sz="1100" b="1" i="1" dirty="0">
              <a:solidFill>
                <a:srgbClr val="000000"/>
              </a:solidFill>
              <a:latin typeface="Calibri" pitchFamily="34" charset="0"/>
            </a:endParaRPr>
          </a:p>
        </p:txBody>
      </p:sp>
    </p:spTree>
    <p:extLst>
      <p:ext uri="{BB962C8B-B14F-4D97-AF65-F5344CB8AC3E}">
        <p14:creationId xmlns:p14="http://schemas.microsoft.com/office/powerpoint/2010/main" val="1248594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5_Custom Design">
  <a:themeElements>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Custom Design">
  <a:themeElements>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518</Words>
  <Application>Microsoft Office PowerPoint</Application>
  <PresentationFormat>On-screen Show (4:3)</PresentationFormat>
  <Paragraphs>32</Paragraphs>
  <Slides>2</Slides>
  <Notes>1</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5_Custom Design</vt:lpstr>
      <vt:lpstr>6_Custom Design</vt:lpstr>
      <vt:lpstr>PowerPoint Presentation</vt:lpstr>
      <vt:lpstr>ASSETS (Architecture, Signals, and Software Enabling Technologies) ($175k)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CTO IR&amp;D</dc:creator>
  <cp:lastModifiedBy>Administrator</cp:lastModifiedBy>
  <cp:revision>37</cp:revision>
  <dcterms:created xsi:type="dcterms:W3CDTF">2015-09-27T19:09:37Z</dcterms:created>
  <dcterms:modified xsi:type="dcterms:W3CDTF">2016-11-28T15:29:53Z</dcterms:modified>
</cp:coreProperties>
</file>