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67" r:id="rId4"/>
    <p:sldId id="259" r:id="rId5"/>
    <p:sldId id="272" r:id="rId6"/>
    <p:sldId id="274" r:id="rId7"/>
    <p:sldId id="263" r:id="rId8"/>
  </p:sldIdLst>
  <p:sldSz cx="9144000" cy="6858000" type="screen4x3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5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7C17813-7B50-4E4F-B1AA-96EA43F0B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E0EAA3-194E-4F96-AFB7-B49FFC7B3FE8}" type="slidenum">
              <a:rPr lang="en-US" altLang="en-US" sz="1400" smtClean="0"/>
              <a:pPr>
                <a:spcBef>
                  <a:spcPct val="0"/>
                </a:spcBef>
              </a:pPr>
              <a:t>1</a:t>
            </a:fld>
            <a:endParaRPr lang="en-US" altLang="en-US" sz="1400" smtClean="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7DF3BF-9053-4A4F-9232-218A023EA7A3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 smtClean="0"/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07/29/17</a:t>
            </a:r>
          </a:p>
        </p:txBody>
      </p:sp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EB0360-8F1A-45E1-B3BB-7586DFCE375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0CACA-3000-45A0-A5E7-9E42838D5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6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CFBC-9702-464A-BFE6-98764D556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04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A9DE7-9930-4C07-8254-67B9BCD13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67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037013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447800"/>
            <a:ext cx="4037012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2AB9-ED4D-45B7-9EC2-D1A3A894D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213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2C836-4A68-4A04-9212-45BADC411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52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88B6F-E27C-44CB-B8A7-DB4FE83B1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521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1600200" y="6477000"/>
            <a:ext cx="71405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en-US" altLang="en-US" sz="1200" b="1" smtClean="0">
                <a:solidFill>
                  <a:srgbClr val="7F7F7F"/>
                </a:solidFill>
                <a:latin typeface="Calibri" panose="020F0502020204030204" pitchFamily="34" charset="0"/>
              </a:rPr>
              <a:t>Project Contact:  </a:t>
            </a:r>
            <a:r>
              <a:rPr lang="en-US" altLang="en-US" sz="1200" i="1" smtClean="0">
                <a:solidFill>
                  <a:srgbClr val="7F7F7F"/>
                </a:solidFill>
                <a:latin typeface="Calibri" panose="020F0502020204030204" pitchFamily="34" charset="0"/>
              </a:rPr>
              <a:t>Oscar Ganteaume, Axios – Dulles, Oganteaume@lgsinnovations.com, 703.665.7259</a:t>
            </a:r>
          </a:p>
        </p:txBody>
      </p:sp>
      <p:pic>
        <p:nvPicPr>
          <p:cNvPr id="3" name="Picture 9" descr="ccdp-back-image.png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38E58-8D85-4125-B789-834D5AFCE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111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4986-996A-4A98-BDE9-14960A552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16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16291-E264-4247-BA4C-D16F59D98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254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8228A-6900-4B9B-8717-8C25EA4ED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713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13" y="274638"/>
            <a:ext cx="2055812" cy="5665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018213" cy="5665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3DE1-9D3C-4586-A7CD-C65677406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39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4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7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8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6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60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781800" y="6319838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lnSpc>
                <a:spcPct val="100000"/>
              </a:lnSpc>
              <a:defRPr/>
            </a:pPr>
            <a:r>
              <a:rPr lang="en-US" altLang="en-US" sz="800" b="1" smtClean="0">
                <a:solidFill>
                  <a:srgbClr val="1C2674"/>
                </a:solidFill>
              </a:rPr>
              <a:t>© 2015 LGS Innovations LLC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45138"/>
            <a:ext cx="2454275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4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l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66CC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6699FF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4638"/>
            <a:ext cx="82264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226425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304800" y="838200"/>
            <a:ext cx="8534400" cy="1588"/>
          </a:xfrm>
          <a:prstGeom prst="line">
            <a:avLst/>
          </a:prstGeom>
          <a:noFill/>
          <a:ln w="9360" cap="sq">
            <a:solidFill>
              <a:srgbClr val="1C26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4800" y="6500813"/>
            <a:ext cx="220980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800" b="1" smtClean="0">
                <a:solidFill>
                  <a:srgbClr val="131B5C"/>
                </a:solidFill>
                <a:cs typeface="Arial" panose="020B0604020202020204" pitchFamily="34" charset="0"/>
              </a:rPr>
              <a:t>© 2015 LGS Innovations LLC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772400" y="6477000"/>
            <a:ext cx="1063625" cy="244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Tx/>
              <a:buSzPct val="100000"/>
              <a:buFontTx/>
              <a:buNone/>
              <a:defRPr sz="900" b="1">
                <a:solidFill>
                  <a:srgbClr val="131B5C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C4E87C2C-1FB5-4140-88CF-8A32F5387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0" y="6400800"/>
            <a:ext cx="9144000" cy="1588"/>
          </a:xfrm>
          <a:prstGeom prst="line">
            <a:avLst/>
          </a:prstGeom>
          <a:noFill/>
          <a:ln w="31680" cap="sq">
            <a:solidFill>
              <a:srgbClr val="90BC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447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4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3399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3366CC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6699FF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66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6861175" y="4246563"/>
            <a:ext cx="1982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0" rIns="90000" bIns="4500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400" b="1">
                <a:solidFill>
                  <a:srgbClr val="FFFFFF"/>
                </a:solidFill>
                <a:latin typeface="Calibri" panose="020F0502020204030204" pitchFamily="34" charset="0"/>
              </a:rPr>
              <a:t>2018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i="1">
                <a:solidFill>
                  <a:srgbClr val="FFFFFF"/>
                </a:solidFill>
                <a:latin typeface="Calibri" panose="020F0502020204030204" pitchFamily="34" charset="0"/>
              </a:rPr>
              <a:t>Project Status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33400" y="4143375"/>
            <a:ext cx="63277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3200" b="1">
                <a:solidFill>
                  <a:srgbClr val="FFFFFF"/>
                </a:solidFill>
                <a:latin typeface="Calibri" panose="020F0502020204030204" pitchFamily="34" charset="0"/>
              </a:rPr>
              <a:t>EIS 2018 IR&amp;D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800" i="1">
                <a:solidFill>
                  <a:srgbClr val="FFFFFF"/>
                </a:solidFill>
                <a:latin typeface="Calibri" panose="020F0502020204030204" pitchFamily="34" charset="0"/>
              </a:rPr>
              <a:t>EIS Axios: Cloud Computing Data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724400" y="2209800"/>
            <a:ext cx="4264025" cy="3657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Back-End Framework Development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with the testing and bug fixing of the current framework.   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Front-End GUI Development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 a front-end or GUI to allow users to manage modules as well as to command and control running threads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a configuration page to facilitate system administration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the use of </a:t>
            </a:r>
            <a:r>
              <a:rPr lang="en-US" sz="120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Lambda functions</a:t>
            </a:r>
            <a:endParaRPr lang="en-US" sz="12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Continue the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NiFi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Integration to allow selection of target resource for task allocation.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 Search / </a:t>
            </a:r>
            <a:r>
              <a:rPr lang="en-US" sz="1200" b="1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Kibana</a:t>
            </a:r>
            <a:endParaRPr lang="en-US" sz="1200" b="1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 Elastic Search and </a:t>
            </a:r>
            <a:r>
              <a:rPr lang="en-US" sz="12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Kibana</a:t>
            </a:r>
            <a:r>
              <a:rPr lang="en-US" sz="12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to the framework for data analysis.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772400" y="6477000"/>
            <a:ext cx="1066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70B2BC0-5E11-4523-A9E4-A47AB8CDB89A}" type="slidenum">
              <a:rPr lang="en-US" altLang="en-US" sz="900" b="1">
                <a:solidFill>
                  <a:srgbClr val="131B5C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00" b="1">
              <a:solidFill>
                <a:srgbClr val="131B5C"/>
              </a:solidFill>
            </a:endParaRP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4592638" y="882650"/>
            <a:ext cx="20637" cy="5507038"/>
          </a:xfrm>
          <a:prstGeom prst="line">
            <a:avLst/>
          </a:prstGeom>
          <a:noFill/>
          <a:ln w="38160" cap="sq">
            <a:solidFill>
              <a:srgbClr val="B6DCD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04800" y="968375"/>
            <a:ext cx="203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Project Overview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713288" y="989013"/>
            <a:ext cx="2366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>
                <a:solidFill>
                  <a:srgbClr val="3366FF"/>
                </a:solidFill>
              </a:rPr>
              <a:t>Technical Approach</a:t>
            </a:r>
          </a:p>
        </p:txBody>
      </p:sp>
      <p:sp>
        <p:nvSpPr>
          <p:cNvPr id="7175" name="TextBox 8"/>
          <p:cNvSpPr txBox="1">
            <a:spLocks noChangeArrowheads="1"/>
          </p:cNvSpPr>
          <p:nvPr/>
        </p:nvSpPr>
        <p:spPr bwMode="auto">
          <a:xfrm>
            <a:off x="4724400" y="1371600"/>
            <a:ext cx="4191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200">
                <a:solidFill>
                  <a:srgbClr val="131B5C"/>
                </a:solidFill>
              </a:rPr>
              <a:t>We propose implementing this IRAD to be cloud agnostic, but tested on AWS.  We think this approach is reasonable because of some important government implementations of IC-ITE, such as C2S and GovCloud, are built on AWS.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6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Cloud Computing Data Processing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Project Summary</a:t>
            </a:r>
          </a:p>
        </p:txBody>
      </p:sp>
      <p:sp>
        <p:nvSpPr>
          <p:cNvPr id="7177" name="Text Box 2"/>
          <p:cNvSpPr txBox="1">
            <a:spLocks noChangeArrowheads="1"/>
          </p:cNvSpPr>
          <p:nvPr/>
        </p:nvSpPr>
        <p:spPr bwMode="auto">
          <a:xfrm>
            <a:off x="304800" y="1295400"/>
            <a:ext cx="428783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rgbClr val="131B5C"/>
                </a:solidFill>
              </a:rPr>
              <a:t>With their stated intentions to migrate data processing to cloud computing architectures such as IC-ITE, continued viability with our customers requires that we develop tools and approaches to operate in the cloud environment.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/>
              <a:t>The Cloud Computing Data Processing </a:t>
            </a:r>
            <a:r>
              <a:rPr lang="en-US" altLang="en-US" sz="1200">
                <a:solidFill>
                  <a:srgbClr val="131B5C"/>
                </a:solidFill>
              </a:rPr>
              <a:t>IRAD </a:t>
            </a:r>
            <a:r>
              <a:rPr lang="en-US" altLang="en-US" sz="1200"/>
              <a:t>will take advantage of components, such as EC2, RDS, EMR, and CloudWatch, provided by cloud computing services for resource allocation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/>
              <a:t>The goal is to create an engine and a framework that will facilitate the addition and integration of processing modules for data analysis and dissemination 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rgbClr val="131B5C"/>
                </a:solidFill>
              </a:rPr>
              <a:t>Most of the framework development is covered under the Seven Hills contract.  Same framework will be used in this IRAD</a:t>
            </a:r>
          </a:p>
          <a:p>
            <a:pPr eaLnBrk="1" hangingPunct="1">
              <a:spcBef>
                <a:spcPts val="300"/>
              </a:spcBef>
              <a:buClr>
                <a:srgbClr val="000066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1200"/>
              <a:t>The end product will provide: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Graphical User Interface to configure the system and to manage components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All basic modules to interact with the different components from the cloud provider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 set of API to quickly develop and integrate custom modules to be used on a system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An engine that will tie them together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Better integrated NiFi application</a:t>
            </a:r>
          </a:p>
          <a:p>
            <a:pPr lvl="1" eaLnBrk="1" hangingPunct="1">
              <a:spcBef>
                <a:spcPts val="250"/>
              </a:spcBef>
              <a:buClr>
                <a:srgbClr val="131B5C"/>
              </a:buClr>
              <a:buSzTx/>
              <a:buFont typeface="Arial" panose="020B0604020202020204" pitchFamily="34" charset="0"/>
              <a:buChar char="–"/>
            </a:pPr>
            <a:r>
              <a:rPr lang="en-US" altLang="en-US" sz="1000">
                <a:solidFill>
                  <a:srgbClr val="131B5C"/>
                </a:solidFill>
              </a:rPr>
              <a:t>Integration with search engines such as Elastic Search and Kibana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 dirty="0"/>
              <a:t>ASSETS: Cloud Computing</a:t>
            </a:r>
            <a:br>
              <a:rPr lang="en-US" altLang="en-US" sz="2400" b="1" dirty="0"/>
            </a:br>
            <a:r>
              <a:rPr lang="en-US" altLang="en-US" b="1" dirty="0" smtClean="0">
                <a:solidFill>
                  <a:srgbClr val="131B5C"/>
                </a:solidFill>
              </a:rPr>
              <a:t>Accomplishments</a:t>
            </a:r>
            <a:endParaRPr lang="en-US" altLang="en-US" b="1" dirty="0">
              <a:solidFill>
                <a:srgbClr val="131B5C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5791200" cy="4956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Back-End </a:t>
            </a: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Framework Development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Patent Submitted for the cloud management portion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LGS patent office asked me to provide more details regarding visualization to submit another patent </a:t>
            </a: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Added better </a:t>
            </a:r>
            <a:r>
              <a:rPr lang="en-US" sz="1600" dirty="0" err="1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unittesting</a:t>
            </a:r>
            <a:endParaRPr lang="en-US" sz="1600" dirty="0" smtClean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11175" lvl="2" indent="-169863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Incorporated Docker containers to be used as VMs to improve testing</a:t>
            </a: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41312" lvl="2" indent="0" eaLnBrk="1" hangingPunct="1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</a:t>
            </a: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Front-End GUI </a:t>
            </a:r>
            <a:r>
              <a:rPr lang="en-US" sz="1600" b="1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Development</a:t>
            </a: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 smtClean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Improvements </a:t>
            </a: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to the GUI is being done on a need basis</a:t>
            </a:r>
          </a:p>
          <a:p>
            <a:pPr marL="514350" lvl="2" indent="-173038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 Search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All CCDP Agents heartbeats are now stored in a </a:t>
            </a:r>
            <a:r>
              <a:rPr lang="en-US" sz="1600" dirty="0" err="1">
                <a:solidFill>
                  <a:srgbClr val="131B5C"/>
                </a:solidFill>
                <a:latin typeface="Arial" charset="0"/>
                <a:ea typeface="ＭＳ Ｐゴシック" charset="-128"/>
              </a:rPr>
              <a:t>ElasticSearch</a:t>
            </a: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 database.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Added web application to query and monitor real-time overall status of the cluster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Adding more features and views to the web application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US" sz="1600" dirty="0">
              <a:solidFill>
                <a:srgbClr val="131B5C"/>
              </a:solidFill>
              <a:latin typeface="Arial" charset="0"/>
              <a:ea typeface="ＭＳ Ｐゴシック" charset="-128"/>
            </a:endParaRPr>
          </a:p>
          <a:p>
            <a:pPr marL="338138" lvl="1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b="1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Other Tools Integration</a:t>
            </a:r>
          </a:p>
          <a:p>
            <a:pPr marL="514350" lvl="2" indent="-171450" eaLnBrk="1" hangingPunct="1"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600" dirty="0">
                <a:solidFill>
                  <a:srgbClr val="131B5C"/>
                </a:solidFill>
                <a:latin typeface="Arial" charset="0"/>
                <a:ea typeface="ＭＳ Ｐゴシック" charset="-128"/>
              </a:rPr>
              <a:t>None.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 dirty="0"/>
              <a:t>ASSETS: Cloud Computing</a:t>
            </a:r>
            <a:br>
              <a:rPr lang="en-US" altLang="en-US" sz="2400" b="1" dirty="0"/>
            </a:br>
            <a:r>
              <a:rPr lang="en-US" altLang="en-US" b="1" dirty="0" smtClean="0">
                <a:solidFill>
                  <a:srgbClr val="131B5C"/>
                </a:solidFill>
              </a:rPr>
              <a:t>Financial Status</a:t>
            </a:r>
            <a:endParaRPr lang="en-US" altLang="en-US" b="1" dirty="0">
              <a:solidFill>
                <a:srgbClr val="131B5C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10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38138" indent="-17145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131B5C"/>
                </a:solidFill>
              </a:rPr>
              <a:t>Did </a:t>
            </a:r>
            <a:r>
              <a:rPr lang="en-US" sz="2000" dirty="0">
                <a:solidFill>
                  <a:srgbClr val="131B5C"/>
                </a:solidFill>
              </a:rPr>
              <a:t>not have an official budget for the second quarter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131B5C"/>
                </a:solidFill>
              </a:rPr>
              <a:t>Development was done using Axios’ overhead with personnel awaiting for clearance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131B5C"/>
              </a:solidFill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131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 dirty="0"/>
              <a:t>ASSETS: Cloud Computing</a:t>
            </a:r>
            <a:br>
              <a:rPr lang="en-US" altLang="en-US" sz="2400" b="1" dirty="0"/>
            </a:br>
            <a:r>
              <a:rPr lang="en-US" altLang="en-US" b="1" dirty="0" smtClean="0">
                <a:solidFill>
                  <a:srgbClr val="131B5C"/>
                </a:solidFill>
              </a:rPr>
              <a:t>Others</a:t>
            </a:r>
            <a:endParaRPr lang="en-US" altLang="en-US" b="1" dirty="0">
              <a:solidFill>
                <a:srgbClr val="131B5C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38138" indent="-17145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131B5C"/>
                </a:solidFill>
              </a:rPr>
              <a:t>Submitted two white papers to customers interested in incorporating CCDP technology into their own applications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rgbClr val="131B5C"/>
                </a:solidFill>
              </a:rPr>
              <a:t>Presented idea to IARPA representative</a:t>
            </a:r>
            <a:endParaRPr lang="en-US" altLang="en-US" sz="2000" dirty="0">
              <a:solidFill>
                <a:srgbClr val="131B5C"/>
              </a:solidFill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131B5C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57200" y="1000087"/>
            <a:ext cx="120768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 smtClean="0">
                <a:solidFill>
                  <a:srgbClr val="3366FF"/>
                </a:solidFill>
              </a:rPr>
              <a:t>Business</a:t>
            </a:r>
            <a:endParaRPr lang="en-US" altLang="en-US" sz="1800" b="1" u="sng" dirty="0">
              <a:solidFill>
                <a:srgbClr val="3366FF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7200" y="2633643"/>
            <a:ext cx="88707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 dirty="0" smtClean="0">
                <a:solidFill>
                  <a:srgbClr val="3366FF"/>
                </a:solidFill>
              </a:rPr>
              <a:t>Patent</a:t>
            </a:r>
            <a:endParaRPr lang="en-US" altLang="en-US" sz="1800" b="1" u="sng" dirty="0">
              <a:solidFill>
                <a:srgbClr val="3366FF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57200" y="3005156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38138" indent="-17145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rgbClr val="131B5C"/>
                </a:solidFill>
              </a:rPr>
              <a:t>Patent for the technical idea submitted and waiting for approval from the USPO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131B5C"/>
                </a:solidFill>
              </a:rPr>
              <a:t>Patent for the </a:t>
            </a:r>
            <a:r>
              <a:rPr lang="en-US" sz="2000" dirty="0" smtClean="0">
                <a:solidFill>
                  <a:srgbClr val="131B5C"/>
                </a:solidFill>
              </a:rPr>
              <a:t>visualization is being prepared by the lawyers to be submitted</a:t>
            </a:r>
            <a:endParaRPr lang="en-US" altLang="en-US" sz="2000" dirty="0">
              <a:solidFill>
                <a:srgbClr val="131B5C"/>
              </a:solidFill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131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95275" y="27463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US" altLang="en-US" sz="2400" b="1"/>
              <a:t>ASSETS: Cloud Computing</a:t>
            </a:r>
            <a:br>
              <a:rPr lang="en-US" altLang="en-US" sz="2400" b="1"/>
            </a:br>
            <a:r>
              <a:rPr lang="en-US" altLang="en-US" b="1">
                <a:solidFill>
                  <a:srgbClr val="131B5C"/>
                </a:solidFill>
              </a:rPr>
              <a:t>Next Steps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38138" indent="-17145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33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3366CC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6699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31B5C"/>
                </a:solidFill>
              </a:rPr>
              <a:t>Keep working on uploading, editing, and removing modules through the GUI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31B5C"/>
                </a:solidFill>
              </a:rPr>
              <a:t>Enable system administrators to configure the framework through the web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31B5C"/>
                </a:solidFill>
              </a:rPr>
              <a:t>Create a configuration page to configure the framework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31B5C"/>
                </a:solidFill>
              </a:rPr>
              <a:t>Facilitate access to the elastic search database to the modules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31B5C"/>
                </a:solidFill>
              </a:rPr>
              <a:t>Continue incorporating additional big data processing into the framework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31B5C"/>
                </a:solidFill>
              </a:rPr>
              <a:t>Continue the framework testing and development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31B5C"/>
                </a:solidFill>
              </a:rPr>
              <a:t>Explore possible uses inside and outside </a:t>
            </a:r>
            <a:r>
              <a:rPr lang="en-US" altLang="en-US" sz="2000" dirty="0" smtClean="0">
                <a:solidFill>
                  <a:srgbClr val="131B5C"/>
                </a:solidFill>
              </a:rPr>
              <a:t>LGS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131B5C"/>
              </a:solidFill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131B5C"/>
              </a:solidFill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131B5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575</Words>
  <Application>Microsoft Office PowerPoint</Application>
  <PresentationFormat>On-screen Show (4:3)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DejaVu Sans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CTO IR&amp;D</dc:creator>
  <cp:lastModifiedBy>Ganteaume, Oscar [Axios]</cp:lastModifiedBy>
  <cp:revision>102</cp:revision>
  <cp:lastPrinted>1601-01-01T00:00:00Z</cp:lastPrinted>
  <dcterms:created xsi:type="dcterms:W3CDTF">2015-09-27T23:09:37Z</dcterms:created>
  <dcterms:modified xsi:type="dcterms:W3CDTF">2018-08-09T09:03:09Z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