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3" r:id="rId9"/>
    <p:sldId id="270" r:id="rId10"/>
    <p:sldId id="266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0C0F991-0D98-40DF-87F3-11147F46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7713" y="6425404"/>
            <a:ext cx="6414287" cy="432596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ПОДГОТОВИЛ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Демидов </a:t>
            </a:r>
            <a:r>
              <a:rPr lang="ru-RU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владимир</a:t>
            </a:r>
            <a:r>
              <a:rPr lang="ru-RU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исп-32 </a:t>
            </a:r>
            <a:endParaRPr 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="" xmlns:a16="http://schemas.microsoft.com/office/drawing/2014/main" id="{BEE7327D-707D-4374-BDD1-AC217842AE3F}"/>
              </a:ext>
            </a:extLst>
          </p:cNvPr>
          <p:cNvSpPr txBox="1">
            <a:spLocks/>
          </p:cNvSpPr>
          <p:nvPr/>
        </p:nvSpPr>
        <p:spPr>
          <a:xfrm>
            <a:off x="970663" y="2781274"/>
            <a:ext cx="10250673" cy="1436291"/>
          </a:xfrm>
          <a:prstGeom prst="rect">
            <a:avLst/>
          </a:prstGeom>
        </p:spPr>
        <p:txBody>
          <a:bodyPr vert="horz" wrap="square" lIns="0" tIns="889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ts val="4880"/>
              </a:lnSpc>
              <a:spcBef>
                <a:spcPts val="700"/>
              </a:spcBef>
            </a:pPr>
            <a:r>
              <a:rPr lang="ru-RU" sz="4500" b="1" spc="-130" dirty="0">
                <a:latin typeface="Verdana"/>
                <a:cs typeface="Verdana"/>
              </a:rPr>
              <a:t>Презентация на тему</a:t>
            </a:r>
            <a:r>
              <a:rPr lang="en-US" sz="4500" b="1" spc="-130" dirty="0">
                <a:latin typeface="Verdana"/>
                <a:cs typeface="Verdana"/>
              </a:rPr>
              <a:t>:</a:t>
            </a:r>
          </a:p>
          <a:p>
            <a:pPr marL="12700" marR="5080" algn="ctr">
              <a:lnSpc>
                <a:spcPts val="4880"/>
              </a:lnSpc>
              <a:spcBef>
                <a:spcPts val="700"/>
              </a:spcBef>
            </a:pPr>
            <a:r>
              <a:rPr lang="ru-RU" sz="4500" b="1" spc="-130" dirty="0" smtClean="0">
                <a:latin typeface="Verdana"/>
                <a:cs typeface="Verdana"/>
              </a:rPr>
              <a:t>Туристическое бюро</a:t>
            </a:r>
            <a:endParaRPr lang="ru-RU" sz="45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6386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A9E640B9-C865-4910-92E9-A0F48D4EE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7614" y="579650"/>
            <a:ext cx="704985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ИС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="" xmlns:a16="http://schemas.microsoft.com/office/drawing/2014/main" id="{4693A03E-47DA-4947-A1EF-A4AE5BAB10C5}"/>
              </a:ext>
            </a:extLst>
          </p:cNvPr>
          <p:cNvGrpSpPr/>
          <p:nvPr/>
        </p:nvGrpSpPr>
        <p:grpSpPr>
          <a:xfrm>
            <a:off x="2084966" y="338480"/>
            <a:ext cx="1087359" cy="1087359"/>
            <a:chOff x="1000125" y="1447800"/>
            <a:chExt cx="1209675" cy="1209675"/>
          </a:xfrm>
        </p:grpSpPr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2662B424-F740-4784-9BC6-03EFAFC1E5F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="" xmlns:a16="http://schemas.microsoft.com/office/drawing/2014/main" id="{DC9330B1-1F9A-4987-9349-1FBCBECAF55F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="" xmlns:a16="http://schemas.microsoft.com/office/drawing/2014/main" id="{342F445E-9A84-43F6-9A18-B1A186B208F5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="" xmlns:a16="http://schemas.microsoft.com/office/drawing/2014/main" id="{733167AD-33A9-4046-93B6-3B8A17916CCC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97" y="1425839"/>
            <a:ext cx="4672330" cy="478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14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525AF775-73D7-43F7-B43B-F44A14354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445608"/>
            <a:ext cx="753611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Тестирование </a:t>
            </a:r>
            <a:r>
              <a:rPr lang="ru-RU" b="1" spc="470" dirty="0" err="1">
                <a:latin typeface="Verdana" panose="020B0604030504040204" pitchFamily="34" charset="0"/>
                <a:ea typeface="Verdana" panose="020B0604030504040204" pitchFamily="34" charset="0"/>
              </a:rPr>
              <a:t>ис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="" xmlns:a16="http://schemas.microsoft.com/office/drawing/2014/main" id="{20A6E73C-C087-4F7B-9C9B-17C3D95C92FA}"/>
              </a:ext>
            </a:extLst>
          </p:cNvPr>
          <p:cNvGrpSpPr/>
          <p:nvPr/>
        </p:nvGrpSpPr>
        <p:grpSpPr>
          <a:xfrm>
            <a:off x="2327944" y="1756306"/>
            <a:ext cx="1087359" cy="1087359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="" xmlns:a16="http://schemas.microsoft.com/office/drawing/2014/main" id="{D53F4EB0-CC3C-46C0-9C21-FA169DD8A7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="" xmlns:a16="http://schemas.microsoft.com/office/drawing/2014/main" id="{38269AC7-396F-4FEA-A6A6-F6C9FB25E2B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="" xmlns:a16="http://schemas.microsoft.com/office/drawing/2014/main" id="{4577BAD2-4D85-43A3-BA5F-D2B3B84602F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="" xmlns:a16="http://schemas.microsoft.com/office/drawing/2014/main" id="{E6427665-8A43-4002-8CA5-2AF39B90AE88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="" xmlns:a16="http://schemas.microsoft.com/office/drawing/2014/main" id="{A080E0BD-1E4C-4037-9C5C-94A16326FFBC}"/>
              </a:ext>
            </a:extLst>
          </p:cNvPr>
          <p:cNvSpPr txBox="1"/>
          <p:nvPr/>
        </p:nvSpPr>
        <p:spPr>
          <a:xfrm>
            <a:off x="3305262" y="1937648"/>
            <a:ext cx="6718955" cy="906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Разработка тестовых сценариев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4642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1827DD7-4F78-433C-821F-033DFF80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53" y="1481680"/>
            <a:ext cx="5850893" cy="3894640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="" xmlns:a16="http://schemas.microsoft.com/office/drawing/2014/main" id="{D264DCE0-52EB-48AC-BEEF-B07948B035B0}"/>
              </a:ext>
            </a:extLst>
          </p:cNvPr>
          <p:cNvGrpSpPr/>
          <p:nvPr/>
        </p:nvGrpSpPr>
        <p:grpSpPr>
          <a:xfrm>
            <a:off x="1558823" y="153824"/>
            <a:ext cx="1087359" cy="1087359"/>
            <a:chOff x="1000125" y="1447800"/>
            <a:chExt cx="1209675" cy="1209675"/>
          </a:xfrm>
        </p:grpSpPr>
        <p:pic>
          <p:nvPicPr>
            <p:cNvPr id="7" name="object 6">
              <a:extLst>
                <a:ext uri="{FF2B5EF4-FFF2-40B4-BE49-F238E27FC236}">
                  <a16:creationId xmlns="" xmlns:a16="http://schemas.microsoft.com/office/drawing/2014/main" id="{C1CA4A07-C52C-4E46-AA83-F60557A57E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="" xmlns:a16="http://schemas.microsoft.com/office/drawing/2014/main" id="{99F6E78D-69F1-4785-801D-12DB73768D34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="" xmlns:a16="http://schemas.microsoft.com/office/drawing/2014/main" id="{6D87093B-A267-4C6F-8B02-6CDA2C77F2C2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="" xmlns:a16="http://schemas.microsoft.com/office/drawing/2014/main" id="{8CF9D17A-6EC5-4D45-A2CA-3D4E39FF4305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5">
            <a:extLst>
              <a:ext uri="{FF2B5EF4-FFF2-40B4-BE49-F238E27FC236}">
                <a16:creationId xmlns="" xmlns:a16="http://schemas.microsoft.com/office/drawing/2014/main" id="{526F095B-8350-40FB-A4A3-5A9EB9E0392F}"/>
              </a:ext>
            </a:extLst>
          </p:cNvPr>
          <p:cNvSpPr txBox="1"/>
          <p:nvPr/>
        </p:nvSpPr>
        <p:spPr>
          <a:xfrm>
            <a:off x="2551088" y="477635"/>
            <a:ext cx="11716284" cy="4397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Разработка тестовых сценариев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989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525AF775-73D7-43F7-B43B-F44A14354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3744" y="2878257"/>
            <a:ext cx="961388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 smtClean="0">
                <a:latin typeface="Verdana" panose="020B0604030504040204" pitchFamily="34" charset="0"/>
                <a:ea typeface="Verdana" panose="020B0604030504040204" pitchFamily="34" charset="0"/>
              </a:rPr>
              <a:t>Благодарю за внимание!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="" xmlns:a16="http://schemas.microsoft.com/office/drawing/2014/main" id="{A8DD408F-2CEC-4796-BD55-161903B99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257919"/>
            <a:ext cx="7536111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ИНФОРМАЦИОННОЙ СИСТЕМЫ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="" xmlns:a16="http://schemas.microsoft.com/office/drawing/2014/main" id="{EE87B236-561F-46C3-BB68-B2930B9AE106}"/>
              </a:ext>
            </a:extLst>
          </p:cNvPr>
          <p:cNvGrpSpPr/>
          <p:nvPr/>
        </p:nvGrpSpPr>
        <p:grpSpPr>
          <a:xfrm>
            <a:off x="1515911" y="2103209"/>
            <a:ext cx="1209675" cy="1209675"/>
            <a:chOff x="1000125" y="1447800"/>
            <a:chExt cx="1209675" cy="1209675"/>
          </a:xfrm>
        </p:grpSpPr>
        <p:pic>
          <p:nvPicPr>
            <p:cNvPr id="8" name="object 6">
              <a:extLst>
                <a:ext uri="{FF2B5EF4-FFF2-40B4-BE49-F238E27FC236}">
                  <a16:creationId xmlns="" xmlns:a16="http://schemas.microsoft.com/office/drawing/2014/main" id="{CC98D2A8-DE1B-47BC-899E-EA46E1F748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="" xmlns:a16="http://schemas.microsoft.com/office/drawing/2014/main" id="{EA35DD72-503B-4290-820F-323BA8C5168C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="" xmlns:a16="http://schemas.microsoft.com/office/drawing/2014/main" id="{5713ED3F-FCB5-420F-934D-3E9B726838DC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="" xmlns:a16="http://schemas.microsoft.com/office/drawing/2014/main" id="{72CD2EDE-CD53-4471-B770-13A58A008A11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7316266-DF60-4691-8CD9-F8C7FB0AE61B}"/>
              </a:ext>
            </a:extLst>
          </p:cNvPr>
          <p:cNvSpPr txBox="1"/>
          <p:nvPr/>
        </p:nvSpPr>
        <p:spPr>
          <a:xfrm>
            <a:off x="2482637" y="2474748"/>
            <a:ext cx="8957150" cy="23232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Анализ предметной области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Контекстная диаграмма </a:t>
            </a: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</a:rPr>
              <a:t>IDEF0</a:t>
            </a:r>
          </a:p>
          <a:p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</a:rPr>
              <a:t>UML </a:t>
            </a:r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диаграммы</a:t>
            </a:r>
          </a:p>
        </p:txBody>
      </p:sp>
      <p:grpSp>
        <p:nvGrpSpPr>
          <p:cNvPr id="23" name="object 5">
            <a:extLst>
              <a:ext uri="{FF2B5EF4-FFF2-40B4-BE49-F238E27FC236}">
                <a16:creationId xmlns="" xmlns:a16="http://schemas.microsoft.com/office/drawing/2014/main" id="{7E11D9C6-A3A9-4E64-A960-8FE0A0FF8F89}"/>
              </a:ext>
            </a:extLst>
          </p:cNvPr>
          <p:cNvGrpSpPr/>
          <p:nvPr/>
        </p:nvGrpSpPr>
        <p:grpSpPr>
          <a:xfrm>
            <a:off x="1515911" y="3035823"/>
            <a:ext cx="1209675" cy="1209675"/>
            <a:chOff x="1000125" y="1447800"/>
            <a:chExt cx="1209675" cy="1209675"/>
          </a:xfrm>
        </p:grpSpPr>
        <p:pic>
          <p:nvPicPr>
            <p:cNvPr id="24" name="object 6">
              <a:extLst>
                <a:ext uri="{FF2B5EF4-FFF2-40B4-BE49-F238E27FC236}">
                  <a16:creationId xmlns="" xmlns:a16="http://schemas.microsoft.com/office/drawing/2014/main" id="{8EF77780-D6ED-488D-90CB-69AFE9ABF6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25" name="object 7">
              <a:extLst>
                <a:ext uri="{FF2B5EF4-FFF2-40B4-BE49-F238E27FC236}">
                  <a16:creationId xmlns="" xmlns:a16="http://schemas.microsoft.com/office/drawing/2014/main" id="{AD91CBC7-7C29-44E4-A1AD-7E81A66BB15B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="" xmlns:a16="http://schemas.microsoft.com/office/drawing/2014/main" id="{1CC80098-38BF-44A9-A794-E56D993C47F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="" xmlns:a16="http://schemas.microsoft.com/office/drawing/2014/main" id="{E705804D-E06D-4D72-9AEE-C02D0C280DAD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5">
            <a:extLst>
              <a:ext uri="{FF2B5EF4-FFF2-40B4-BE49-F238E27FC236}">
                <a16:creationId xmlns="" xmlns:a16="http://schemas.microsoft.com/office/drawing/2014/main" id="{92929581-7B67-4EA8-89DF-B01FA0A194FA}"/>
              </a:ext>
            </a:extLst>
          </p:cNvPr>
          <p:cNvGrpSpPr/>
          <p:nvPr/>
        </p:nvGrpSpPr>
        <p:grpSpPr>
          <a:xfrm>
            <a:off x="1515911" y="3978087"/>
            <a:ext cx="1209675" cy="1209675"/>
            <a:chOff x="1000125" y="1447800"/>
            <a:chExt cx="1209675" cy="1209675"/>
          </a:xfrm>
        </p:grpSpPr>
        <p:pic>
          <p:nvPicPr>
            <p:cNvPr id="29" name="object 6">
              <a:extLst>
                <a:ext uri="{FF2B5EF4-FFF2-40B4-BE49-F238E27FC236}">
                  <a16:creationId xmlns="" xmlns:a16="http://schemas.microsoft.com/office/drawing/2014/main" id="{97F26D5B-E756-456C-9EE9-F00114970F8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30" name="object 7">
              <a:extLst>
                <a:ext uri="{FF2B5EF4-FFF2-40B4-BE49-F238E27FC236}">
                  <a16:creationId xmlns="" xmlns:a16="http://schemas.microsoft.com/office/drawing/2014/main" id="{E621A484-55D5-4039-819B-928CF3C982DC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="" xmlns:a16="http://schemas.microsoft.com/office/drawing/2014/main" id="{C23B8605-99DB-4C65-A143-CA63EC548F0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="" xmlns:a16="http://schemas.microsoft.com/office/drawing/2014/main" id="{026102AC-C0F4-4227-BE3F-42F66B2268A4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842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C0B665AF-42F2-4CC3-BD13-314B6870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9841" y="268713"/>
            <a:ext cx="7442782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Анализ предметной области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="" xmlns:a16="http://schemas.microsoft.com/office/drawing/2014/main" id="{F901841C-763C-4644-BECE-26A43706280D}"/>
              </a:ext>
            </a:extLst>
          </p:cNvPr>
          <p:cNvGrpSpPr/>
          <p:nvPr/>
        </p:nvGrpSpPr>
        <p:grpSpPr>
          <a:xfrm>
            <a:off x="1714717" y="0"/>
            <a:ext cx="1209675" cy="1209675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="" xmlns:a16="http://schemas.microsoft.com/office/drawing/2014/main" id="{558F6439-C92A-4754-9522-F1326416A3B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="" xmlns:a16="http://schemas.microsoft.com/office/drawing/2014/main" id="{5160D7A7-EB33-43C4-9349-257EE0A1B638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="" xmlns:a16="http://schemas.microsoft.com/office/drawing/2014/main" id="{934077F1-6EAC-4ED4-BFD8-63DCA2409728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="" xmlns:a16="http://schemas.microsoft.com/office/drawing/2014/main" id="{B0FAACC6-A16F-45FA-8851-000CF4A3D8B8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32" name="Picture 8" descr="Открытие агентства недвижимости в маленьком городе - с чего начать и  прибыльно ли это – Лайфхакер">
            <a:extLst>
              <a:ext uri="{FF2B5EF4-FFF2-40B4-BE49-F238E27FC236}">
                <a16:creationId xmlns="" xmlns:a16="http://schemas.microsoft.com/office/drawing/2014/main" id="{AB445380-9312-485E-AB01-5EA9F439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8" y="1876304"/>
            <a:ext cx="3233518" cy="21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razdnikson.ru/wp-content/uploads/2021/07/vidy-turiz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95" y="1876305"/>
            <a:ext cx="3252097" cy="21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s://mir-tourista.ru/wp-content/uploads/1618483985_43-p-fon-turizm-4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00" y="4206933"/>
            <a:ext cx="3457046" cy="20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691FDB60-1EDC-42F7-AF9C-02ED172AF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79" y="596610"/>
            <a:ext cx="753611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b="1" spc="470" dirty="0">
                <a:latin typeface="Verdana" panose="020B0604030504040204" pitchFamily="34" charset="0"/>
                <a:ea typeface="Verdana" panose="020B0604030504040204" pitchFamily="34" charset="0"/>
              </a:rPr>
              <a:t>IDEF0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="" xmlns:a16="http://schemas.microsoft.com/office/drawing/2014/main" id="{00F9396C-C94F-4898-811F-D6C550C1462E}"/>
              </a:ext>
            </a:extLst>
          </p:cNvPr>
          <p:cNvGrpSpPr/>
          <p:nvPr/>
        </p:nvGrpSpPr>
        <p:grpSpPr>
          <a:xfrm>
            <a:off x="4390805" y="277106"/>
            <a:ext cx="1209675" cy="1209675"/>
            <a:chOff x="1000125" y="1447800"/>
            <a:chExt cx="1209675" cy="1209675"/>
          </a:xfrm>
        </p:grpSpPr>
        <p:pic>
          <p:nvPicPr>
            <p:cNvPr id="8" name="object 6">
              <a:extLst>
                <a:ext uri="{FF2B5EF4-FFF2-40B4-BE49-F238E27FC236}">
                  <a16:creationId xmlns="" xmlns:a16="http://schemas.microsoft.com/office/drawing/2014/main" id="{BE2491E2-C345-4C11-8155-3E9FF4E3A35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="" xmlns:a16="http://schemas.microsoft.com/office/drawing/2014/main" id="{457551CC-1685-44AD-99B5-636BE3EDA85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="" xmlns:a16="http://schemas.microsoft.com/office/drawing/2014/main" id="{18D7F05A-3460-440E-A7BC-555C41495B31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="" xmlns:a16="http://schemas.microsoft.com/office/drawing/2014/main" id="{67C3AE70-32EC-477D-99B7-57FD00CDBC6E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Рисунок 11" descr="https://studfile.net/html/2706/156/html_NcpByn3vnF.nSye/img-QR0ej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89" y="1694179"/>
            <a:ext cx="4839335" cy="34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https://studfile.net/html/2706/156/html_NcpByn3vnF.nSye/img-gpWpcu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12" y="1694179"/>
            <a:ext cx="4978400" cy="3469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5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BE2BB5E-DE87-4DCD-A9A4-D343C7278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7600" y="638686"/>
            <a:ext cx="753611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b="1" spc="470" dirty="0"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 диаграммы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="" xmlns:a16="http://schemas.microsoft.com/office/drawing/2014/main" id="{61436C89-F840-4E63-8F6F-FEB02CEDD8F8}"/>
              </a:ext>
            </a:extLst>
          </p:cNvPr>
          <p:cNvGrpSpPr/>
          <p:nvPr/>
        </p:nvGrpSpPr>
        <p:grpSpPr>
          <a:xfrm>
            <a:off x="2647600" y="319182"/>
            <a:ext cx="1209675" cy="1209675"/>
            <a:chOff x="1000125" y="1447800"/>
            <a:chExt cx="1209675" cy="1209675"/>
          </a:xfrm>
        </p:grpSpPr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05C36374-AF2C-496B-B021-F03354E309C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="" xmlns:a16="http://schemas.microsoft.com/office/drawing/2014/main" id="{B1DC4F4E-E93B-4F83-81E1-23C57EA336E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="" xmlns:a16="http://schemas.microsoft.com/office/drawing/2014/main" id="{6EA0CACB-8C5F-46D4-9377-6F8A8853120E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="" xmlns:a16="http://schemas.microsoft.com/office/drawing/2014/main" id="{61AAD3D3-0CC1-4D93-A589-654C69D56D07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Рисунок 9" descr="https://www.uml2.ru/forum/index.php?action=dlattach;topic=2983.0;attach=2795;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93" y="1528857"/>
            <a:ext cx="4732655" cy="386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 descr="https://pandia.ru/text/80/162/images/image050_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10" y="1533302"/>
            <a:ext cx="2726055" cy="386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4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www.uml2.ru/forum/index.php?action=dlattach;topic=2983.0;attach=2795;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07" y="1153098"/>
            <a:ext cx="5116830" cy="417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udbooks.net/imag_/15/190038/image00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51" y="1153098"/>
            <a:ext cx="4267200" cy="4179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99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www.bibliofond.ru/wimg/10/528199.files/image00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29" y="1027784"/>
            <a:ext cx="3648075" cy="344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Организационная структура турагентств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18" y="1027784"/>
            <a:ext cx="5147310" cy="3442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83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73062834-42E8-4D8B-8C01-A268AB789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534918"/>
            <a:ext cx="7536111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И ПРОЕКТИРОВАНИЕ ИС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="" xmlns:a16="http://schemas.microsoft.com/office/drawing/2014/main" id="{8FBB6930-5A19-4136-8357-92A55D425F28}"/>
              </a:ext>
            </a:extLst>
          </p:cNvPr>
          <p:cNvGrpSpPr/>
          <p:nvPr/>
        </p:nvGrpSpPr>
        <p:grpSpPr>
          <a:xfrm>
            <a:off x="2327944" y="2286079"/>
            <a:ext cx="1209675" cy="1209675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="" xmlns:a16="http://schemas.microsoft.com/office/drawing/2014/main" id="{C724415B-5DBD-4046-9D3D-EAFAD23D77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="" xmlns:a16="http://schemas.microsoft.com/office/drawing/2014/main" id="{168F281E-6114-43B7-B80C-E954DFAD4AE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="" xmlns:a16="http://schemas.microsoft.com/office/drawing/2014/main" id="{0A71680B-C70B-4403-931E-3B35F27175A9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="" xmlns:a16="http://schemas.microsoft.com/office/drawing/2014/main" id="{09243699-26C1-41A8-9327-B4E64A765F2D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5">
            <a:extLst>
              <a:ext uri="{FF2B5EF4-FFF2-40B4-BE49-F238E27FC236}">
                <a16:creationId xmlns="" xmlns:a16="http://schemas.microsoft.com/office/drawing/2014/main" id="{EDC46E59-D6AA-49C3-A835-D4D09D642F9B}"/>
              </a:ext>
            </a:extLst>
          </p:cNvPr>
          <p:cNvGrpSpPr/>
          <p:nvPr/>
        </p:nvGrpSpPr>
        <p:grpSpPr>
          <a:xfrm>
            <a:off x="2327944" y="3218693"/>
            <a:ext cx="1209675" cy="1209675"/>
            <a:chOff x="1000125" y="1447800"/>
            <a:chExt cx="1209675" cy="1209675"/>
          </a:xfrm>
        </p:grpSpPr>
        <p:pic>
          <p:nvPicPr>
            <p:cNvPr id="11" name="object 6">
              <a:extLst>
                <a:ext uri="{FF2B5EF4-FFF2-40B4-BE49-F238E27FC236}">
                  <a16:creationId xmlns="" xmlns:a16="http://schemas.microsoft.com/office/drawing/2014/main" id="{60594F87-1B38-4B1B-A6D8-C6C0BFF2180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12" name="object 7">
              <a:extLst>
                <a:ext uri="{FF2B5EF4-FFF2-40B4-BE49-F238E27FC236}">
                  <a16:creationId xmlns="" xmlns:a16="http://schemas.microsoft.com/office/drawing/2014/main" id="{0F09F96B-20BB-48C9-ACC0-1713D22871C5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="" xmlns:a16="http://schemas.microsoft.com/office/drawing/2014/main" id="{FC4ABF0B-5CC8-4841-ABE8-AD032D94766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="" xmlns:a16="http://schemas.microsoft.com/office/drawing/2014/main" id="{2A8A13DC-DD5D-450A-9FE8-6E93F8AD699C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5">
            <a:extLst>
              <a:ext uri="{FF2B5EF4-FFF2-40B4-BE49-F238E27FC236}">
                <a16:creationId xmlns="" xmlns:a16="http://schemas.microsoft.com/office/drawing/2014/main" id="{5E4B5DB7-B282-4B60-BB3C-5B22792B7999}"/>
              </a:ext>
            </a:extLst>
          </p:cNvPr>
          <p:cNvSpPr txBox="1"/>
          <p:nvPr/>
        </p:nvSpPr>
        <p:spPr>
          <a:xfrm>
            <a:off x="3294670" y="2657619"/>
            <a:ext cx="5411403" cy="1861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Разработка БД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ИС</a:t>
            </a:r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3A0186DD-2692-41C0-A70F-0B3019AAFAA0}"/>
              </a:ext>
            </a:extLst>
          </p:cNvPr>
          <p:cNvSpPr txBox="1">
            <a:spLocks/>
          </p:cNvSpPr>
          <p:nvPr/>
        </p:nvSpPr>
        <p:spPr>
          <a:xfrm>
            <a:off x="3712062" y="496945"/>
            <a:ext cx="5338328" cy="57066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>
                <a:latin typeface="Verdana" panose="020B0604030504040204" pitchFamily="34" charset="0"/>
                <a:ea typeface="Verdana" panose="020B0604030504040204" pitchFamily="34" charset="0"/>
              </a:rPr>
              <a:t>Разработка бд</a:t>
            </a:r>
            <a:endParaRPr lang="ru-RU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="" xmlns:a16="http://schemas.microsoft.com/office/drawing/2014/main" id="{E318E758-0EEF-450E-A11F-FEEC41E75C52}"/>
              </a:ext>
            </a:extLst>
          </p:cNvPr>
          <p:cNvGrpSpPr/>
          <p:nvPr/>
        </p:nvGrpSpPr>
        <p:grpSpPr>
          <a:xfrm>
            <a:off x="2827223" y="199380"/>
            <a:ext cx="1165801" cy="1165801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="" xmlns:a16="http://schemas.microsoft.com/office/drawing/2014/main" id="{0A0401F0-8A0F-46CB-9C13-F38AC75E784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="" xmlns:a16="http://schemas.microsoft.com/office/drawing/2014/main" id="{29B3E204-91B9-4661-8777-15B3C0FA7CDF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="" xmlns:a16="http://schemas.microsoft.com/office/drawing/2014/main" id="{FDA46183-0CE8-487A-980F-9EB53DCCADE4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="" xmlns:a16="http://schemas.microsoft.com/office/drawing/2014/main" id="{A87A6E1C-D35B-420F-9775-3EFA5C57584D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2812EB4D-772B-4848-93F9-C44094D79F88}"/>
              </a:ext>
            </a:extLst>
          </p:cNvPr>
          <p:cNvPicPr/>
          <p:nvPr/>
        </p:nvPicPr>
        <p:blipFill rotWithShape="1">
          <a:blip r:embed="rId3"/>
          <a:srcRect b="8552"/>
          <a:stretch/>
        </p:blipFill>
        <p:spPr bwMode="auto">
          <a:xfrm>
            <a:off x="2565182" y="1475337"/>
            <a:ext cx="7061636" cy="42900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45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146</TotalTime>
  <Words>52</Words>
  <Application>Microsoft Office PowerPoint</Application>
  <PresentationFormat>Произвольный</PresentationFormat>
  <Paragraphs>22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Контур</vt:lpstr>
      <vt:lpstr>Презентация PowerPoint</vt:lpstr>
      <vt:lpstr>ПРОЕКТИРОВАНИЕ ИНФОРМАЦИОННОЙ СИСТЕМЫ</vt:lpstr>
      <vt:lpstr>Анализ предметной области</vt:lpstr>
      <vt:lpstr>IDEF0</vt:lpstr>
      <vt:lpstr>UML диаграммы</vt:lpstr>
      <vt:lpstr>Презентация PowerPoint</vt:lpstr>
      <vt:lpstr>Презентация PowerPoint</vt:lpstr>
      <vt:lpstr>РАЗРАБОТКА И ПРОЕКТИРОВАНИЕ ИС</vt:lpstr>
      <vt:lpstr>Презентация PowerPoint</vt:lpstr>
      <vt:lpstr>ПРОЕКТИРОВАНИЕ ИС</vt:lpstr>
      <vt:lpstr>Тестирование ис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Thrd Maksofer</dc:creator>
  <cp:lastModifiedBy>Ворона Ворона</cp:lastModifiedBy>
  <cp:revision>12</cp:revision>
  <dcterms:created xsi:type="dcterms:W3CDTF">2022-04-21T23:59:32Z</dcterms:created>
  <dcterms:modified xsi:type="dcterms:W3CDTF">2022-06-27T17:36:43Z</dcterms:modified>
</cp:coreProperties>
</file>