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633588-55B3-48D5-85C2-5501CAEC0418}">
  <a:tblStyle styleId="{5C633588-55B3-48D5-85C2-5501CAEC0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Comfortaa-bold.fntdata"/><Relationship Id="rId12" Type="http://schemas.openxmlformats.org/officeDocument/2006/relationships/slide" Target="slides/slide6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7c46ac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7c46ac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86daa1e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86daa1e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86daa1eb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86daa1e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86daa1eb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86daa1eb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86daa1eb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86daa1eb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86daa1eb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86daa1eb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86daa1eb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86daa1eb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86daa1eb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86daa1eb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86daa1eb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86daa1eb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86daa1eb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86daa1eb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94110ff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794110ff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86daa1eb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86daa1eb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7c46acf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7c46acf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794110ff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794110f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794110ff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794110ff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794110ff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794110ff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794110ff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794110ff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794110ff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794110ff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794110ff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794110ff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794110ff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794110ff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794110ff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794110ff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c46acf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c46acf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Relationship Id="rId4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Relationship Id="rId4" Type="http://schemas.openxmlformats.org/officeDocument/2006/relationships/image" Target="../media/image22.jpg"/><Relationship Id="rId5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Evolution in a Predator-Prey Model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Lena Payne (She/They), University of Kent, llp22@kent.ac.uk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5510125" y="4003225"/>
            <a:ext cx="18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Mean: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316-325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Variance: 107-168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(Unstable State)</a:t>
            </a:r>
            <a:endParaRPr/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/>
          </a:blip>
          <a:srcRect b="0" l="31789" r="34633" t="6890"/>
          <a:stretch/>
        </p:blipFill>
        <p:spPr>
          <a:xfrm>
            <a:off x="302875" y="1610525"/>
            <a:ext cx="3690377" cy="23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 b="0" l="32401" r="35141" t="6768"/>
          <a:stretch/>
        </p:blipFill>
        <p:spPr>
          <a:xfrm>
            <a:off x="4375875" y="1580100"/>
            <a:ext cx="3580453" cy="23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 rotWithShape="1">
          <a:blip r:embed="rId5">
            <a:alphaModFix/>
          </a:blip>
          <a:srcRect b="0" l="31871" r="35672" t="8933"/>
          <a:stretch/>
        </p:blipFill>
        <p:spPr>
          <a:xfrm>
            <a:off x="4194888" y="1580100"/>
            <a:ext cx="3690374" cy="23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/>
        </p:nvSpPr>
        <p:spPr>
          <a:xfrm>
            <a:off x="1478132" y="4003225"/>
            <a:ext cx="16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Mean: 179-180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Variance: 64-124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5636150" y="4003225"/>
            <a:ext cx="232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Mean: 498-500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Variance: 576-623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(10x10, 2%)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88363" y="27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{5C633588-55B3-48D5-85C2-5501CAEC0418}</a:tableStyleId>
              </a:tblPr>
              <a:tblGrid>
                <a:gridCol w="740150"/>
                <a:gridCol w="1368050"/>
                <a:gridCol w="966750"/>
              </a:tblGrid>
              <a:tr h="5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Prey Density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 Peak Averages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Average of Averages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 b="6406" l="32307" r="35433" t="7830"/>
          <a:stretch/>
        </p:blipFill>
        <p:spPr>
          <a:xfrm>
            <a:off x="609600" y="1567300"/>
            <a:ext cx="4569600" cy="29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(10x10, 2%)</a:t>
            </a:r>
            <a:endParaRPr/>
          </a:p>
        </p:txBody>
      </p:sp>
      <p:graphicFrame>
        <p:nvGraphicFramePr>
          <p:cNvPr id="233" name="Google Shape;233;p24"/>
          <p:cNvGraphicFramePr/>
          <p:nvPr/>
        </p:nvGraphicFramePr>
        <p:xfrm>
          <a:off x="5788363" y="27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{5C633588-55B3-48D5-85C2-5501CAEC0418}</a:tableStyleId>
              </a:tblPr>
              <a:tblGrid>
                <a:gridCol w="740150"/>
                <a:gridCol w="1368050"/>
                <a:gridCol w="966750"/>
              </a:tblGrid>
              <a:tr h="5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Prey Density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 Peak Averages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Average of Averages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4" name="Google Shape;234;p24"/>
          <p:cNvPicPr preferRelativeResize="0"/>
          <p:nvPr/>
        </p:nvPicPr>
        <p:blipFill rotWithShape="1">
          <a:blip r:embed="rId3">
            <a:alphaModFix/>
          </a:blip>
          <a:srcRect b="0" l="32648" r="35138" t="8029"/>
          <a:stretch/>
        </p:blipFill>
        <p:spPr>
          <a:xfrm>
            <a:off x="874931" y="1587806"/>
            <a:ext cx="4426999" cy="28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(10x10, 2%)</a:t>
            </a:r>
            <a:endParaRPr/>
          </a:p>
        </p:txBody>
      </p:sp>
      <p:graphicFrame>
        <p:nvGraphicFramePr>
          <p:cNvPr id="240" name="Google Shape;240;p25"/>
          <p:cNvGraphicFramePr/>
          <p:nvPr/>
        </p:nvGraphicFramePr>
        <p:xfrm>
          <a:off x="5788363" y="27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{5C633588-55B3-48D5-85C2-5501CAEC0418}</a:tableStyleId>
              </a:tblPr>
              <a:tblGrid>
                <a:gridCol w="740150"/>
                <a:gridCol w="1368050"/>
                <a:gridCol w="966750"/>
              </a:tblGrid>
              <a:tr h="5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Prey Density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 Peak Averages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Average of Averages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65,65,67,68,68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b="-3148" l="32986" r="35830" t="7151"/>
          <a:stretch/>
        </p:blipFill>
        <p:spPr>
          <a:xfrm>
            <a:off x="819150" y="1754325"/>
            <a:ext cx="4181525" cy="27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(10x10, 2%)</a:t>
            </a:r>
            <a:endParaRPr/>
          </a:p>
        </p:txBody>
      </p:sp>
      <p:graphicFrame>
        <p:nvGraphicFramePr>
          <p:cNvPr id="247" name="Google Shape;247;p26"/>
          <p:cNvGraphicFramePr/>
          <p:nvPr/>
        </p:nvGraphicFramePr>
        <p:xfrm>
          <a:off x="5788363" y="27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{5C633588-55B3-48D5-85C2-5501CAEC0418}</a:tableStyleId>
              </a:tblPr>
              <a:tblGrid>
                <a:gridCol w="740150"/>
                <a:gridCol w="1368050"/>
                <a:gridCol w="966750"/>
              </a:tblGrid>
              <a:tr h="5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Prey Density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 Peak Averages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Average of Averages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65,65,67,68,68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8" name="Google Shape;248;p26"/>
          <p:cNvPicPr preferRelativeResize="0"/>
          <p:nvPr/>
        </p:nvPicPr>
        <p:blipFill rotWithShape="1">
          <a:blip r:embed="rId3">
            <a:alphaModFix/>
          </a:blip>
          <a:srcRect b="82" l="31624" r="34745" t="7810"/>
          <a:stretch/>
        </p:blipFill>
        <p:spPr>
          <a:xfrm>
            <a:off x="676025" y="1644775"/>
            <a:ext cx="4413924" cy="29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(10x10, 2%)</a:t>
            </a:r>
            <a:endParaRPr/>
          </a:p>
        </p:txBody>
      </p:sp>
      <p:graphicFrame>
        <p:nvGraphicFramePr>
          <p:cNvPr id="254" name="Google Shape;254;p27"/>
          <p:cNvGraphicFramePr/>
          <p:nvPr/>
        </p:nvGraphicFramePr>
        <p:xfrm>
          <a:off x="5788363" y="27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{5C633588-55B3-48D5-85C2-5501CAEC0418}</a:tableStyleId>
              </a:tblPr>
              <a:tblGrid>
                <a:gridCol w="740150"/>
                <a:gridCol w="1368050"/>
                <a:gridCol w="966750"/>
              </a:tblGrid>
              <a:tr h="5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Prey Density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 Peak Averages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Average of Averages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65,65,67,68,68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65,67,67,68,69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67.2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5" name="Google Shape;255;p27"/>
          <p:cNvPicPr preferRelativeResize="0"/>
          <p:nvPr/>
        </p:nvPicPr>
        <p:blipFill rotWithShape="1">
          <a:blip r:embed="rId3">
            <a:alphaModFix/>
          </a:blip>
          <a:srcRect b="1361" l="31818" r="34552" t="7894"/>
          <a:stretch/>
        </p:blipFill>
        <p:spPr>
          <a:xfrm>
            <a:off x="656995" y="1675556"/>
            <a:ext cx="4444099" cy="29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(10x10, 2%)</a:t>
            </a:r>
            <a:endParaRPr/>
          </a:p>
        </p:txBody>
      </p:sp>
      <p:graphicFrame>
        <p:nvGraphicFramePr>
          <p:cNvPr id="261" name="Google Shape;261;p28"/>
          <p:cNvGraphicFramePr/>
          <p:nvPr/>
        </p:nvGraphicFramePr>
        <p:xfrm>
          <a:off x="5788363" y="27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{5C633588-55B3-48D5-85C2-5501CAEC0418}</a:tableStyleId>
              </a:tblPr>
              <a:tblGrid>
                <a:gridCol w="740150"/>
                <a:gridCol w="1368050"/>
                <a:gridCol w="966750"/>
              </a:tblGrid>
              <a:tr h="5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Prey Density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 Peak Averages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Average of Averages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65,65,67,68,68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65,67,67,68,69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67.2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31290" r="35764" t="6646"/>
          <a:stretch/>
        </p:blipFill>
        <p:spPr>
          <a:xfrm>
            <a:off x="819155" y="1603500"/>
            <a:ext cx="4095722" cy="28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(10x10, 2%)</a:t>
            </a:r>
            <a:endParaRPr/>
          </a:p>
        </p:txBody>
      </p:sp>
      <p:graphicFrame>
        <p:nvGraphicFramePr>
          <p:cNvPr id="268" name="Google Shape;268;p29"/>
          <p:cNvGraphicFramePr/>
          <p:nvPr/>
        </p:nvGraphicFramePr>
        <p:xfrm>
          <a:off x="5788363" y="27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{5C633588-55B3-48D5-85C2-5501CAEC0418}</a:tableStyleId>
              </a:tblPr>
              <a:tblGrid>
                <a:gridCol w="740150"/>
                <a:gridCol w="1368050"/>
                <a:gridCol w="966750"/>
              </a:tblGrid>
              <a:tr h="5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Prey Density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 Peak Averages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Average of Averages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65,65,67,68,68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65,67,67,68,69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67.2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66,67,67,67,68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b="-599" l="31465" r="34906" t="9781"/>
          <a:stretch/>
        </p:blipFill>
        <p:spPr>
          <a:xfrm>
            <a:off x="734150" y="1548370"/>
            <a:ext cx="4410638" cy="29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(10x10, 2%)</a:t>
            </a:r>
            <a:endParaRPr/>
          </a:p>
        </p:txBody>
      </p:sp>
      <p:graphicFrame>
        <p:nvGraphicFramePr>
          <p:cNvPr id="275" name="Google Shape;275;p30"/>
          <p:cNvGraphicFramePr/>
          <p:nvPr/>
        </p:nvGraphicFramePr>
        <p:xfrm>
          <a:off x="5788363" y="27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{5C633588-55B3-48D5-85C2-5501CAEC0418}</a:tableStyleId>
              </a:tblPr>
              <a:tblGrid>
                <a:gridCol w="740150"/>
                <a:gridCol w="1368050"/>
                <a:gridCol w="966750"/>
              </a:tblGrid>
              <a:tr h="5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Prey Density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 Peak Averages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Average of Averages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65,65,67,68,68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65,67,67,68,69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67.2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66,67,67,67,68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66,67,67,67,68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 b="2817" l="33439" r="36911" t="10505"/>
          <a:stretch/>
        </p:blipFill>
        <p:spPr>
          <a:xfrm>
            <a:off x="893707" y="1718750"/>
            <a:ext cx="4226355" cy="2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(10x10, 2%)</a:t>
            </a:r>
            <a:endParaRPr/>
          </a:p>
        </p:txBody>
      </p:sp>
      <p:graphicFrame>
        <p:nvGraphicFramePr>
          <p:cNvPr id="282" name="Google Shape;282;p31"/>
          <p:cNvGraphicFramePr/>
          <p:nvPr/>
        </p:nvGraphicFramePr>
        <p:xfrm>
          <a:off x="5788363" y="27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{5C633588-55B3-48D5-85C2-5501CAEC0418}</a:tableStyleId>
              </a:tblPr>
              <a:tblGrid>
                <a:gridCol w="740150"/>
                <a:gridCol w="1368050"/>
                <a:gridCol w="966750"/>
              </a:tblGrid>
              <a:tr h="5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Prey Density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 Peak Averages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Average of Averages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65,65,67,68,68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65,67,67,68,69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67.2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66,67,67,67,68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66,67,67,67,68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67,67,67,68,68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67.2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 b="0" l="33047" r="35769" t="7002"/>
          <a:stretch/>
        </p:blipFill>
        <p:spPr>
          <a:xfrm>
            <a:off x="819156" y="1564282"/>
            <a:ext cx="4374060" cy="29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2809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My title is a lie.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2436825"/>
            <a:ext cx="2809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Limited Evolution.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3073450"/>
            <a:ext cx="2809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Prey only model.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3710075"/>
            <a:ext cx="2809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Building a baseline.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0125"/>
            <a:ext cx="38100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49907" r="0" t="0"/>
          <a:stretch/>
        </p:blipFill>
        <p:spPr>
          <a:xfrm>
            <a:off x="6473450" y="1470125"/>
            <a:ext cx="19085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(10x10, 2%)</a:t>
            </a:r>
            <a:endParaRPr/>
          </a:p>
        </p:txBody>
      </p:sp>
      <p:graphicFrame>
        <p:nvGraphicFramePr>
          <p:cNvPr id="289" name="Google Shape;289;p32"/>
          <p:cNvGraphicFramePr/>
          <p:nvPr/>
        </p:nvGraphicFramePr>
        <p:xfrm>
          <a:off x="5788363" y="27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{5C633588-55B3-48D5-85C2-5501CAEC0418}</a:tableStyleId>
              </a:tblPr>
              <a:tblGrid>
                <a:gridCol w="740150"/>
                <a:gridCol w="1368050"/>
                <a:gridCol w="966750"/>
              </a:tblGrid>
              <a:tr h="5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Prey Density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 Peak Averages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Average of Averages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N/A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64,69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65,65,67,68,68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65,67,67,68,69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67.2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66,66,66,67,68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66,67,67,67,68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66,67,67,67,68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67,67,67,68,68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67.2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1.0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67,68,68,68,68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67.8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b="0" l="32844" r="35972" t="8122"/>
          <a:stretch/>
        </p:blipFill>
        <p:spPr>
          <a:xfrm>
            <a:off x="819149" y="1675830"/>
            <a:ext cx="4270791" cy="2864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(General Trends)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831500" y="1701275"/>
            <a:ext cx="76539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No 5x5 grids had a surviving population.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No 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surviving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populations of 0.5% and 0.25%.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 higher reproduction rate results in a higher unstable steady state.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 larger lattice is weakly associated with higher survival rates, but NOT higher post peak averages.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Low and high prey densities take longer to become a 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steady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state.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Initial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prey density has a weak 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effect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on post peak average.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Lower reproduction rate gives higher variance.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Next?</a:t>
            </a:r>
            <a:endParaRPr/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25" y="1529524"/>
            <a:ext cx="3241675" cy="18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/>
        </p:nvSpPr>
        <p:spPr>
          <a:xfrm>
            <a:off x="738600" y="3507850"/>
            <a:ext cx="3079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Put the predator back in predator-prey!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500" y="792800"/>
            <a:ext cx="3079500" cy="20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/>
          <p:cNvSpPr txBox="1"/>
          <p:nvPr/>
        </p:nvSpPr>
        <p:spPr>
          <a:xfrm>
            <a:off x="5625500" y="2968500"/>
            <a:ext cx="30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Biased movement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Thank You!</a:t>
            </a:r>
            <a:endParaRPr b="1" sz="3600"/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 b="5649" l="12799" r="7550" t="18518"/>
          <a:stretch/>
        </p:blipFill>
        <p:spPr>
          <a:xfrm>
            <a:off x="6500450" y="72200"/>
            <a:ext cx="2040075" cy="25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 rotWithShape="1">
          <a:blip r:embed="rId4">
            <a:alphaModFix/>
          </a:blip>
          <a:srcRect b="29620" l="17110" r="20075" t="3485"/>
          <a:stretch/>
        </p:blipFill>
        <p:spPr>
          <a:xfrm>
            <a:off x="3358048" y="148400"/>
            <a:ext cx="2405975" cy="192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 rotWithShape="1">
          <a:blip r:embed="rId5">
            <a:alphaModFix/>
          </a:blip>
          <a:srcRect b="19353" l="7135" r="13049" t="10653"/>
          <a:stretch/>
        </p:blipFill>
        <p:spPr>
          <a:xfrm>
            <a:off x="122025" y="1420300"/>
            <a:ext cx="2812374" cy="328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756175"/>
            <a:ext cx="37530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Individual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based model.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(Spatial Structure)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22270" l="30194" r="16898" t="25670"/>
          <a:stretch/>
        </p:blipFill>
        <p:spPr>
          <a:xfrm>
            <a:off x="5703600" y="1545275"/>
            <a:ext cx="2621250" cy="257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5"/>
          <p:cNvCxnSpPr/>
          <p:nvPr/>
        </p:nvCxnSpPr>
        <p:spPr>
          <a:xfrm flipH="1">
            <a:off x="5625525" y="3121688"/>
            <a:ext cx="535500" cy="6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5"/>
          <p:cNvCxnSpPr/>
          <p:nvPr/>
        </p:nvCxnSpPr>
        <p:spPr>
          <a:xfrm flipH="1">
            <a:off x="8165575" y="3121688"/>
            <a:ext cx="535500" cy="6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5"/>
          <p:cNvCxnSpPr>
            <a:endCxn id="147" idx="2"/>
          </p:cNvCxnSpPr>
          <p:nvPr/>
        </p:nvCxnSpPr>
        <p:spPr>
          <a:xfrm flipH="1">
            <a:off x="7014225" y="3712300"/>
            <a:ext cx="1800" cy="412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/>
          <p:nvPr/>
        </p:nvCxnSpPr>
        <p:spPr>
          <a:xfrm flipH="1">
            <a:off x="7013325" y="1255800"/>
            <a:ext cx="1800" cy="412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819150" y="2238038"/>
            <a:ext cx="37530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Square grids of a set size.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819150" y="2753500"/>
            <a:ext cx="3753000" cy="16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Discrete lattice with no boundaries.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819150" y="3712300"/>
            <a:ext cx="37530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Animals live in a doughnut shaped environment.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(Temporal Structure)</a:t>
            </a:r>
            <a:endParaRPr/>
          </a:p>
        </p:txBody>
      </p:sp>
      <p:sp>
        <p:nvSpPr>
          <p:cNvPr id="160" name="Google Shape;160;p16"/>
          <p:cNvSpPr txBox="1"/>
          <p:nvPr>
            <p:ph idx="4294967295" type="body"/>
          </p:nvPr>
        </p:nvSpPr>
        <p:spPr>
          <a:xfrm>
            <a:off x="819150" y="1990725"/>
            <a:ext cx="7505700" cy="26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Each simulation runs for 1000 time-steps.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Prey can begin to die of old age when they are 100 time-steps old.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Initial age distribution between 0 and 100.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9150" y="1756175"/>
            <a:ext cx="50838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Set number of prey randomly dispersed on the lattice.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(Initialisation)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22270" l="30194" r="16898" t="25670"/>
          <a:stretch/>
        </p:blipFill>
        <p:spPr>
          <a:xfrm>
            <a:off x="6060600" y="1756175"/>
            <a:ext cx="2621250" cy="25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819150" y="2504850"/>
            <a:ext cx="50838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Each agent will try to move on the lattice.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819150" y="2895225"/>
            <a:ext cx="50838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Check to see if any prey have died.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819150" y="3253525"/>
            <a:ext cx="50838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Adjacent prey have a chance to reproduce.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819150" y="3629075"/>
            <a:ext cx="50838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New prey are dispersed.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819150" y="4002200"/>
            <a:ext cx="50838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Next time-step.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9788" y="3549075"/>
            <a:ext cx="316373" cy="28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950" y="2903087"/>
            <a:ext cx="316373" cy="28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038" y="3549075"/>
            <a:ext cx="316373" cy="28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575" y="2608575"/>
            <a:ext cx="316373" cy="28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575" y="2246975"/>
            <a:ext cx="316373" cy="28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050" y="2246975"/>
            <a:ext cx="316373" cy="28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/>
          <p:nvPr/>
        </p:nvSpPr>
        <p:spPr>
          <a:xfrm>
            <a:off x="7743663" y="2221500"/>
            <a:ext cx="490200" cy="7005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 rot="5536764">
            <a:off x="6924553" y="3341556"/>
            <a:ext cx="490288" cy="700444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425" y="2903087"/>
            <a:ext cx="316373" cy="28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3325" y="3834487"/>
            <a:ext cx="316373" cy="2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(Potential Outcomes)</a:t>
            </a:r>
            <a:endParaRPr/>
          </a:p>
        </p:txBody>
      </p:sp>
      <p:sp>
        <p:nvSpPr>
          <p:cNvPr id="188" name="Google Shape;188;p18"/>
          <p:cNvSpPr txBox="1"/>
          <p:nvPr>
            <p:ph idx="4294967295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24">
                <a:latin typeface="Comfortaa"/>
                <a:ea typeface="Comfortaa"/>
                <a:cs typeface="Comfortaa"/>
                <a:sym typeface="Comfortaa"/>
              </a:rPr>
              <a:t>Three steady states</a:t>
            </a:r>
            <a:endParaRPr b="1" sz="1924">
              <a:latin typeface="Comfortaa"/>
              <a:ea typeface="Comfortaa"/>
              <a:cs typeface="Comfortaa"/>
              <a:sym typeface="Comfortaa"/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Extinction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Fully saturated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Unstable state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819150" y="1756175"/>
            <a:ext cx="70491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Death Rate (1-0.95</a:t>
            </a:r>
            <a:r>
              <a:rPr baseline="30000" lang="en" sz="1600">
                <a:latin typeface="Comfortaa"/>
                <a:ea typeface="Comfortaa"/>
                <a:cs typeface="Comfortaa"/>
                <a:sym typeface="Comfortaa"/>
              </a:rPr>
              <a:t>Age-100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Lattice Size (5x5, 10x10, 15x15, 20x20, 25x25)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Initial Prey Density (0.1, 0.2 , …, 0.9, 1.0)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Reproduction Rate (4%, 2%, 1%, 0.5%, 0.25%)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5 iterations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(Variables)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(Extinction)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2642" l="33769" r="36441" t="6868"/>
          <a:stretch/>
        </p:blipFill>
        <p:spPr>
          <a:xfrm>
            <a:off x="917100" y="1599475"/>
            <a:ext cx="3590626" cy="239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4">
            <a:alphaModFix/>
          </a:blip>
          <a:srcRect b="0" l="33333" r="36161" t="7978"/>
          <a:stretch/>
        </p:blipFill>
        <p:spPr>
          <a:xfrm>
            <a:off x="4737600" y="1542900"/>
            <a:ext cx="3807166" cy="25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/>
        </p:nvSpPr>
        <p:spPr>
          <a:xfrm>
            <a:off x="1962718" y="4111550"/>
            <a:ext cx="14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20x20, 0.1, 1%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5725893" y="4111550"/>
            <a:ext cx="14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10x10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, 0.4, 1%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(Saturation)</a:t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18338" l="12374" r="18103" t="23277"/>
          <a:stretch/>
        </p:blipFill>
        <p:spPr>
          <a:xfrm>
            <a:off x="1865500" y="1662450"/>
            <a:ext cx="5043074" cy="282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