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77" r:id="rId4"/>
    <p:sldId id="270" r:id="rId5"/>
    <p:sldId id="264" r:id="rId6"/>
    <p:sldId id="265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FC1F983-7CD3-47D8-97FA-B2B69C4E1992}">
          <p14:sldIdLst>
            <p14:sldId id="256"/>
            <p14:sldId id="261"/>
            <p14:sldId id="277"/>
            <p14:sldId id="270"/>
            <p14:sldId id="264"/>
            <p14:sldId id="265"/>
          </p14:sldIdLst>
        </p14:section>
        <p14:section name="条件随机场" id="{264B3F4B-3988-420B-A8D6-90402F1EB518}">
          <p14:sldIdLst>
            <p14:sldId id="271"/>
            <p14:sldId id="272"/>
            <p14:sldId id="273"/>
          </p14:sldIdLst>
        </p14:section>
        <p14:section name="词向量特征" id="{3514B394-D6B4-4B03-9F2C-884E02E2F2F0}">
          <p14:sldIdLst>
            <p14:sldId id="274"/>
            <p14:sldId id="275"/>
            <p14:sldId id="276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17" autoAdjust="0"/>
    <p:restoredTop sz="94639" autoAdjust="0"/>
  </p:normalViewPr>
  <p:slideViewPr>
    <p:cSldViewPr snapToGrid="0">
      <p:cViewPr varScale="1">
        <p:scale>
          <a:sx n="109" d="100"/>
          <a:sy n="109" d="100"/>
        </p:scale>
        <p:origin x="10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XXX-&#23398;&#26415;&#30740;&#31350;\%5b&#36827;&#34892;%5d%20&#27605;&#19994;&#35774;&#35745;\02%20&#33258;&#23398;&#20064;\&#23454;&#39564;&#65281;&#65281;&#65281;&#65281;\&#23454;&#39564;&#32467;&#26524;&#20998;&#2651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76159230096237"/>
          <c:y val="8.7801108194808977E-2"/>
          <c:w val="0.84068285214348204"/>
          <c:h val="0.7137882716049383"/>
        </c:manualLayout>
      </c:layout>
      <c:lineChart>
        <c:grouping val="standard"/>
        <c:varyColors val="0"/>
        <c:ser>
          <c:idx val="3"/>
          <c:order val="0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 cmpd="sng" algn="ctr">
              <a:solidFill>
                <a:schemeClr val="accent6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0.98109999999999997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B8-482D-8211-052D0AD92D2C}"/>
            </c:ext>
          </c:extLst>
        </c:ser>
        <c:ser>
          <c:idx val="4"/>
          <c:order val="1"/>
          <c:tx>
            <c:strRef>
              <c:f>Sheet1!$D$1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 cmpd="sng" algn="ctr">
              <a:solidFill>
                <a:schemeClr val="accent5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0.00%</c:formatCode>
                <c:ptCount val="12"/>
                <c:pt idx="0">
                  <c:v>0.68120000000000003</c:v>
                </c:pt>
                <c:pt idx="1">
                  <c:v>0.55000000000000004</c:v>
                </c:pt>
                <c:pt idx="2">
                  <c:v>0.22220000000000001</c:v>
                </c:pt>
                <c:pt idx="3">
                  <c:v>0</c:v>
                </c:pt>
                <c:pt idx="4">
                  <c:v>0.5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B8-482D-8211-052D0AD92D2C}"/>
            </c:ext>
          </c:extLst>
        </c:ser>
        <c:ser>
          <c:idx val="5"/>
          <c:order val="2"/>
          <c:tx>
            <c:strRef>
              <c:f>Sheet1!$E$1</c:f>
              <c:strCache>
                <c:ptCount val="1"/>
                <c:pt idx="0">
                  <c:v>F1</c:v>
                </c:pt>
              </c:strCache>
            </c:strRef>
          </c:tx>
          <c:spPr>
            <a:ln w="19050" cap="rnd" cmpd="sng" algn="ctr">
              <a:solidFill>
                <a:schemeClr val="accent4">
                  <a:lumMod val="60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Sheet1!$E$2:$E$13</c:f>
              <c:numCache>
                <c:formatCode>0.00%</c:formatCode>
                <c:ptCount val="12"/>
                <c:pt idx="0">
                  <c:v>0.80410000000000004</c:v>
                </c:pt>
                <c:pt idx="1">
                  <c:v>0.7097</c:v>
                </c:pt>
                <c:pt idx="2">
                  <c:v>0.36359999999999998</c:v>
                </c:pt>
                <c:pt idx="3">
                  <c:v>0</c:v>
                </c:pt>
                <c:pt idx="4">
                  <c:v>0.66669999999999996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B8-482D-8211-052D0AD92D2C}"/>
            </c:ext>
          </c:extLst>
        </c:ser>
        <c:ser>
          <c:idx val="0"/>
          <c:order val="3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0.98109999999999997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DB8-482D-8211-052D0AD92D2C}"/>
            </c:ext>
          </c:extLst>
        </c:ser>
        <c:ser>
          <c:idx val="1"/>
          <c:order val="4"/>
          <c:tx>
            <c:strRef>
              <c:f>Sheet1!$D$1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0.00%</c:formatCode>
                <c:ptCount val="12"/>
                <c:pt idx="0">
                  <c:v>0.68120000000000003</c:v>
                </c:pt>
                <c:pt idx="1">
                  <c:v>0.55000000000000004</c:v>
                </c:pt>
                <c:pt idx="2">
                  <c:v>0.22220000000000001</c:v>
                </c:pt>
                <c:pt idx="3">
                  <c:v>0</c:v>
                </c:pt>
                <c:pt idx="4">
                  <c:v>0.5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DB8-482D-8211-052D0AD92D2C}"/>
            </c:ext>
          </c:extLst>
        </c:ser>
        <c:ser>
          <c:idx val="2"/>
          <c:order val="5"/>
          <c:tx>
            <c:strRef>
              <c:f>Sheet1!$E$1</c:f>
              <c:strCache>
                <c:ptCount val="1"/>
                <c:pt idx="0">
                  <c:v>F1</c:v>
                </c:pt>
              </c:strCache>
            </c:strRef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Sheet1!$E$2:$E$13</c:f>
              <c:numCache>
                <c:formatCode>0.00%</c:formatCode>
                <c:ptCount val="12"/>
                <c:pt idx="0">
                  <c:v>0.80410000000000004</c:v>
                </c:pt>
                <c:pt idx="1">
                  <c:v>0.7097</c:v>
                </c:pt>
                <c:pt idx="2">
                  <c:v>0.36359999999999998</c:v>
                </c:pt>
                <c:pt idx="3">
                  <c:v>0</c:v>
                </c:pt>
                <c:pt idx="4">
                  <c:v>0.66669999999999996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DB8-482D-8211-052D0AD92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963648"/>
        <c:axId val="519964960"/>
      </c:lineChart>
      <c:catAx>
        <c:axId val="519963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方正仿宋_GBK" panose="03000509000000000000" pitchFamily="65" charset="-122"/>
                    <a:ea typeface="方正仿宋_GBK" panose="03000509000000000000" pitchFamily="65" charset="-122"/>
                    <a:cs typeface="+mn-cs"/>
                  </a:defRPr>
                </a:pPr>
                <a:r>
                  <a:rPr lang="zh-CN" altLang="en-US" sz="1100">
                    <a:latin typeface="方正仿宋_GBK" panose="03000509000000000000" pitchFamily="65" charset="-122"/>
                    <a:ea typeface="方正仿宋_GBK" panose="03000509000000000000" pitchFamily="65" charset="-122"/>
                  </a:rPr>
                  <a:t>迭代次数</a:t>
                </a:r>
              </a:p>
            </c:rich>
          </c:tx>
          <c:layout>
            <c:manualLayout>
              <c:xMode val="edge"/>
              <c:yMode val="edge"/>
              <c:x val="0.44910301837270339"/>
              <c:y val="0.9008096383785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方正仿宋_GBK" panose="03000509000000000000" pitchFamily="65" charset="-122"/>
                  <a:ea typeface="方正仿宋_GBK" panose="03000509000000000000" pitchFamily="65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64960"/>
        <c:crosses val="autoZero"/>
        <c:auto val="1"/>
        <c:lblAlgn val="ctr"/>
        <c:lblOffset val="100"/>
        <c:noMultiLvlLbl val="0"/>
      </c:catAx>
      <c:valAx>
        <c:axId val="51996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方正仿宋_GBK" panose="03000509000000000000" pitchFamily="65" charset="-122"/>
                <a:ea typeface="方正仿宋_GBK" panose="03000509000000000000" pitchFamily="65" charset="-122"/>
                <a:cs typeface="+mn-cs"/>
              </a:defRPr>
            </a:pPr>
            <a:endParaRPr lang="zh-CN"/>
          </a:p>
        </c:txPr>
        <c:crossAx val="51996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68816092592592593"/>
          <c:y val="0.28366450617283945"/>
          <c:w val="0.21127055555555554"/>
          <c:h val="0.263002160493827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方正仿宋_GBK" panose="03000509000000000000" pitchFamily="65" charset="-122"/>
              <a:ea typeface="方正仿宋_GBK" panose="03000509000000000000" pitchFamily="65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03956-1363-4D47-AD14-1F9678D993A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3CF4D-CFD5-4943-924C-7125340A1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16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8B0D-3E9B-43A5-A63A-359A3DE3B18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94FB-0A10-4F17-97B3-95D096AF0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7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8B0D-3E9B-43A5-A63A-359A3DE3B18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94FB-0A10-4F17-97B3-95D096AF0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0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8B0D-3E9B-43A5-A63A-359A3DE3B18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94FB-0A10-4F17-97B3-95D096AF0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64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8B0D-3E9B-43A5-A63A-359A3DE3B18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94FB-0A10-4F17-97B3-95D096AF0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88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8B0D-3E9B-43A5-A63A-359A3DE3B18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94FB-0A10-4F17-97B3-95D096AF0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1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8B0D-3E9B-43A5-A63A-359A3DE3B18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94FB-0A10-4F17-97B3-95D096AF0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7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8B0D-3E9B-43A5-A63A-359A3DE3B18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94FB-0A10-4F17-97B3-95D096AF0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7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8B0D-3E9B-43A5-A63A-359A3DE3B18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94FB-0A10-4F17-97B3-95D096AF0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3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8B0D-3E9B-43A5-A63A-359A3DE3B18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94FB-0A10-4F17-97B3-95D096AF0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3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8B0D-3E9B-43A5-A63A-359A3DE3B18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94FB-0A10-4F17-97B3-95D096AF0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4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8B0D-3E9B-43A5-A63A-359A3DE3B18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94FB-0A10-4F17-97B3-95D096AF0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4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E8B0D-3E9B-43A5-A63A-359A3DE3B183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594FB-0A10-4F17-97B3-95D096AF07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8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2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12" Type="http://schemas.openxmlformats.org/officeDocument/2006/relationships/image" Target="../media/image1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01.png"/><Relationship Id="rId5" Type="http://schemas.openxmlformats.org/officeDocument/2006/relationships/image" Target="../media/image41.png"/><Relationship Id="rId10" Type="http://schemas.openxmlformats.org/officeDocument/2006/relationships/image" Target="../media/image91.png"/><Relationship Id="rId4" Type="http://schemas.openxmlformats.org/officeDocument/2006/relationships/image" Target="../media/image31.png"/><Relationship Id="rId9" Type="http://schemas.openxmlformats.org/officeDocument/2006/relationships/image" Target="../media/image81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自学习藏文命名实体识别研究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2019/10/15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02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二值化词向量特征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472707" y="2717142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8724582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206406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819025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6857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240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499564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59379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32256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93087" y="2019249"/>
                <a:ext cx="445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0" dirty="0" smtClean="0"/>
                  <a:t>由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公式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得到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离散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符号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dirty="0" smtClean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7" y="2019249"/>
                <a:ext cx="4453848" cy="369332"/>
              </a:xfrm>
              <a:prstGeom prst="rect">
                <a:avLst/>
              </a:prstGeom>
              <a:blipFill>
                <a:blip r:embed="rId2"/>
                <a:stretch>
                  <a:fillRect l="-123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63484" y="2828597"/>
                <a:ext cx="889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𝑤𝑜𝑟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84" y="2828597"/>
                <a:ext cx="8896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49057" y="3309384"/>
                <a:ext cx="894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𝑤𝑜𝑟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57" y="3309384"/>
                <a:ext cx="8949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63483" y="4378872"/>
                <a:ext cx="912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𝑤𝑜𝑟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83" y="4378872"/>
                <a:ext cx="9128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49056" y="3852869"/>
                <a:ext cx="86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𝑤𝑜𝑟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56" y="3852869"/>
                <a:ext cx="86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493087" y="3900705"/>
            <a:ext cx="3324311" cy="289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541931" y="2936059"/>
                <a:ext cx="2566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𝑤𝑜𝑟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…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931" y="2936059"/>
                <a:ext cx="256628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961675" y="4130345"/>
                <a:ext cx="11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𝑤𝑜𝑟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675" y="4130345"/>
                <a:ext cx="1167692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/>
          <p:nvPr/>
        </p:nvCxnSpPr>
        <p:spPr>
          <a:xfrm>
            <a:off x="7439487" y="3120725"/>
            <a:ext cx="1473694" cy="373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9244457" y="3315930"/>
                <a:ext cx="9733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𝐶𝑅𝐹</m:t>
                    </m:r>
                  </m:oMath>
                </a14:m>
                <a:r>
                  <a:rPr lang="en-US" altLang="zh-CN" sz="3200" dirty="0" smtClean="0"/>
                  <a:t> 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57" y="3315930"/>
                <a:ext cx="97337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/>
          <p:nvPr/>
        </p:nvCxnSpPr>
        <p:spPr>
          <a:xfrm>
            <a:off x="5963242" y="3371005"/>
            <a:ext cx="0" cy="7507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424560" y="2976028"/>
            <a:ext cx="1571044" cy="289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797118" y="4170314"/>
            <a:ext cx="332249" cy="289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6516210" y="3746377"/>
            <a:ext cx="2396971" cy="6324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159396" y="5210586"/>
                <a:ext cx="7687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396" y="5210586"/>
                <a:ext cx="768739" cy="400110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661030" y="2736004"/>
                <a:ext cx="10306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CN" alt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030" y="2736004"/>
                <a:ext cx="1030608" cy="400110"/>
              </a:xfrm>
              <a:prstGeom prst="rect">
                <a:avLst/>
              </a:prstGeom>
              <a:blipFill>
                <a:blip r:embed="rId11"/>
                <a:stretch>
                  <a:fillRect l="-2959" r="-8284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7714695" y="4207759"/>
                <a:ext cx="10306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CN" alt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695" y="4207759"/>
                <a:ext cx="1030608" cy="400110"/>
              </a:xfrm>
              <a:prstGeom prst="rect">
                <a:avLst/>
              </a:prstGeom>
              <a:blipFill>
                <a:blip r:embed="rId12"/>
                <a:stretch>
                  <a:fillRect l="-2959" r="-8284"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95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二值化词向量特征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89690" y="2354668"/>
            <a:ext cx="3421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以词向量的维度是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为例，则每个词生成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个符号特征构成二值化词向量特征。在设计特征模板的时候如何有效提取特征？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38200" y="2414865"/>
                <a:ext cx="288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𝑤𝑜𝑟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0.21 0.88 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0.74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4865"/>
                <a:ext cx="288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/>
          <p:nvPr/>
        </p:nvCxnSpPr>
        <p:spPr>
          <a:xfrm>
            <a:off x="1941657" y="2784197"/>
            <a:ext cx="0" cy="50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38200" y="3409259"/>
                <a:ext cx="288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𝑤𝑜𝑟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…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09259"/>
                <a:ext cx="288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/>
          <p:nvPr/>
        </p:nvCxnSpPr>
        <p:spPr>
          <a:xfrm>
            <a:off x="2395898" y="2784197"/>
            <a:ext cx="0" cy="50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267389" y="2784197"/>
            <a:ext cx="0" cy="50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30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相似词特征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38200" y="1656454"/>
                <a:ext cx="10515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0" dirty="0" smtClean="0"/>
                  <a:t>假设由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公式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得到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词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word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最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相似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词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word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𝑤𝑜𝑟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，该特征如何转化为</a:t>
                </a:r>
                <a:r>
                  <a:rPr lang="en-US" altLang="zh-CN" dirty="0" smtClean="0"/>
                  <a:t>CRF</a:t>
                </a:r>
                <a:r>
                  <a:rPr lang="zh-CN" altLang="en-US" dirty="0" smtClean="0"/>
                  <a:t>可以识别的形式？是这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个词对应的标签吗？还是其他形式？</a:t>
                </a:r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56454"/>
                <a:ext cx="10515600" cy="923330"/>
              </a:xfrm>
              <a:prstGeom prst="rect">
                <a:avLst/>
              </a:prstGeom>
              <a:blipFill>
                <a:blip r:embed="rId2"/>
                <a:stretch>
                  <a:fillRect l="-522" r="-232" b="-5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63484" y="2828597"/>
                <a:ext cx="889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𝑤𝑜𝑟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84" y="2828597"/>
                <a:ext cx="8896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49057" y="3309384"/>
                <a:ext cx="894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𝑤𝑜𝑟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57" y="3309384"/>
                <a:ext cx="8949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63483" y="4378872"/>
                <a:ext cx="912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𝑤𝑜𝑟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83" y="4378872"/>
                <a:ext cx="9128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49056" y="3852869"/>
                <a:ext cx="86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𝑤𝑜𝑟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56" y="3852869"/>
                <a:ext cx="86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541931" y="2936059"/>
                <a:ext cx="2566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𝑤𝑜𝑟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…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931" y="2936059"/>
                <a:ext cx="256628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961675" y="4130345"/>
                <a:ext cx="11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𝑤𝑜𝑟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675" y="4130345"/>
                <a:ext cx="1167692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/>
          <p:nvPr/>
        </p:nvCxnSpPr>
        <p:spPr>
          <a:xfrm>
            <a:off x="7439487" y="3120725"/>
            <a:ext cx="1473694" cy="373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9244457" y="3315930"/>
                <a:ext cx="9733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𝐶𝑅𝐹</m:t>
                    </m:r>
                  </m:oMath>
                </a14:m>
                <a:r>
                  <a:rPr lang="en-US" altLang="zh-CN" sz="3200" dirty="0" smtClean="0"/>
                  <a:t> 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57" y="3315930"/>
                <a:ext cx="97337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/>
          <p:nvPr/>
        </p:nvCxnSpPr>
        <p:spPr>
          <a:xfrm>
            <a:off x="5963242" y="3371005"/>
            <a:ext cx="0" cy="7507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424560" y="2976028"/>
            <a:ext cx="1571044" cy="289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797118" y="4170314"/>
            <a:ext cx="332249" cy="289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6516210" y="3746377"/>
            <a:ext cx="2396971" cy="6324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159396" y="5210586"/>
                <a:ext cx="7687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396" y="5210586"/>
                <a:ext cx="768739" cy="400110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661030" y="2736004"/>
                <a:ext cx="10306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CN" alt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030" y="2736004"/>
                <a:ext cx="1030608" cy="400110"/>
              </a:xfrm>
              <a:prstGeom prst="rect">
                <a:avLst/>
              </a:prstGeom>
              <a:blipFill>
                <a:blip r:embed="rId11"/>
                <a:stretch>
                  <a:fillRect l="-2959" r="-8284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7714695" y="4207759"/>
                <a:ext cx="10306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CN" alt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695" y="4207759"/>
                <a:ext cx="1030608" cy="400110"/>
              </a:xfrm>
              <a:prstGeom prst="rect">
                <a:avLst/>
              </a:prstGeom>
              <a:blipFill>
                <a:blip r:embed="rId12"/>
                <a:stretch>
                  <a:fillRect l="-2959" r="-8284"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21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自学习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特征相似度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构造特征向量，基于向量相似筛选样本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投票机制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构造三个学习器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LSTM+CRF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E2-7357-45B1-9317-0F7E86B439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888"/>
            <a:ext cx="91440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特征向量，基于向量相似筛选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5124" y="1651003"/>
            <a:ext cx="3952876" cy="21415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训练过程中的学习器性能较差，对未标注数据的预测表现为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高精确度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低召回率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进而导致被选择的样本中含有的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实体数量较少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且存在一定的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错误标记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E2-7357-45B1-9317-0F7E86B4399F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715124" y="3905254"/>
            <a:ext cx="3952876" cy="23463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对策：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扩大未标注数据集的规模→提高被选择的样本中的实体数量→以精确度换召回率，提高模型的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更换更好的样本选择策略：</a:t>
            </a:r>
            <a:r>
              <a:rPr lang="en-US" altLang="zh-CN" sz="1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Self-Training through Spaced </a:t>
            </a:r>
            <a:r>
              <a:rPr lang="en-US" altLang="zh-CN" sz="1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Repetition, NAACL 2019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0" t="7794" r="8069" b="4529"/>
          <a:stretch/>
        </p:blipFill>
        <p:spPr>
          <a:xfrm>
            <a:off x="1524001" y="1384808"/>
            <a:ext cx="5287631" cy="2663490"/>
          </a:xfrm>
          <a:prstGeom prst="rect">
            <a:avLst/>
          </a:prstGeom>
        </p:spPr>
      </p:pic>
      <p:graphicFrame>
        <p:nvGraphicFramePr>
          <p:cNvPr id="7" name="图表 6"/>
          <p:cNvGraphicFramePr>
            <a:graphicFrameLocks/>
          </p:cNvGraphicFramePr>
          <p:nvPr>
            <p:extLst/>
          </p:nvPr>
        </p:nvGraphicFramePr>
        <p:xfrm>
          <a:off x="1524000" y="4212370"/>
          <a:ext cx="5191124" cy="2645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524001" y="4131426"/>
            <a:ext cx="528763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投票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三个学习器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LSTM+CRF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1544640"/>
            <a:ext cx="4231178" cy="23124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LSTM+CRF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训练时间过程，不适合进行再迭代训练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藏文词向量质量较低，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OOV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情况普遍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Facebook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维，分词较差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XiaTianCi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维，覆盖率低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E2-7357-45B1-9317-0F7E86B4399F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524000" y="4071509"/>
            <a:ext cx="4231178" cy="1581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对策：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整合多方面数据改善词向量的规模和针对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的覆盖率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LSTM+CRF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换成</a:t>
            </a:r>
            <a:r>
              <a:rPr lang="en-US" altLang="zh-CN" sz="1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MaxEnt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1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18837" y="3118440"/>
            <a:ext cx="2790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词</a:t>
            </a:r>
            <a:r>
              <a:rPr lang="zh-CN" altLang="en-US" b="1" dirty="0"/>
              <a:t>向量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1.2G </a:t>
            </a:r>
            <a:r>
              <a:rPr lang="zh-CN" altLang="en-US" dirty="0"/>
              <a:t>文本</a:t>
            </a:r>
            <a:endParaRPr lang="en-US" altLang="zh-CN" dirty="0"/>
          </a:p>
          <a:p>
            <a:r>
              <a:rPr lang="en-US" altLang="zh-CN" dirty="0" err="1"/>
              <a:t>FastText</a:t>
            </a:r>
            <a:r>
              <a:rPr lang="en-US" altLang="zh-CN" dirty="0"/>
              <a:t> </a:t>
            </a:r>
            <a:r>
              <a:rPr lang="en-US" altLang="zh-CN" dirty="0" err="1"/>
              <a:t>skipgram</a:t>
            </a:r>
            <a:r>
              <a:rPr lang="en-US" altLang="zh-CN" dirty="0"/>
              <a:t>/</a:t>
            </a:r>
            <a:r>
              <a:rPr lang="en-US" altLang="zh-CN" dirty="0" err="1"/>
              <a:t>cbow</a:t>
            </a:r>
            <a:endParaRPr lang="en-US" altLang="zh-CN" dirty="0"/>
          </a:p>
          <a:p>
            <a:r>
              <a:rPr lang="en-US" altLang="zh-CN" dirty="0"/>
              <a:t>Dim=100/200/300/400/500</a:t>
            </a:r>
          </a:p>
          <a:p>
            <a:r>
              <a:rPr lang="en-US" altLang="zh-CN" dirty="0"/>
              <a:t>16W</a:t>
            </a:r>
            <a:r>
              <a:rPr lang="zh-CN" altLang="en-US" dirty="0"/>
              <a:t>词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318837" y="4936041"/>
            <a:ext cx="279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生</a:t>
            </a:r>
            <a:r>
              <a:rPr lang="zh-CN" altLang="en-US" b="1" dirty="0"/>
              <a:t>文本标注特征：</a:t>
            </a:r>
            <a:endParaRPr lang="en-US" altLang="zh-CN" b="1" dirty="0"/>
          </a:p>
          <a:p>
            <a:r>
              <a:rPr lang="zh-CN" altLang="en-US" dirty="0"/>
              <a:t>进度：</a:t>
            </a:r>
            <a:r>
              <a:rPr lang="en-US" altLang="zh-CN" dirty="0"/>
              <a:t>130W/200W</a:t>
            </a:r>
            <a:r>
              <a:rPr lang="zh-CN" altLang="en-US" dirty="0"/>
              <a:t>（音节）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51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325563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20191024</a:t>
            </a:r>
            <a:br>
              <a:rPr lang="en-US" altLang="zh-CN" dirty="0"/>
            </a:br>
            <a:r>
              <a:rPr lang="en-US" altLang="zh-CN" dirty="0"/>
              <a:t>1. </a:t>
            </a:r>
            <a:r>
              <a:rPr lang="zh-CN" altLang="en-US" dirty="0"/>
              <a:t>第一章完成（</a:t>
            </a:r>
            <a:r>
              <a:rPr lang="en-US" altLang="zh-CN" dirty="0"/>
              <a:t>20191031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en-US" altLang="zh-CN" dirty="0"/>
              <a:t>2. </a:t>
            </a:r>
            <a:r>
              <a:rPr lang="zh-CN" altLang="en-US" dirty="0"/>
              <a:t>第二章基线完成（</a:t>
            </a:r>
            <a:r>
              <a:rPr lang="en-US" altLang="zh-CN" dirty="0"/>
              <a:t>20191107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en-US" altLang="zh-CN" dirty="0"/>
              <a:t>3. </a:t>
            </a:r>
            <a:r>
              <a:rPr lang="zh-CN" altLang="en-US" b="1" dirty="0">
                <a:solidFill>
                  <a:srgbClr val="FF0000"/>
                </a:solidFill>
              </a:rPr>
              <a:t>第三章自学习完成（</a:t>
            </a:r>
            <a:r>
              <a:rPr lang="en-US" altLang="zh-CN" b="1" dirty="0">
                <a:solidFill>
                  <a:srgbClr val="FF0000"/>
                </a:solidFill>
              </a:rPr>
              <a:t>20191205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br>
              <a:rPr lang="zh-CN" altLang="en-US" b="1" dirty="0">
                <a:solidFill>
                  <a:srgbClr val="FF0000"/>
                </a:solidFill>
              </a:rPr>
            </a:br>
            <a:r>
              <a:rPr lang="en-US" altLang="zh-CN" dirty="0"/>
              <a:t>4. </a:t>
            </a:r>
            <a:r>
              <a:rPr lang="zh-CN" altLang="en-US" dirty="0"/>
              <a:t>第四章主动学习完成（</a:t>
            </a:r>
            <a:r>
              <a:rPr lang="en-US" altLang="zh-CN" dirty="0"/>
              <a:t>20200102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en-US" altLang="zh-CN" dirty="0"/>
              <a:t>5. </a:t>
            </a:r>
            <a:r>
              <a:rPr lang="zh-CN" altLang="en-US" dirty="0"/>
              <a:t>第五章融合完成（</a:t>
            </a:r>
            <a:r>
              <a:rPr lang="en-US" altLang="zh-CN" dirty="0"/>
              <a:t>20200110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预答辩</a:t>
            </a:r>
            <a:r>
              <a:rPr lang="en-US" altLang="zh-CN" dirty="0"/>
              <a:t>2020.1.10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章的效果都好）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FAE2-7357-45B1-9317-0F7E86B439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>
            <a:stCxn id="9" idx="3"/>
            <a:endCxn id="151" idx="2"/>
          </p:cNvCxnSpPr>
          <p:nvPr/>
        </p:nvCxnSpPr>
        <p:spPr>
          <a:xfrm flipV="1">
            <a:off x="2944637" y="3022311"/>
            <a:ext cx="641064" cy="34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磁盘 1"/>
          <p:cNvSpPr/>
          <p:nvPr/>
        </p:nvSpPr>
        <p:spPr>
          <a:xfrm>
            <a:off x="1926087" y="1100826"/>
            <a:ext cx="957101" cy="850981"/>
          </a:xfrm>
          <a:prstGeom prst="flowChartMagneticDisk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训练集</a:t>
            </a:r>
            <a:endParaRPr lang="zh-CN" altLang="en-US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64637" y="2723398"/>
            <a:ext cx="1080000" cy="59851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学习器</a:t>
            </a:r>
            <a:endParaRPr lang="zh-CN" altLang="en-US" sz="16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000451" y="1228650"/>
            <a:ext cx="1080000" cy="59851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选择策略</a:t>
            </a:r>
            <a:endParaRPr lang="zh-CN" altLang="en-US" sz="16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64" name="直接箭头连接符 63"/>
          <p:cNvCxnSpPr>
            <a:stCxn id="59" idx="1"/>
            <a:endCxn id="2" idx="4"/>
          </p:cNvCxnSpPr>
          <p:nvPr/>
        </p:nvCxnSpPr>
        <p:spPr>
          <a:xfrm flipH="1" flipV="1">
            <a:off x="2883188" y="1526317"/>
            <a:ext cx="2117263" cy="159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" idx="3"/>
            <a:endCxn id="9" idx="0"/>
          </p:cNvCxnSpPr>
          <p:nvPr/>
        </p:nvCxnSpPr>
        <p:spPr>
          <a:xfrm flipH="1">
            <a:off x="2404637" y="1951807"/>
            <a:ext cx="1" cy="77159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决策 67"/>
          <p:cNvSpPr/>
          <p:nvPr/>
        </p:nvSpPr>
        <p:spPr>
          <a:xfrm>
            <a:off x="4119377" y="4120317"/>
            <a:ext cx="1440000" cy="922713"/>
          </a:xfrm>
          <a:prstGeom prst="flowChartDecision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是否满足</a:t>
            </a:r>
            <a:r>
              <a:rPr lang="zh-CN" altLang="en-US" sz="1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停止标准</a:t>
            </a:r>
            <a:endParaRPr lang="zh-CN" altLang="en-US" sz="14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3" name="流程图: 终止 82"/>
          <p:cNvSpPr/>
          <p:nvPr/>
        </p:nvSpPr>
        <p:spPr>
          <a:xfrm>
            <a:off x="4348926" y="5451880"/>
            <a:ext cx="980902" cy="457684"/>
          </a:xfrm>
          <a:prstGeom prst="flowChartTermina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结束</a:t>
            </a:r>
            <a:endParaRPr lang="zh-CN" altLang="en-US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96" name="直接箭头连接符 95"/>
          <p:cNvCxnSpPr>
            <a:stCxn id="68" idx="2"/>
            <a:endCxn id="83" idx="0"/>
          </p:cNvCxnSpPr>
          <p:nvPr/>
        </p:nvCxnSpPr>
        <p:spPr>
          <a:xfrm>
            <a:off x="4839377" y="5043030"/>
            <a:ext cx="0" cy="40885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4499613" y="505531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00" name="直接箭头连接符 99"/>
          <p:cNvCxnSpPr>
            <a:stCxn id="174" idx="1"/>
            <a:endCxn id="59" idx="2"/>
          </p:cNvCxnSpPr>
          <p:nvPr/>
        </p:nvCxnSpPr>
        <p:spPr>
          <a:xfrm flipH="1" flipV="1">
            <a:off x="5540451" y="1827166"/>
            <a:ext cx="1" cy="7696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5592696" y="430467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否</a:t>
            </a: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18453" y="21629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训练</a:t>
            </a: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3269373" y="41751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评价</a:t>
            </a: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6" name="流程图: 终止 145"/>
          <p:cNvSpPr/>
          <p:nvPr/>
        </p:nvSpPr>
        <p:spPr>
          <a:xfrm>
            <a:off x="448276" y="2162976"/>
            <a:ext cx="980902" cy="457684"/>
          </a:xfrm>
          <a:prstGeom prst="flowChartTermina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开始</a:t>
            </a:r>
            <a:endParaRPr lang="zh-CN" altLang="en-US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36" name="肘形连接符 135"/>
          <p:cNvCxnSpPr>
            <a:stCxn id="146" idx="2"/>
            <a:endCxn id="9" idx="1"/>
          </p:cNvCxnSpPr>
          <p:nvPr/>
        </p:nvCxnSpPr>
        <p:spPr>
          <a:xfrm rot="16200000" flipH="1">
            <a:off x="1200684" y="2358703"/>
            <a:ext cx="401996" cy="925910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782238" y="5818909"/>
            <a:ext cx="228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自学习架构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1" name="流程图: 磁盘 150"/>
          <p:cNvSpPr/>
          <p:nvPr/>
        </p:nvSpPr>
        <p:spPr>
          <a:xfrm>
            <a:off x="3585701" y="2596820"/>
            <a:ext cx="957101" cy="850981"/>
          </a:xfrm>
          <a:prstGeom prst="flowChartMagneticDisk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未</a:t>
            </a:r>
            <a:r>
              <a:rPr lang="zh-CN" altLang="en-US" sz="1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标注数据集</a:t>
            </a:r>
            <a:endParaRPr lang="zh-CN" altLang="en-US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55" name="肘形连接符 154"/>
          <p:cNvCxnSpPr>
            <a:stCxn id="68" idx="3"/>
            <a:endCxn id="59" idx="3"/>
          </p:cNvCxnSpPr>
          <p:nvPr/>
        </p:nvCxnSpPr>
        <p:spPr>
          <a:xfrm flipV="1">
            <a:off x="5559377" y="1527908"/>
            <a:ext cx="521074" cy="3053766"/>
          </a:xfrm>
          <a:prstGeom prst="bentConnector3">
            <a:avLst>
              <a:gd name="adj1" fmla="val 201172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/>
          <p:cNvSpPr txBox="1"/>
          <p:nvPr/>
        </p:nvSpPr>
        <p:spPr>
          <a:xfrm>
            <a:off x="3023152" y="27467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标注</a:t>
            </a: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5014767" y="20578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筛选</a:t>
            </a: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3338114" y="12479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更新</a:t>
            </a: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4" name="流程图: 磁盘 173"/>
          <p:cNvSpPr/>
          <p:nvPr/>
        </p:nvSpPr>
        <p:spPr>
          <a:xfrm>
            <a:off x="5061901" y="2596819"/>
            <a:ext cx="957101" cy="850981"/>
          </a:xfrm>
          <a:prstGeom prst="flowChartMagneticDisk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已标注的数据</a:t>
            </a:r>
            <a:endParaRPr lang="zh-CN" altLang="en-US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75" name="直接箭头连接符 174"/>
          <p:cNvCxnSpPr>
            <a:stCxn id="151" idx="4"/>
            <a:endCxn id="174" idx="2"/>
          </p:cNvCxnSpPr>
          <p:nvPr/>
        </p:nvCxnSpPr>
        <p:spPr>
          <a:xfrm flipV="1">
            <a:off x="4542802" y="3022310"/>
            <a:ext cx="519099" cy="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2"/>
            <a:endCxn id="68" idx="1"/>
          </p:cNvCxnSpPr>
          <p:nvPr/>
        </p:nvCxnSpPr>
        <p:spPr>
          <a:xfrm rot="16200000" flipH="1">
            <a:off x="2632127" y="3094424"/>
            <a:ext cx="1259760" cy="1714740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9" idx="1"/>
            <a:endCxn id="151" idx="1"/>
          </p:cNvCxnSpPr>
          <p:nvPr/>
        </p:nvCxnSpPr>
        <p:spPr>
          <a:xfrm flipH="1">
            <a:off x="4064252" y="1527908"/>
            <a:ext cx="936199" cy="106891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996640" y="19238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更新</a:t>
            </a:r>
            <a:endParaRPr lang="zh-CN" altLang="en-US" sz="1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0" name="内容占位符 2"/>
          <p:cNvSpPr>
            <a:spLocks noGrp="1"/>
          </p:cNvSpPr>
          <p:nvPr>
            <p:ph idx="1"/>
          </p:nvPr>
        </p:nvSpPr>
        <p:spPr>
          <a:xfrm>
            <a:off x="7117713" y="1327637"/>
            <a:ext cx="4637601" cy="484932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学习器：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条件随机场（</a:t>
            </a:r>
            <a:r>
              <a:rPr lang="en-US" altLang="zh-CN" sz="2000" dirty="0" smtClean="0"/>
              <a:t>CRF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选择策略</a:t>
            </a:r>
          </a:p>
          <a:p>
            <a:pPr marL="457200" lvl="1" indent="0">
              <a:buNone/>
            </a:pPr>
            <a:r>
              <a:rPr lang="zh-CN" altLang="en-US" sz="2000" dirty="0"/>
              <a:t>置信度和相似性加权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置信</a:t>
            </a:r>
            <a:r>
              <a:rPr lang="zh-CN" altLang="en-US" sz="2000" dirty="0"/>
              <a:t>度（句子粒度）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特征</a:t>
            </a:r>
            <a:r>
              <a:rPr lang="zh-CN" altLang="en-US" sz="2000" dirty="0"/>
              <a:t>相似度（实体粒度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停止标准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2000" dirty="0" smtClean="0"/>
              <a:t>最近两次模型在未标注数据集（开发集）上的差异值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zh-CN" altLang="en-US" sz="2000" dirty="0"/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6821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选择</a:t>
            </a:r>
            <a:r>
              <a:rPr lang="zh-CN" altLang="en-US" dirty="0" smtClean="0">
                <a:latin typeface="+mj-ea"/>
              </a:rPr>
              <a:t>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78238" y="2599747"/>
            <a:ext cx="3176154" cy="6370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人名实体特征向量</a:t>
            </a:r>
            <a:endParaRPr lang="en-US" altLang="zh-CN" dirty="0" smtClean="0"/>
          </a:p>
        </p:txBody>
      </p:sp>
      <p:sp>
        <p:nvSpPr>
          <p:cNvPr id="4" name="右箭头 3"/>
          <p:cNvSpPr/>
          <p:nvPr/>
        </p:nvSpPr>
        <p:spPr>
          <a:xfrm>
            <a:off x="4987635" y="2793567"/>
            <a:ext cx="862445" cy="124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90600" y="1978025"/>
            <a:ext cx="4087091" cy="3061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人名实体特征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统计特征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藏族人名高频音节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汉族人名高频音节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格助词特征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称谓词特征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词向量特征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聚类</a:t>
            </a:r>
            <a:endParaRPr lang="en-US" altLang="zh-CN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90600" y="5039591"/>
            <a:ext cx="3228110" cy="561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CRF</a:t>
            </a:r>
            <a:r>
              <a:rPr lang="zh-CN" altLang="en-US" dirty="0" smtClean="0"/>
              <a:t>标注的置信度</a:t>
            </a:r>
            <a:endParaRPr lang="en-US" altLang="zh-CN" dirty="0" smtClean="0"/>
          </a:p>
        </p:txBody>
      </p:sp>
      <p:cxnSp>
        <p:nvCxnSpPr>
          <p:cNvPr id="11" name="直接箭头连接符 10"/>
          <p:cNvCxnSpPr>
            <a:endCxn id="14" idx="0"/>
          </p:cNvCxnSpPr>
          <p:nvPr/>
        </p:nvCxnSpPr>
        <p:spPr>
          <a:xfrm flipH="1">
            <a:off x="7677150" y="3236767"/>
            <a:ext cx="22514" cy="174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176655" y="4977246"/>
            <a:ext cx="1000989" cy="62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</a:rPr>
              <a:t>加权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&gt;=x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>
            <a:stCxn id="6" idx="3"/>
            <a:endCxn id="14" idx="2"/>
          </p:cNvCxnSpPr>
          <p:nvPr/>
        </p:nvCxnSpPr>
        <p:spPr>
          <a:xfrm flipV="1">
            <a:off x="4218710" y="5288973"/>
            <a:ext cx="2957945" cy="3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56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代码实现架构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2019/10/14</a:t>
            </a:r>
            <a:r>
              <a:rPr lang="zh-CN" altLang="en-US" sz="3200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038006" y="2112645"/>
                <a:ext cx="1080000" cy="54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𝑡𝑟𝑎𝑖𝑛</m:t>
                      </m:r>
                      <m:r>
                        <a:rPr lang="en-US" altLang="zh-CN" sz="16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160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006" y="2112645"/>
                <a:ext cx="1080000" cy="54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56597" y="1967146"/>
                <a:ext cx="33133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基于当前的训练集训练模型</a:t>
                </a:r>
                <a:endParaRPr lang="en-US" altLang="zh-CN" sz="16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zh-CN" altLang="en-US" sz="1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输入：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𝑡𝑟𝑎𝑖𝑛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.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𝑡𝑥𝑡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_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𝑖</m:t>
                    </m:r>
                  </m:oMath>
                </a14:m>
                <a:endParaRPr lang="en-US" altLang="zh-CN" sz="16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zh-CN" altLang="en-US" sz="1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输出：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𝑚𝑜𝑑𝑒𝑙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_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𝑖</m:t>
                    </m:r>
                  </m:oMath>
                </a14:m>
                <a:endPara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7" y="1967146"/>
                <a:ext cx="3313325" cy="830997"/>
              </a:xfrm>
              <a:prstGeom prst="rect">
                <a:avLst/>
              </a:prstGeom>
              <a:blipFill>
                <a:blip r:embed="rId3"/>
                <a:stretch>
                  <a:fillRect l="-919" t="-2206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56597" y="4011272"/>
                <a:ext cx="33133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>
                    <a:latin typeface="华文中宋" panose="02010600040101010101" pitchFamily="2" charset="-122"/>
                    <a:ea typeface="华文中宋" panose="02010600040101010101" pitchFamily="2" charset="-122"/>
                  </a:defRPr>
                </a:lvl1pPr>
              </a:lstStyle>
              <a:p>
                <a:r>
                  <a:rPr lang="zh-CN" altLang="en-US" dirty="0" smtClean="0"/>
                  <a:t>使用当前迭代模型预测开发集</a:t>
                </a:r>
                <a:endParaRPr lang="en-US" altLang="zh-CN" dirty="0"/>
              </a:p>
              <a:p>
                <a:r>
                  <a:rPr lang="en-US" altLang="zh-CN" dirty="0"/>
                  <a:t>    </a:t>
                </a:r>
                <a:r>
                  <a:rPr lang="zh-CN" altLang="en-US" dirty="0"/>
                  <a:t>输入：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𝑑𝑒𝑣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𝑡𝑥𝑡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</a:t>
                </a:r>
                <a:r>
                  <a:rPr lang="zh-CN" altLang="en-US" dirty="0"/>
                  <a:t>输出：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7" y="4011272"/>
                <a:ext cx="3313325" cy="830997"/>
              </a:xfrm>
              <a:prstGeom prst="rect">
                <a:avLst/>
              </a:prstGeom>
              <a:blipFill>
                <a:blip r:embed="rId4"/>
                <a:stretch>
                  <a:fillRect l="-919" t="-2206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038006" y="3134728"/>
                <a:ext cx="1080000" cy="54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𝑡𝑒𝑠𝑡</m:t>
                      </m:r>
                      <m:r>
                        <a:rPr lang="en-US" altLang="zh-CN" sz="16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160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006" y="3134728"/>
                <a:ext cx="108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56597" y="2989209"/>
                <a:ext cx="33525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评价模型在</a:t>
                </a:r>
                <a:r>
                  <a:rPr lang="zh-CN" altLang="en-US" sz="1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测试</a:t>
                </a:r>
                <a:r>
                  <a:rPr lang="zh-CN" altLang="en-US" sz="1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集上的表现</a:t>
                </a:r>
                <a:endParaRPr lang="en-US" altLang="zh-CN" sz="16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en-US" altLang="zh-CN" sz="1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en-US" altLang="zh-CN" sz="1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:r>
                  <a:rPr lang="zh-CN" altLang="en-US" sz="1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输入：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𝑡𝑒𝑠𝑡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.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𝑡𝑥𝑡</m:t>
                    </m:r>
                  </m:oMath>
                </a14:m>
                <a:endParaRPr lang="en-US" altLang="zh-CN" sz="16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en-US" altLang="zh-CN" sz="1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en-US" altLang="zh-CN" sz="1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:r>
                  <a:rPr lang="zh-CN" altLang="en-US" sz="1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输出：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𝑡𝑒𝑠𝑡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.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𝑟𝑒𝑡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_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𝑖</m:t>
                    </m:r>
                  </m:oMath>
                </a14:m>
                <a:r>
                  <a:rPr lang="zh-CN" altLang="en-US" sz="1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𝑡𝑒𝑠𝑡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.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𝑒𝑣𝑎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_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𝑖</m:t>
                    </m:r>
                  </m:oMath>
                </a14:m>
                <a:endPara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7" y="2989209"/>
                <a:ext cx="3352588" cy="830997"/>
              </a:xfrm>
              <a:prstGeom prst="rect">
                <a:avLst/>
              </a:prstGeom>
              <a:blipFill>
                <a:blip r:embed="rId6"/>
                <a:stretch>
                  <a:fillRect l="-909" t="-2190" b="-8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菱形 9"/>
          <p:cNvSpPr/>
          <p:nvPr/>
        </p:nvSpPr>
        <p:spPr>
          <a:xfrm>
            <a:off x="5634892" y="5088835"/>
            <a:ext cx="1260000" cy="720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性能收敛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038006" y="5178895"/>
                <a:ext cx="1080000" cy="54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</m:t>
                      </m:r>
                      <m:r>
                        <a:rPr lang="en-US" altLang="zh-CN" sz="16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160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006" y="5178895"/>
                <a:ext cx="1080000" cy="54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流程图: 终止 12"/>
          <p:cNvSpPr/>
          <p:nvPr/>
        </p:nvSpPr>
        <p:spPr>
          <a:xfrm>
            <a:off x="5904892" y="6162648"/>
            <a:ext cx="720000" cy="36000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结束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035726" y="3868119"/>
                <a:ext cx="1080000" cy="54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𝑠𝑒𝑙𝑒𝑐𝑡</m:t>
                      </m:r>
                      <m:r>
                        <a:rPr lang="en-US" altLang="zh-CN" sz="16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160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726" y="3868119"/>
                <a:ext cx="1080000" cy="54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8384932" y="3741312"/>
                <a:ext cx="32624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基于</a:t>
                </a:r>
                <a:r>
                  <a:rPr lang="zh-CN" altLang="en-US" sz="1600" dirty="0" smtClean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选择策略</a:t>
                </a:r>
                <a:r>
                  <a:rPr lang="zh-CN" altLang="en-US" sz="1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筛选模型标注的数据</a:t>
                </a:r>
                <a:endParaRPr lang="en-US" altLang="zh-CN" sz="16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en-US" altLang="zh-CN" sz="1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en-US" altLang="zh-CN" sz="1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:r>
                  <a:rPr lang="zh-CN" altLang="en-US" sz="1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输入：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𝑑𝑒𝑣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𝑟𝑒𝑡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16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en-US" altLang="zh-CN" sz="1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en-US" altLang="zh-CN" sz="1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:r>
                  <a:rPr lang="zh-CN" altLang="en-US" sz="1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输出：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𝑠𝑒𝑙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.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𝑡𝑥𝑡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_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𝑖</m:t>
                    </m:r>
                  </m:oMath>
                </a14:m>
                <a:r>
                  <a:rPr lang="zh-CN" altLang="en-US" sz="1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𝑢𝑠𝑒𝑙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.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𝑡𝑥𝑡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_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𝑖</m:t>
                    </m:r>
                  </m:oMath>
                </a14:m>
                <a:endPara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32" y="3741312"/>
                <a:ext cx="3262432" cy="830997"/>
              </a:xfrm>
              <a:prstGeom prst="rect">
                <a:avLst/>
              </a:prstGeom>
              <a:blipFill>
                <a:blip r:embed="rId9"/>
                <a:stretch>
                  <a:fillRect l="-933" t="-2206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035726" y="2112645"/>
                <a:ext cx="1080000" cy="54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𝑢𝑝𝑑𝑎𝑡𝑒</m:t>
                      </m:r>
                      <m:r>
                        <a:rPr lang="en-US" altLang="zh-CN" sz="16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160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726" y="2112645"/>
                <a:ext cx="1080000" cy="54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肘形连接符 21"/>
          <p:cNvCxnSpPr>
            <a:stCxn id="10" idx="3"/>
            <a:endCxn id="16" idx="2"/>
          </p:cNvCxnSpPr>
          <p:nvPr/>
        </p:nvCxnSpPr>
        <p:spPr>
          <a:xfrm flipV="1">
            <a:off x="6894892" y="4408119"/>
            <a:ext cx="680834" cy="104071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6" idx="0"/>
            <a:endCxn id="18" idx="2"/>
          </p:cNvCxnSpPr>
          <p:nvPr/>
        </p:nvCxnSpPr>
        <p:spPr>
          <a:xfrm flipV="1">
            <a:off x="7575726" y="2652645"/>
            <a:ext cx="0" cy="12154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8" idx="1"/>
            <a:endCxn id="4" idx="3"/>
          </p:cNvCxnSpPr>
          <p:nvPr/>
        </p:nvCxnSpPr>
        <p:spPr>
          <a:xfrm flipH="1">
            <a:off x="5118006" y="2382645"/>
            <a:ext cx="19177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" idx="2"/>
            <a:endCxn id="8" idx="0"/>
          </p:cNvCxnSpPr>
          <p:nvPr/>
        </p:nvCxnSpPr>
        <p:spPr>
          <a:xfrm>
            <a:off x="4578006" y="2652645"/>
            <a:ext cx="0" cy="4820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4" idx="2"/>
            <a:endCxn id="11" idx="0"/>
          </p:cNvCxnSpPr>
          <p:nvPr/>
        </p:nvCxnSpPr>
        <p:spPr>
          <a:xfrm>
            <a:off x="4578006" y="4696811"/>
            <a:ext cx="0" cy="4820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0" idx="2"/>
            <a:endCxn id="13" idx="0"/>
          </p:cNvCxnSpPr>
          <p:nvPr/>
        </p:nvCxnSpPr>
        <p:spPr>
          <a:xfrm>
            <a:off x="6264892" y="5808835"/>
            <a:ext cx="0" cy="3538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264892" y="58217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995615" y="51718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否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7" name="流程图: 终止 66"/>
          <p:cNvSpPr/>
          <p:nvPr/>
        </p:nvSpPr>
        <p:spPr>
          <a:xfrm>
            <a:off x="4218006" y="1420688"/>
            <a:ext cx="720000" cy="36000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开始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7" idx="2"/>
            <a:endCxn id="4" idx="0"/>
          </p:cNvCxnSpPr>
          <p:nvPr/>
        </p:nvCxnSpPr>
        <p:spPr>
          <a:xfrm>
            <a:off x="4578006" y="1780688"/>
            <a:ext cx="0" cy="3319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1" idx="3"/>
            <a:endCxn id="10" idx="1"/>
          </p:cNvCxnSpPr>
          <p:nvPr/>
        </p:nvCxnSpPr>
        <p:spPr>
          <a:xfrm flipV="1">
            <a:off x="5118006" y="5448835"/>
            <a:ext cx="516886" cy="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038006" y="4156811"/>
                <a:ext cx="1080000" cy="54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𝑙𝑎𝑏𝑒𝑙</m:t>
                      </m:r>
                      <m:r>
                        <a:rPr lang="en-US" altLang="zh-CN" sz="16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160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006" y="4156811"/>
                <a:ext cx="1080000" cy="54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/>
          <p:cNvCxnSpPr>
            <a:stCxn id="8" idx="2"/>
            <a:endCxn id="44" idx="0"/>
          </p:cNvCxnSpPr>
          <p:nvPr/>
        </p:nvCxnSpPr>
        <p:spPr>
          <a:xfrm>
            <a:off x="4578006" y="3674728"/>
            <a:ext cx="0" cy="4820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356597" y="5033336"/>
                <a:ext cx="33246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>
                    <a:latin typeface="华文中宋" panose="02010600040101010101" pitchFamily="2" charset="-122"/>
                    <a:ea typeface="华文中宋" panose="02010600040101010101" pitchFamily="2" charset="-122"/>
                  </a:defRPr>
                </a:lvl1pPr>
              </a:lstStyle>
              <a:p>
                <a:r>
                  <a:rPr lang="zh-CN" altLang="en-US" dirty="0" smtClean="0"/>
                  <a:t>比较前后两次迭代模型在开发集的</a:t>
                </a:r>
                <a:endParaRPr lang="en-US" altLang="zh-CN" dirty="0"/>
              </a:p>
              <a:p>
                <a:r>
                  <a:rPr lang="en-US" altLang="zh-CN" dirty="0"/>
                  <a:t>    </a:t>
                </a:r>
                <a:r>
                  <a:rPr lang="zh-CN" altLang="en-US" dirty="0"/>
                  <a:t>输入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𝑑𝑒𝑣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𝑟𝑒𝑡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𝑑𝑒𝑣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𝑟𝑒𝑡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</a:t>
                </a:r>
                <a:r>
                  <a:rPr lang="zh-CN" altLang="en-US" dirty="0"/>
                  <a:t>输出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𝑑𝑖𝑓𝑓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7" y="5033336"/>
                <a:ext cx="3324612" cy="830997"/>
              </a:xfrm>
              <a:prstGeom prst="rect">
                <a:avLst/>
              </a:prstGeom>
              <a:blipFill>
                <a:blip r:embed="rId12"/>
                <a:stretch>
                  <a:fillRect l="-916" t="-2206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8384932" y="1967146"/>
                <a:ext cx="38070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将被选择数据和未被选择数据分别更新</a:t>
                </a:r>
                <a:endParaRPr lang="en-US" altLang="zh-CN" sz="16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en-US" altLang="zh-CN" sz="1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en-US" altLang="zh-CN" sz="1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</a:t>
                </a:r>
                <a:r>
                  <a:rPr lang="zh-CN" altLang="en-US" sz="1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输入：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𝑠𝑒𝑙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.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𝑡𝑥𝑡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_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𝑖</m:t>
                    </m:r>
                  </m:oMath>
                </a14:m>
                <a:r>
                  <a:rPr lang="zh-CN" altLang="en-US" sz="1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𝑢𝑠𝑒𝑙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.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𝑡𝑥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zh-CN" altLang="en-US" sz="1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输出：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𝑡𝑟𝑎𝑖𝑛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.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𝑡𝑥𝑡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_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𝑖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+1</m:t>
                    </m:r>
                  </m:oMath>
                </a14:m>
                <a:r>
                  <a:rPr lang="zh-CN" altLang="en-US" sz="16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𝑑𝑒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𝑣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.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𝑡𝑥𝑡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_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𝑖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+1</m:t>
                    </m:r>
                  </m:oMath>
                </a14:m>
                <a:endPara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32" y="1967146"/>
                <a:ext cx="3807068" cy="830997"/>
              </a:xfrm>
              <a:prstGeom prst="rect">
                <a:avLst/>
              </a:prstGeom>
              <a:blipFill>
                <a:blip r:embed="rId13"/>
                <a:stretch>
                  <a:fillRect l="-800" t="-2206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79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置信度和相似性加权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置信度（句子粒度）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特征相似度（实体粒度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51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停止策略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在开发集上性能收敛（归纳式学习）</a:t>
            </a:r>
            <a:endParaRPr lang="en-US" altLang="zh-CN" dirty="0"/>
          </a:p>
          <a:p>
            <a:r>
              <a:rPr lang="zh-CN" altLang="en-US" dirty="0" smtClean="0"/>
              <a:t>在测试集上性能收敛（直推式学习）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73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条件随机场（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9199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400" dirty="0" smtClean="0"/>
                  <a:t>在一个隐含马尔科夫模型中，以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表示观测值序列，以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表示隐含的状态序列，那么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只取决于产生它的状态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，和前后的状态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都无关。在很多应用里观测值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可能和前后的状态都有关，如果把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都考虑进来，对应的模型如下。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91995"/>
              </a:xfrm>
              <a:blipFill>
                <a:blip r:embed="rId2"/>
                <a:stretch>
                  <a:fillRect l="-812" r="-3768" b="-1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/>
              <p:cNvSpPr/>
              <p:nvPr/>
            </p:nvSpPr>
            <p:spPr>
              <a:xfrm>
                <a:off x="1238250" y="4103370"/>
                <a:ext cx="640080" cy="6400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4103370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4164330" y="4103370"/>
                <a:ext cx="640080" cy="6400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330" y="4103370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2701290" y="4103370"/>
                <a:ext cx="640080" cy="6400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290" y="4103370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4164330" y="5417820"/>
                <a:ext cx="640080" cy="6400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330" y="5417820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1238250" y="5417820"/>
                <a:ext cx="640080" cy="6400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5417820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2701290" y="5417820"/>
                <a:ext cx="640080" cy="6400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290" y="5417820"/>
                <a:ext cx="640080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>
            <a:stCxn id="4" idx="6"/>
            <a:endCxn id="6" idx="2"/>
          </p:cNvCxnSpPr>
          <p:nvPr/>
        </p:nvCxnSpPr>
        <p:spPr>
          <a:xfrm>
            <a:off x="1878330" y="4423410"/>
            <a:ext cx="82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6"/>
            <a:endCxn id="5" idx="2"/>
          </p:cNvCxnSpPr>
          <p:nvPr/>
        </p:nvCxnSpPr>
        <p:spPr>
          <a:xfrm>
            <a:off x="3341370" y="4423410"/>
            <a:ext cx="82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6"/>
            <a:endCxn id="9" idx="2"/>
          </p:cNvCxnSpPr>
          <p:nvPr/>
        </p:nvCxnSpPr>
        <p:spPr>
          <a:xfrm>
            <a:off x="1878330" y="5737860"/>
            <a:ext cx="82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6"/>
            <a:endCxn id="7" idx="2"/>
          </p:cNvCxnSpPr>
          <p:nvPr/>
        </p:nvCxnSpPr>
        <p:spPr>
          <a:xfrm>
            <a:off x="3341370" y="5737860"/>
            <a:ext cx="82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4" idx="4"/>
          </p:cNvCxnSpPr>
          <p:nvPr/>
        </p:nvCxnSpPr>
        <p:spPr>
          <a:xfrm flipV="1">
            <a:off x="1558290" y="4743450"/>
            <a:ext cx="0" cy="674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0"/>
            <a:endCxn id="6" idx="4"/>
          </p:cNvCxnSpPr>
          <p:nvPr/>
        </p:nvCxnSpPr>
        <p:spPr>
          <a:xfrm flipV="1">
            <a:off x="3021330" y="4743450"/>
            <a:ext cx="0" cy="674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0"/>
            <a:endCxn id="5" idx="4"/>
          </p:cNvCxnSpPr>
          <p:nvPr/>
        </p:nvCxnSpPr>
        <p:spPr>
          <a:xfrm flipV="1">
            <a:off x="4484370" y="4743450"/>
            <a:ext cx="0" cy="674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005667" y="62275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隐含马尔科夫模型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475811" y="62275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条件随机场模型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/>
              <p:cNvSpPr/>
              <p:nvPr/>
            </p:nvSpPr>
            <p:spPr>
              <a:xfrm>
                <a:off x="6548588" y="4104847"/>
                <a:ext cx="640080" cy="6400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椭圆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588" y="4104847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椭圆 50"/>
              <p:cNvSpPr/>
              <p:nvPr/>
            </p:nvSpPr>
            <p:spPr>
              <a:xfrm>
                <a:off x="9474668" y="4104847"/>
                <a:ext cx="640080" cy="6400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椭圆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668" y="4104847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椭圆 51"/>
              <p:cNvSpPr/>
              <p:nvPr/>
            </p:nvSpPr>
            <p:spPr>
              <a:xfrm>
                <a:off x="8011628" y="4104847"/>
                <a:ext cx="640080" cy="6400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椭圆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628" y="4104847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 52"/>
              <p:cNvSpPr/>
              <p:nvPr/>
            </p:nvSpPr>
            <p:spPr>
              <a:xfrm>
                <a:off x="9474668" y="5419297"/>
                <a:ext cx="640080" cy="6400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椭圆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668" y="5419297"/>
                <a:ext cx="640080" cy="64008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椭圆 53"/>
              <p:cNvSpPr/>
              <p:nvPr/>
            </p:nvSpPr>
            <p:spPr>
              <a:xfrm>
                <a:off x="6548588" y="5419297"/>
                <a:ext cx="640080" cy="6400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椭圆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588" y="5419297"/>
                <a:ext cx="640080" cy="64008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椭圆 54"/>
              <p:cNvSpPr/>
              <p:nvPr/>
            </p:nvSpPr>
            <p:spPr>
              <a:xfrm>
                <a:off x="8011628" y="5419297"/>
                <a:ext cx="640080" cy="6400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椭圆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628" y="5419297"/>
                <a:ext cx="640080" cy="64008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连接符 55"/>
          <p:cNvCxnSpPr>
            <a:stCxn id="50" idx="6"/>
            <a:endCxn id="52" idx="2"/>
          </p:cNvCxnSpPr>
          <p:nvPr/>
        </p:nvCxnSpPr>
        <p:spPr>
          <a:xfrm>
            <a:off x="7188668" y="4424887"/>
            <a:ext cx="82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2" idx="6"/>
            <a:endCxn id="51" idx="2"/>
          </p:cNvCxnSpPr>
          <p:nvPr/>
        </p:nvCxnSpPr>
        <p:spPr>
          <a:xfrm>
            <a:off x="8651708" y="4424887"/>
            <a:ext cx="82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4" idx="6"/>
            <a:endCxn id="55" idx="2"/>
          </p:cNvCxnSpPr>
          <p:nvPr/>
        </p:nvCxnSpPr>
        <p:spPr>
          <a:xfrm>
            <a:off x="7188668" y="5739337"/>
            <a:ext cx="82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5" idx="6"/>
            <a:endCxn id="53" idx="2"/>
          </p:cNvCxnSpPr>
          <p:nvPr/>
        </p:nvCxnSpPr>
        <p:spPr>
          <a:xfrm>
            <a:off x="8651708" y="5739337"/>
            <a:ext cx="82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4" idx="0"/>
            <a:endCxn id="50" idx="4"/>
          </p:cNvCxnSpPr>
          <p:nvPr/>
        </p:nvCxnSpPr>
        <p:spPr>
          <a:xfrm flipV="1">
            <a:off x="6868628" y="4744927"/>
            <a:ext cx="0" cy="674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5" idx="0"/>
            <a:endCxn id="52" idx="4"/>
          </p:cNvCxnSpPr>
          <p:nvPr/>
        </p:nvCxnSpPr>
        <p:spPr>
          <a:xfrm flipV="1">
            <a:off x="8331668" y="4744927"/>
            <a:ext cx="0" cy="674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3" idx="0"/>
            <a:endCxn id="51" idx="4"/>
          </p:cNvCxnSpPr>
          <p:nvPr/>
        </p:nvCxnSpPr>
        <p:spPr>
          <a:xfrm flipV="1">
            <a:off x="9794708" y="4744927"/>
            <a:ext cx="0" cy="674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4" idx="7"/>
            <a:endCxn id="52" idx="3"/>
          </p:cNvCxnSpPr>
          <p:nvPr/>
        </p:nvCxnSpPr>
        <p:spPr>
          <a:xfrm flipV="1">
            <a:off x="7094930" y="4651189"/>
            <a:ext cx="1010436" cy="861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3" idx="1"/>
            <a:endCxn id="52" idx="5"/>
          </p:cNvCxnSpPr>
          <p:nvPr/>
        </p:nvCxnSpPr>
        <p:spPr>
          <a:xfrm flipH="1" flipV="1">
            <a:off x="8557970" y="4651189"/>
            <a:ext cx="1010436" cy="861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0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条件随机场（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400" dirty="0" smtClean="0">
                    <a:latin typeface="+mn-ea"/>
                  </a:rPr>
                  <a:t>条件随机场是隐含马尔科夫模型的一种拓展，它保留了隐含马尔科夫模型的一些特征，比如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等状态的序列还是一个马尔科夫链。</a:t>
                </a:r>
                <a:endParaRPr lang="en-US" altLang="zh-CN" sz="2400" dirty="0" smtClean="0">
                  <a:latin typeface="+mn-ea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400" dirty="0">
                    <a:latin typeface="+mn-ea"/>
                  </a:rPr>
                  <a:t>条件</a:t>
                </a:r>
                <a:r>
                  <a:rPr lang="zh-CN" altLang="en-US" sz="2400" dirty="0" smtClean="0">
                    <a:latin typeface="+mn-ea"/>
                  </a:rPr>
                  <a:t>随机场是一种特殊的概率图模型。在图中，顶点代表一个个随机变量，顶点之间的弧代表它们相互的依赖关系，通常采用一种概率分布，比如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来描述。它的特殊性在于，变量之间要遵守马尔科夫假设，即每个状态的转移概率只取决于相邻的状态，这和贝叶斯网络相同。不同之处在于，条件随机场是无向图，而贝叶斯网络是有向图。</a:t>
                </a:r>
                <a:endParaRPr lang="en-US" altLang="zh-CN" sz="2400" dirty="0" smtClean="0">
                  <a:latin typeface="+mn-ea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400" dirty="0" smtClean="0">
                    <a:latin typeface="+mn-ea"/>
                  </a:rPr>
                  <a:t>在大部分应用中，条件随机场的节点分为状态节点的集合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和观测变量节点的集合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。整个条件随机的量化模型就是这两个集合的联合概率分布模型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400" dirty="0" smtClean="0">
                  <a:latin typeface="+mn-ea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73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条件随机场（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400" dirty="0" smtClean="0"/>
                  <a:t>由于模型的变量特别多，不可能获得足够多的数据来用大数定理直接估计，因此只能通过它的一些边缘分布，比如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等来找出一个符合所有这些条件的概率分布函数。由于这个模型是指数函数，每一个边缘分布对应指数模型中的一个特征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，因为这个特征表明它与之外的变量无关。如果某个特征函数对应一些变量的取值是零，说明这些特征函数对应这些变量不起作用。把这些特征都应用到模型中，得到如下的公式：</a:t>
                </a:r>
                <a:endParaRPr lang="en-US" altLang="zh-CN" sz="2400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76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15628</TotalTime>
  <Words>746</Words>
  <Application>Microsoft Office PowerPoint</Application>
  <PresentationFormat>宽屏</PresentationFormat>
  <Paragraphs>179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方正仿宋_GBK</vt:lpstr>
      <vt:lpstr>华文中宋</vt:lpstr>
      <vt:lpstr>微软雅黑</vt:lpstr>
      <vt:lpstr>Arial</vt:lpstr>
      <vt:lpstr>Cambria Math</vt:lpstr>
      <vt:lpstr>Office 主题​​</vt:lpstr>
      <vt:lpstr>自学习藏文命名实体识别研究</vt:lpstr>
      <vt:lpstr>PowerPoint 演示文稿</vt:lpstr>
      <vt:lpstr>选择策略</vt:lpstr>
      <vt:lpstr>代码实现架构（2019/10/14）</vt:lpstr>
      <vt:lpstr>选择策略</vt:lpstr>
      <vt:lpstr>停止策略</vt:lpstr>
      <vt:lpstr>条件随机场（1）</vt:lpstr>
      <vt:lpstr>条件随机场（3）</vt:lpstr>
      <vt:lpstr>条件随机场（3）</vt:lpstr>
      <vt:lpstr>二值化词向量特征</vt:lpstr>
      <vt:lpstr>二值化词向量特征</vt:lpstr>
      <vt:lpstr>相似词特征 </vt:lpstr>
      <vt:lpstr>自学习</vt:lpstr>
      <vt:lpstr>特征相似度：构造特征向量，基于向量相似筛选样本</vt:lpstr>
      <vt:lpstr>投票机制：构造三个学习器CRF、SVM、LSTM+CRF</vt:lpstr>
      <vt:lpstr>进度安排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孙 朋</cp:lastModifiedBy>
  <cp:revision>64</cp:revision>
  <dcterms:created xsi:type="dcterms:W3CDTF">2018-12-21T08:33:44Z</dcterms:created>
  <dcterms:modified xsi:type="dcterms:W3CDTF">2019-11-27T13:18:04Z</dcterms:modified>
</cp:coreProperties>
</file>