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8" r:id="rId5"/>
    <p:sldId id="261" r:id="rId6"/>
    <p:sldId id="262"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40137-C267-4CEF-958B-907D47A9E35B}"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F692C-552F-42BE-9A3D-9888D5BDCFC2}" type="slidenum">
              <a:rPr lang="en-US" smtClean="0"/>
              <a:t>‹#›</a:t>
            </a:fld>
            <a:endParaRPr lang="en-US"/>
          </a:p>
        </p:txBody>
      </p:sp>
    </p:spTree>
    <p:extLst>
      <p:ext uri="{BB962C8B-B14F-4D97-AF65-F5344CB8AC3E}">
        <p14:creationId xmlns:p14="http://schemas.microsoft.com/office/powerpoint/2010/main" val="2337391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F64E-1A46-C1CF-61B9-145ACF591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D8854-CAED-3581-1296-D5BFA2F92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74C54B-5227-9242-0A09-26097C0D4CC5}"/>
              </a:ext>
            </a:extLst>
          </p:cNvPr>
          <p:cNvSpPr>
            <a:spLocks noGrp="1"/>
          </p:cNvSpPr>
          <p:nvPr>
            <p:ph type="dt" sz="half" idx="10"/>
          </p:nvPr>
        </p:nvSpPr>
        <p:spPr/>
        <p:txBody>
          <a:bodyPr/>
          <a:lstStyle/>
          <a:p>
            <a:fld id="{33CB86DD-2728-4E5F-88F7-9EAC3347ADC6}" type="datetime1">
              <a:rPr lang="en-US" smtClean="0"/>
              <a:t>1/16/2024</a:t>
            </a:fld>
            <a:endParaRPr lang="en-US" dirty="0"/>
          </a:p>
        </p:txBody>
      </p:sp>
      <p:sp>
        <p:nvSpPr>
          <p:cNvPr id="5" name="Footer Placeholder 4">
            <a:extLst>
              <a:ext uri="{FF2B5EF4-FFF2-40B4-BE49-F238E27FC236}">
                <a16:creationId xmlns:a16="http://schemas.microsoft.com/office/drawing/2014/main" id="{138F6925-312A-B17F-FF8B-79F2FB76FC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4B290-A5C1-4855-B84F-9F73934978F6}"/>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295292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A840-F520-9229-9BAD-59C56B7822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2DF64C-1F77-A82C-BD79-93579747C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0DB08-4845-2DDF-3C87-7955AC689AC8}"/>
              </a:ext>
            </a:extLst>
          </p:cNvPr>
          <p:cNvSpPr>
            <a:spLocks noGrp="1"/>
          </p:cNvSpPr>
          <p:nvPr>
            <p:ph type="dt" sz="half" idx="10"/>
          </p:nvPr>
        </p:nvSpPr>
        <p:spPr/>
        <p:txBody>
          <a:bodyPr/>
          <a:lstStyle/>
          <a:p>
            <a:fld id="{0618ECB5-0593-480E-AEA5-7B949207E268}" type="datetime1">
              <a:rPr lang="en-US" smtClean="0"/>
              <a:t>1/16/2024</a:t>
            </a:fld>
            <a:endParaRPr lang="en-US" dirty="0"/>
          </a:p>
        </p:txBody>
      </p:sp>
      <p:sp>
        <p:nvSpPr>
          <p:cNvPr id="5" name="Footer Placeholder 4">
            <a:extLst>
              <a:ext uri="{FF2B5EF4-FFF2-40B4-BE49-F238E27FC236}">
                <a16:creationId xmlns:a16="http://schemas.microsoft.com/office/drawing/2014/main" id="{C2EB1ABD-439D-6CB0-AA7D-B73B11E565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59A6AE-2840-F8CC-887F-529F8431B31D}"/>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15971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AC244-A145-D66B-3F39-5AF48EB5D5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2263-3EA8-ABBE-7867-0C934E41C2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5E80C-FD11-56AF-ABFD-581EACA3D501}"/>
              </a:ext>
            </a:extLst>
          </p:cNvPr>
          <p:cNvSpPr>
            <a:spLocks noGrp="1"/>
          </p:cNvSpPr>
          <p:nvPr>
            <p:ph type="dt" sz="half" idx="10"/>
          </p:nvPr>
        </p:nvSpPr>
        <p:spPr/>
        <p:txBody>
          <a:bodyPr/>
          <a:lstStyle/>
          <a:p>
            <a:fld id="{0598EB4F-8F90-4B26-8247-1318DEAFAAA7}" type="datetime1">
              <a:rPr lang="en-US" smtClean="0"/>
              <a:t>1/16/2024</a:t>
            </a:fld>
            <a:endParaRPr lang="en-US" dirty="0"/>
          </a:p>
        </p:txBody>
      </p:sp>
      <p:sp>
        <p:nvSpPr>
          <p:cNvPr id="5" name="Footer Placeholder 4">
            <a:extLst>
              <a:ext uri="{FF2B5EF4-FFF2-40B4-BE49-F238E27FC236}">
                <a16:creationId xmlns:a16="http://schemas.microsoft.com/office/drawing/2014/main" id="{2F17148D-121B-1260-1CC8-19E5CF2345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99D0A1-33BD-BC92-4B00-74654CA22CAC}"/>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14766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FD4C-4EBD-49B9-F6C9-C5BD3F8B1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6CA29E-D72C-4A12-3DBB-5C5BEBD5D9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634FC-63E2-FDCE-2538-61FD7AC160EC}"/>
              </a:ext>
            </a:extLst>
          </p:cNvPr>
          <p:cNvSpPr>
            <a:spLocks noGrp="1"/>
          </p:cNvSpPr>
          <p:nvPr>
            <p:ph type="dt" sz="half" idx="10"/>
          </p:nvPr>
        </p:nvSpPr>
        <p:spPr/>
        <p:txBody>
          <a:bodyPr/>
          <a:lstStyle/>
          <a:p>
            <a:fld id="{F09FA740-52FF-4EF4-9592-AB96AD973638}" type="datetime1">
              <a:rPr lang="en-US" smtClean="0"/>
              <a:t>1/16/2024</a:t>
            </a:fld>
            <a:endParaRPr lang="en-US" dirty="0"/>
          </a:p>
        </p:txBody>
      </p:sp>
      <p:sp>
        <p:nvSpPr>
          <p:cNvPr id="5" name="Footer Placeholder 4">
            <a:extLst>
              <a:ext uri="{FF2B5EF4-FFF2-40B4-BE49-F238E27FC236}">
                <a16:creationId xmlns:a16="http://schemas.microsoft.com/office/drawing/2014/main" id="{17633CB9-496D-EA60-D331-8414F5B7A2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58AE39-0120-7011-42CE-1BCBB2691A68}"/>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169326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72D-E31D-6FB0-4FEC-C447E0AD83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C3795F-E0ED-51D5-825C-D5C3A53A5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D988E-4ECA-27AC-E344-29E8CF2DFE17}"/>
              </a:ext>
            </a:extLst>
          </p:cNvPr>
          <p:cNvSpPr>
            <a:spLocks noGrp="1"/>
          </p:cNvSpPr>
          <p:nvPr>
            <p:ph type="dt" sz="half" idx="10"/>
          </p:nvPr>
        </p:nvSpPr>
        <p:spPr/>
        <p:txBody>
          <a:bodyPr/>
          <a:lstStyle/>
          <a:p>
            <a:fld id="{E0C0EF2D-0A54-4D50-A3FD-D2B7DC12BB06}" type="datetime1">
              <a:rPr lang="en-US" smtClean="0"/>
              <a:t>1/16/2024</a:t>
            </a:fld>
            <a:endParaRPr lang="en-US" dirty="0"/>
          </a:p>
        </p:txBody>
      </p:sp>
      <p:sp>
        <p:nvSpPr>
          <p:cNvPr id="5" name="Footer Placeholder 4">
            <a:extLst>
              <a:ext uri="{FF2B5EF4-FFF2-40B4-BE49-F238E27FC236}">
                <a16:creationId xmlns:a16="http://schemas.microsoft.com/office/drawing/2014/main" id="{5033EACD-EE85-4D42-33DF-7CCC3CF2AA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7516EC-D06D-F9DC-9224-20C22D86828C}"/>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201945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698B-B3A0-12CB-1B60-476D5E0BD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83D6F8-B8DF-6123-696F-4B164B73B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004DEE-09CE-693F-A40E-CAE3314722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9EFED9-46D1-7159-441A-FCA590041D5D}"/>
              </a:ext>
            </a:extLst>
          </p:cNvPr>
          <p:cNvSpPr>
            <a:spLocks noGrp="1"/>
          </p:cNvSpPr>
          <p:nvPr>
            <p:ph type="dt" sz="half" idx="10"/>
          </p:nvPr>
        </p:nvSpPr>
        <p:spPr/>
        <p:txBody>
          <a:bodyPr/>
          <a:lstStyle/>
          <a:p>
            <a:fld id="{C423F30B-86D6-4451-88EE-4F8C1EBB66AF}" type="datetime1">
              <a:rPr lang="en-US" smtClean="0"/>
              <a:t>1/16/2024</a:t>
            </a:fld>
            <a:endParaRPr lang="en-US" dirty="0"/>
          </a:p>
        </p:txBody>
      </p:sp>
      <p:sp>
        <p:nvSpPr>
          <p:cNvPr id="6" name="Footer Placeholder 5">
            <a:extLst>
              <a:ext uri="{FF2B5EF4-FFF2-40B4-BE49-F238E27FC236}">
                <a16:creationId xmlns:a16="http://schemas.microsoft.com/office/drawing/2014/main" id="{CB7EEDF3-AAFF-10B5-F62E-DC695192802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E95848-306E-E527-8023-478C44B40C9C}"/>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404496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0E88-FAB7-08E3-D6A6-226D4FB5A1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7408C-E637-8E3E-1685-2D14FA43B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16036-3B05-738C-E6D4-4D224442B4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AD2971-65EF-BD0B-6713-83DAF65F8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121111-BE9C-D909-264A-C608ADEDFD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7790E-5E35-98AD-377D-1C4CF17152D5}"/>
              </a:ext>
            </a:extLst>
          </p:cNvPr>
          <p:cNvSpPr>
            <a:spLocks noGrp="1"/>
          </p:cNvSpPr>
          <p:nvPr>
            <p:ph type="dt" sz="half" idx="10"/>
          </p:nvPr>
        </p:nvSpPr>
        <p:spPr/>
        <p:txBody>
          <a:bodyPr/>
          <a:lstStyle/>
          <a:p>
            <a:fld id="{EDC55670-DC1F-4A06-A420-047FA0EF604A}" type="datetime1">
              <a:rPr lang="en-US" smtClean="0"/>
              <a:t>1/16/2024</a:t>
            </a:fld>
            <a:endParaRPr lang="en-US" dirty="0"/>
          </a:p>
        </p:txBody>
      </p:sp>
      <p:sp>
        <p:nvSpPr>
          <p:cNvPr id="8" name="Footer Placeholder 7">
            <a:extLst>
              <a:ext uri="{FF2B5EF4-FFF2-40B4-BE49-F238E27FC236}">
                <a16:creationId xmlns:a16="http://schemas.microsoft.com/office/drawing/2014/main" id="{8BDF6BAE-A60E-EE73-3A23-0CDD69A00A8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40EEC6-FC36-4531-EB11-B3E5F0023F33}"/>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119988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D466-3619-B9F0-3ADB-71D0202834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33B4B5-4ADE-D33F-682D-41795ABB0DBE}"/>
              </a:ext>
            </a:extLst>
          </p:cNvPr>
          <p:cNvSpPr>
            <a:spLocks noGrp="1"/>
          </p:cNvSpPr>
          <p:nvPr>
            <p:ph type="dt" sz="half" idx="10"/>
          </p:nvPr>
        </p:nvSpPr>
        <p:spPr/>
        <p:txBody>
          <a:bodyPr/>
          <a:lstStyle/>
          <a:p>
            <a:fld id="{A9A8A233-3C5C-4B9B-90AE-B66C5BEE9F5F}" type="datetime1">
              <a:rPr lang="en-US" smtClean="0"/>
              <a:t>1/16/2024</a:t>
            </a:fld>
            <a:endParaRPr lang="en-US" dirty="0"/>
          </a:p>
        </p:txBody>
      </p:sp>
      <p:sp>
        <p:nvSpPr>
          <p:cNvPr id="4" name="Footer Placeholder 3">
            <a:extLst>
              <a:ext uri="{FF2B5EF4-FFF2-40B4-BE49-F238E27FC236}">
                <a16:creationId xmlns:a16="http://schemas.microsoft.com/office/drawing/2014/main" id="{20A5FDCC-2476-CD30-599F-8AC82344D12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0B0F1AE-121C-2DE0-5EE0-757822BFF9DC}"/>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367669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C1DA1-B8DE-ECCF-D977-4628A8FC769A}"/>
              </a:ext>
            </a:extLst>
          </p:cNvPr>
          <p:cNvSpPr>
            <a:spLocks noGrp="1"/>
          </p:cNvSpPr>
          <p:nvPr>
            <p:ph type="dt" sz="half" idx="10"/>
          </p:nvPr>
        </p:nvSpPr>
        <p:spPr/>
        <p:txBody>
          <a:bodyPr/>
          <a:lstStyle/>
          <a:p>
            <a:fld id="{6DA5BBDB-4B6C-4B95-871F-47A5A709CB3A}" type="datetime1">
              <a:rPr lang="en-US" smtClean="0"/>
              <a:t>1/16/2024</a:t>
            </a:fld>
            <a:endParaRPr lang="en-US" dirty="0"/>
          </a:p>
        </p:txBody>
      </p:sp>
      <p:sp>
        <p:nvSpPr>
          <p:cNvPr id="3" name="Footer Placeholder 2">
            <a:extLst>
              <a:ext uri="{FF2B5EF4-FFF2-40B4-BE49-F238E27FC236}">
                <a16:creationId xmlns:a16="http://schemas.microsoft.com/office/drawing/2014/main" id="{689D5CBD-B069-E2C4-1C7B-9C0CD265678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6922502-1DC9-CDB0-77CB-CEE0A41645F5}"/>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168913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312C-AE02-7E54-CD9C-22A22A6E0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21579-6EF5-326E-7DAF-F5FDFB6BBE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3C010-D8FB-A54C-5EF8-45508FFAB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9621A-2E92-BC8D-B11B-C2F91C094F0F}"/>
              </a:ext>
            </a:extLst>
          </p:cNvPr>
          <p:cNvSpPr>
            <a:spLocks noGrp="1"/>
          </p:cNvSpPr>
          <p:nvPr>
            <p:ph type="dt" sz="half" idx="10"/>
          </p:nvPr>
        </p:nvSpPr>
        <p:spPr/>
        <p:txBody>
          <a:bodyPr/>
          <a:lstStyle/>
          <a:p>
            <a:fld id="{F31B6231-D1A8-464B-86F3-0650EA4FCC27}" type="datetime1">
              <a:rPr lang="en-US" smtClean="0"/>
              <a:t>1/16/2024</a:t>
            </a:fld>
            <a:endParaRPr lang="en-US" dirty="0"/>
          </a:p>
        </p:txBody>
      </p:sp>
      <p:sp>
        <p:nvSpPr>
          <p:cNvPr id="6" name="Footer Placeholder 5">
            <a:extLst>
              <a:ext uri="{FF2B5EF4-FFF2-40B4-BE49-F238E27FC236}">
                <a16:creationId xmlns:a16="http://schemas.microsoft.com/office/drawing/2014/main" id="{CD1FAB22-CD1F-0AEA-87E2-143DDE638B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492F69-A0E0-1CFA-7AD0-1388DA4DAC0D}"/>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130186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9CE5-1327-591D-A85F-7A18228BE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5E72CF-232B-913F-01C9-004C00723E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FCFC9E0-F2B7-0F53-D2F2-2B32F98A9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0B818-5BDF-61D7-5122-D5B72216743D}"/>
              </a:ext>
            </a:extLst>
          </p:cNvPr>
          <p:cNvSpPr>
            <a:spLocks noGrp="1"/>
          </p:cNvSpPr>
          <p:nvPr>
            <p:ph type="dt" sz="half" idx="10"/>
          </p:nvPr>
        </p:nvSpPr>
        <p:spPr/>
        <p:txBody>
          <a:bodyPr/>
          <a:lstStyle/>
          <a:p>
            <a:fld id="{04A019C5-4DCF-47F9-B892-5D992A86C7FD}" type="datetime1">
              <a:rPr lang="en-US" smtClean="0"/>
              <a:t>1/16/2024</a:t>
            </a:fld>
            <a:endParaRPr lang="en-US" dirty="0"/>
          </a:p>
        </p:txBody>
      </p:sp>
      <p:sp>
        <p:nvSpPr>
          <p:cNvPr id="6" name="Footer Placeholder 5">
            <a:extLst>
              <a:ext uri="{FF2B5EF4-FFF2-40B4-BE49-F238E27FC236}">
                <a16:creationId xmlns:a16="http://schemas.microsoft.com/office/drawing/2014/main" id="{FE99248C-690D-E343-53FF-E8663C9989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1369D8-4B5C-C40E-8269-C14D10BEA49D}"/>
              </a:ext>
            </a:extLst>
          </p:cNvPr>
          <p:cNvSpPr>
            <a:spLocks noGrp="1"/>
          </p:cNvSpPr>
          <p:nvPr>
            <p:ph type="sldNum" sz="quarter" idx="12"/>
          </p:nvPr>
        </p:nvSpPr>
        <p:spPr/>
        <p:txBody>
          <a:bodyPr/>
          <a:lstStyle/>
          <a:p>
            <a:fld id="{FC879D68-9218-4E75-9C00-C1B91E0CCBA0}" type="slidenum">
              <a:rPr lang="en-US" smtClean="0"/>
              <a:t>‹#›</a:t>
            </a:fld>
            <a:endParaRPr lang="en-US" dirty="0"/>
          </a:p>
        </p:txBody>
      </p:sp>
    </p:spTree>
    <p:extLst>
      <p:ext uri="{BB962C8B-B14F-4D97-AF65-F5344CB8AC3E}">
        <p14:creationId xmlns:p14="http://schemas.microsoft.com/office/powerpoint/2010/main" val="39700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5390D-2543-A3FF-698E-A00F9978F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9E7AAC-354A-092F-CC40-3BF51DFEF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8BDB5-D33A-A12A-0E08-8136DFEB2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6DF90-6ACB-422F-B92C-128ECEA9D844}" type="datetime1">
              <a:rPr lang="en-US" smtClean="0"/>
              <a:t>1/16/2024</a:t>
            </a:fld>
            <a:endParaRPr lang="en-US" dirty="0"/>
          </a:p>
        </p:txBody>
      </p:sp>
      <p:sp>
        <p:nvSpPr>
          <p:cNvPr id="5" name="Footer Placeholder 4">
            <a:extLst>
              <a:ext uri="{FF2B5EF4-FFF2-40B4-BE49-F238E27FC236}">
                <a16:creationId xmlns:a16="http://schemas.microsoft.com/office/drawing/2014/main" id="{DFCA1AA1-AECF-F66A-DC9D-0C9CD5A4C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B7234C-A4C1-87B8-DEDA-DF589D7C5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79D68-9218-4E75-9C00-C1B91E0CCBA0}" type="slidenum">
              <a:rPr lang="en-US" smtClean="0"/>
              <a:t>‹#›</a:t>
            </a:fld>
            <a:endParaRPr lang="en-US" dirty="0"/>
          </a:p>
        </p:txBody>
      </p:sp>
    </p:spTree>
    <p:extLst>
      <p:ext uri="{BB962C8B-B14F-4D97-AF65-F5344CB8AC3E}">
        <p14:creationId xmlns:p14="http://schemas.microsoft.com/office/powerpoint/2010/main" val="3272587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E214FA-3DD9-8289-C632-35E7EDD4A947}"/>
              </a:ext>
            </a:extLst>
          </p:cNvPr>
          <p:cNvSpPr>
            <a:spLocks noGrp="1"/>
          </p:cNvSpPr>
          <p:nvPr>
            <p:ph type="subTitle" idx="1"/>
          </p:nvPr>
        </p:nvSpPr>
        <p:spPr>
          <a:xfrm>
            <a:off x="950258" y="0"/>
            <a:ext cx="11089341" cy="6858000"/>
          </a:xfrm>
        </p:spPr>
        <p:txBody>
          <a:bodyPr>
            <a:norm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28600" algn="ctr">
              <a:lnSpc>
                <a:spcPct val="107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rPr>
              <a:t>Occupational Health &amp; Safety |BTC 3321|</a:t>
            </a:r>
            <a:endParaRPr lang="en-US" sz="1800" dirty="0">
              <a:effectLst/>
              <a:latin typeface="Calibri" panose="020F0502020204030204" pitchFamily="34" charset="0"/>
              <a:ea typeface="Calibri" panose="020F0502020204030204" pitchFamily="34" charset="0"/>
            </a:endParaRPr>
          </a:p>
          <a:p>
            <a:r>
              <a:rPr lang="en-US" sz="1100" b="1" i="1" dirty="0">
                <a:solidFill>
                  <a:srgbClr val="000000"/>
                </a:solidFill>
                <a:effectLst/>
                <a:latin typeface="Times New Roman" panose="02020603050405020304" pitchFamily="18" charset="0"/>
                <a:ea typeface="Times New Roman" panose="02020603050405020304" pitchFamily="18" charset="0"/>
              </a:rPr>
              <a:t>(Group Activity 02)</a:t>
            </a:r>
            <a:endParaRPr lang="en-US" sz="11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Group No. 03</a:t>
            </a:r>
            <a:endParaRPr lang="en-US" sz="28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Selected Location</a:t>
            </a:r>
            <a:r>
              <a:rPr lang="en-US" dirty="0">
                <a:latin typeface="Times New Roman" panose="02020603050405020304" pitchFamily="18" charset="0"/>
                <a:cs typeface="Times New Roman" panose="02020603050405020304" pitchFamily="18" charset="0"/>
              </a:rPr>
              <a:t>.</a:t>
            </a:r>
          </a:p>
          <a:p>
            <a:pPr lvl="1" algn="l">
              <a:spcBef>
                <a:spcPts val="1000"/>
              </a:spcBef>
              <a:defRPr/>
            </a:pPr>
            <a:r>
              <a:rPr lang="en-US" sz="1800" dirty="0">
                <a:solidFill>
                  <a:srgbClr val="C00000"/>
                </a:solidFill>
                <a:effectLst/>
                <a:latin typeface="Times New Roman" panose="02020603050405020304" pitchFamily="18" charset="0"/>
                <a:ea typeface="Times New Roman" panose="02020603050405020304" pitchFamily="18" charset="0"/>
              </a:rPr>
              <a:t>Laboratory Complex</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Group members</a:t>
            </a:r>
          </a:p>
          <a:p>
            <a:pPr marL="342900" lvl="0" indent="-342900" algn="l">
              <a:lnSpc>
                <a:spcPct val="107000"/>
              </a:lnSpc>
              <a:buFont typeface="Wingdings" panose="05000000000000000000" pitchFamily="2" charset="2"/>
              <a:buChar char="§"/>
              <a:defRPr/>
            </a:pPr>
            <a:r>
              <a:rPr lang="en-US" sz="1200" dirty="0">
                <a:solidFill>
                  <a:prstClr val="black"/>
                </a:solidFill>
                <a:latin typeface="Times New Roman" panose="02020603050405020304" pitchFamily="18" charset="0"/>
                <a:ea typeface="Calibri" panose="020F0502020204030204" pitchFamily="34" charset="0"/>
              </a:rPr>
              <a:t>BST/20/110</a:t>
            </a:r>
            <a:endParaRPr lang="de-DE" sz="1200" dirty="0">
              <a:solidFill>
                <a:prstClr val="black"/>
              </a:solidFill>
              <a:latin typeface="Times New Roman" panose="02020603050405020304" pitchFamily="18" charset="0"/>
              <a:ea typeface="Calibri" panose="020F0502020204030204" pitchFamily="34" charset="0"/>
            </a:endParaRPr>
          </a:p>
          <a:p>
            <a:pPr marL="342900" lvl="0" indent="-342900" algn="l">
              <a:lnSpc>
                <a:spcPct val="107000"/>
              </a:lnSpc>
              <a:buFont typeface="Wingdings" panose="05000000000000000000" pitchFamily="2" charset="2"/>
              <a:buChar char="§"/>
              <a:defRPr/>
            </a:pPr>
            <a:r>
              <a:rPr lang="de-DE" sz="1200" dirty="0">
                <a:solidFill>
                  <a:prstClr val="black"/>
                </a:solidFill>
                <a:latin typeface="Times New Roman" panose="02020603050405020304" pitchFamily="18" charset="0"/>
                <a:ea typeface="Calibri" panose="020F0502020204030204" pitchFamily="34" charset="0"/>
              </a:rPr>
              <a:t>BST/20/006</a:t>
            </a:r>
          </a:p>
          <a:p>
            <a:pPr marL="342900" lvl="0" indent="-342900" algn="l">
              <a:lnSpc>
                <a:spcPct val="107000"/>
              </a:lnSpc>
              <a:buFont typeface="Wingdings" panose="05000000000000000000" pitchFamily="2" charset="2"/>
              <a:buChar char="§"/>
              <a:defRPr/>
            </a:pPr>
            <a:r>
              <a:rPr lang="de-DE" sz="1200" dirty="0">
                <a:solidFill>
                  <a:prstClr val="black"/>
                </a:solidFill>
                <a:latin typeface="Times New Roman" panose="02020603050405020304" pitchFamily="18" charset="0"/>
                <a:ea typeface="Calibri" panose="020F0502020204030204" pitchFamily="34" charset="0"/>
              </a:rPr>
              <a:t>BST/20/009</a:t>
            </a:r>
          </a:p>
          <a:p>
            <a:pPr marL="342900" lvl="0" indent="-342900" algn="l">
              <a:lnSpc>
                <a:spcPct val="107000"/>
              </a:lnSpc>
              <a:buFont typeface="Wingdings" panose="05000000000000000000" pitchFamily="2" charset="2"/>
              <a:buChar char="§"/>
              <a:defRPr/>
            </a:pPr>
            <a:r>
              <a:rPr lang="de-DE" sz="1200" dirty="0">
                <a:solidFill>
                  <a:prstClr val="black"/>
                </a:solidFill>
                <a:latin typeface="Times New Roman" panose="02020603050405020304" pitchFamily="18" charset="0"/>
                <a:ea typeface="Calibri" panose="020F0502020204030204" pitchFamily="34" charset="0"/>
              </a:rPr>
              <a:t>BST/20/050</a:t>
            </a:r>
          </a:p>
          <a:p>
            <a:pPr marL="342900" lvl="0" indent="-342900" algn="l">
              <a:lnSpc>
                <a:spcPct val="107000"/>
              </a:lnSpc>
              <a:buFont typeface="Wingdings" panose="05000000000000000000" pitchFamily="2" charset="2"/>
              <a:buChar char="§"/>
              <a:defRPr/>
            </a:pPr>
            <a:r>
              <a:rPr lang="de-DE" sz="1200" dirty="0">
                <a:solidFill>
                  <a:prstClr val="black"/>
                </a:solidFill>
                <a:latin typeface="Times New Roman" panose="02020603050405020304" pitchFamily="18" charset="0"/>
                <a:ea typeface="Calibri" panose="020F0502020204030204" pitchFamily="34" charset="0"/>
              </a:rPr>
              <a:t>BST/20/059</a:t>
            </a:r>
          </a:p>
          <a:p>
            <a:pPr marL="342900" lvl="0" indent="-342900" algn="l">
              <a:lnSpc>
                <a:spcPct val="107000"/>
              </a:lnSpc>
              <a:buFont typeface="Wingdings" panose="05000000000000000000" pitchFamily="2" charset="2"/>
              <a:buChar char="§"/>
              <a:defRPr/>
            </a:pPr>
            <a:r>
              <a:rPr lang="de-DE" sz="1200" dirty="0">
                <a:solidFill>
                  <a:prstClr val="black"/>
                </a:solidFill>
                <a:latin typeface="Times New Roman" panose="02020603050405020304" pitchFamily="18" charset="0"/>
                <a:ea typeface="Calibri" panose="020F0502020204030204" pitchFamily="34" charset="0"/>
              </a:rPr>
              <a:t>BST/20/066</a:t>
            </a:r>
          </a:p>
          <a:p>
            <a:pPr marL="342900" lvl="0" indent="-342900" algn="l">
              <a:lnSpc>
                <a:spcPct val="107000"/>
              </a:lnSpc>
              <a:buFont typeface="Wingdings" panose="05000000000000000000" pitchFamily="2" charset="2"/>
              <a:buChar char="§"/>
              <a:defRPr/>
            </a:pPr>
            <a:r>
              <a:rPr lang="de-DE" sz="1200" dirty="0">
                <a:solidFill>
                  <a:prstClr val="black"/>
                </a:solidFill>
                <a:latin typeface="Times New Roman" panose="02020603050405020304" pitchFamily="18" charset="0"/>
                <a:ea typeface="Calibri" panose="020F0502020204030204" pitchFamily="34" charset="0"/>
              </a:rPr>
              <a:t>BST/20/089</a:t>
            </a:r>
          </a:p>
          <a:p>
            <a:pPr marL="342900" lvl="0" indent="-342900" algn="l">
              <a:lnSpc>
                <a:spcPct val="107000"/>
              </a:lnSpc>
              <a:buFont typeface="Wingdings" panose="05000000000000000000" pitchFamily="2" charset="2"/>
              <a:buChar char="§"/>
              <a:defRPr/>
            </a:pPr>
            <a:r>
              <a:rPr lang="de-DE" sz="1200" dirty="0">
                <a:solidFill>
                  <a:prstClr val="black"/>
                </a:solidFill>
                <a:latin typeface="Times New Roman" panose="02020603050405020304" pitchFamily="18" charset="0"/>
                <a:ea typeface="Calibri" panose="020F0502020204030204" pitchFamily="34" charset="0"/>
              </a:rPr>
              <a:t>BST/20/103</a:t>
            </a:r>
            <a:endParaRPr lang="en-US" sz="1200" dirty="0">
              <a:solidFill>
                <a:prstClr val="black"/>
              </a:solidFill>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FFDB8E3E-642F-210F-B901-5E71986F80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0975" y="174588"/>
            <a:ext cx="1165860" cy="1165860"/>
          </a:xfrm>
          <a:prstGeom prst="rect">
            <a:avLst/>
          </a:prstGeom>
        </p:spPr>
      </p:pic>
      <p:sp>
        <p:nvSpPr>
          <p:cNvPr id="6" name="Slide Number Placeholder 5">
            <a:extLst>
              <a:ext uri="{FF2B5EF4-FFF2-40B4-BE49-F238E27FC236}">
                <a16:creationId xmlns:a16="http://schemas.microsoft.com/office/drawing/2014/main" id="{843B8821-DA93-CAA0-4373-2C9BD6863BFF}"/>
              </a:ext>
            </a:extLst>
          </p:cNvPr>
          <p:cNvSpPr>
            <a:spLocks noGrp="1"/>
          </p:cNvSpPr>
          <p:nvPr>
            <p:ph type="sldNum" sz="quarter" idx="12"/>
          </p:nvPr>
        </p:nvSpPr>
        <p:spPr/>
        <p:txBody>
          <a:bodyPr/>
          <a:lstStyle/>
          <a:p>
            <a:fld id="{FC879D68-9218-4E75-9C00-C1B91E0CCBA0}" type="slidenum">
              <a:rPr lang="en-US" smtClean="0"/>
              <a:t>1</a:t>
            </a:fld>
            <a:endParaRPr lang="en-US" dirty="0"/>
          </a:p>
        </p:txBody>
      </p:sp>
      <p:pic>
        <p:nvPicPr>
          <p:cNvPr id="7" name="image1.png">
            <a:extLst>
              <a:ext uri="{FF2B5EF4-FFF2-40B4-BE49-F238E27FC236}">
                <a16:creationId xmlns:a16="http://schemas.microsoft.com/office/drawing/2014/main" id="{C726D828-B899-B886-2BA2-1A03D9ED69C8}"/>
              </a:ext>
            </a:extLst>
          </p:cNvPr>
          <p:cNvPicPr/>
          <p:nvPr/>
        </p:nvPicPr>
        <p:blipFill>
          <a:blip r:embed="rId3"/>
          <a:srcRect/>
          <a:stretch>
            <a:fillRect/>
          </a:stretch>
        </p:blipFill>
        <p:spPr>
          <a:xfrm>
            <a:off x="6956835" y="2867977"/>
            <a:ext cx="5002307" cy="3488373"/>
          </a:xfrm>
          <a:prstGeom prst="rect">
            <a:avLst/>
          </a:prstGeom>
          <a:ln/>
        </p:spPr>
      </p:pic>
    </p:spTree>
    <p:extLst>
      <p:ext uri="{BB962C8B-B14F-4D97-AF65-F5344CB8AC3E}">
        <p14:creationId xmlns:p14="http://schemas.microsoft.com/office/powerpoint/2010/main" val="153007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CF48-53D6-F599-7C05-BAEE2C248F31}"/>
              </a:ext>
            </a:extLst>
          </p:cNvPr>
          <p:cNvSpPr>
            <a:spLocks noGrp="1"/>
          </p:cNvSpPr>
          <p:nvPr>
            <p:ph type="title"/>
          </p:nvPr>
        </p:nvSpPr>
        <p:spPr/>
        <p:txBody>
          <a:bodyPr/>
          <a:lstStyle/>
          <a:p>
            <a:pPr marL="571500" indent="-5715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F5D01A6-5175-321F-33C0-D0F182DBCEF6}"/>
              </a:ext>
            </a:extLst>
          </p:cNvPr>
          <p:cNvSpPr>
            <a:spLocks noGrp="1"/>
          </p:cNvSpPr>
          <p:nvPr>
            <p:ph idx="1"/>
          </p:nvPr>
        </p:nvSpPr>
        <p:spPr/>
        <p:txBody>
          <a:bodyPr>
            <a:normAutofit/>
          </a:bodyPr>
          <a:lstStyle/>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Laboratory complexes pose various hazards that require careful management to ensure the safety of personnel and the environment. These hazards include chemical exposure, biological risks, physical dangers (such as radiation or electrical hazards), and potential for fires or explosions. Proper training, use of personal protective equipment, and adherence to safety protocols are essential to mitigate these risks effectively. Regular risk assessments and emergency response plans are crucial components of a comprehensive approach to laboratory safety.</a:t>
            </a:r>
          </a:p>
        </p:txBody>
      </p:sp>
      <p:sp>
        <p:nvSpPr>
          <p:cNvPr id="4" name="Slide Number Placeholder 3">
            <a:extLst>
              <a:ext uri="{FF2B5EF4-FFF2-40B4-BE49-F238E27FC236}">
                <a16:creationId xmlns:a16="http://schemas.microsoft.com/office/drawing/2014/main" id="{C2299E7D-0C0F-96A2-C936-B379C1CFC8B5}"/>
              </a:ext>
            </a:extLst>
          </p:cNvPr>
          <p:cNvSpPr>
            <a:spLocks noGrp="1"/>
          </p:cNvSpPr>
          <p:nvPr>
            <p:ph type="sldNum" sz="quarter" idx="12"/>
          </p:nvPr>
        </p:nvSpPr>
        <p:spPr/>
        <p:txBody>
          <a:bodyPr/>
          <a:lstStyle/>
          <a:p>
            <a:fld id="{FC879D68-9218-4E75-9C00-C1B91E0CCBA0}" type="slidenum">
              <a:rPr lang="en-US" smtClean="0"/>
              <a:t>2</a:t>
            </a:fld>
            <a:endParaRPr lang="en-US" dirty="0"/>
          </a:p>
        </p:txBody>
      </p:sp>
    </p:spTree>
    <p:extLst>
      <p:ext uri="{BB962C8B-B14F-4D97-AF65-F5344CB8AC3E}">
        <p14:creationId xmlns:p14="http://schemas.microsoft.com/office/powerpoint/2010/main" val="38116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9798-6BF7-4866-B41D-96C564FE6943}"/>
              </a:ext>
            </a:extLst>
          </p:cNvPr>
          <p:cNvSpPr>
            <a:spLocks noGrp="1"/>
          </p:cNvSpPr>
          <p:nvPr>
            <p:ph type="title"/>
          </p:nvPr>
        </p:nvSpPr>
        <p:spPr/>
        <p:txBody>
          <a:bodyPr/>
          <a:lstStyle/>
          <a:p>
            <a:pPr marL="571500" indent="-5715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Potential Consequences:</a:t>
            </a:r>
          </a:p>
        </p:txBody>
      </p:sp>
      <p:sp>
        <p:nvSpPr>
          <p:cNvPr id="3" name="Content Placeholder 2">
            <a:extLst>
              <a:ext uri="{FF2B5EF4-FFF2-40B4-BE49-F238E27FC236}">
                <a16:creationId xmlns:a16="http://schemas.microsoft.com/office/drawing/2014/main" id="{2145FBBC-AB15-4830-9D8F-BCFEA544D9C9}"/>
              </a:ext>
            </a:extLst>
          </p:cNvPr>
          <p:cNvSpPr>
            <a:spLocks noGrp="1"/>
          </p:cNvSpPr>
          <p:nvPr>
            <p:ph idx="1"/>
          </p:nvPr>
        </p:nvSpPr>
        <p:spPr/>
        <p:txBody>
          <a:bodyPr>
            <a:normAutofit fontScale="70000" lnSpcReduction="20000"/>
          </a:bodyPr>
          <a:lstStyle/>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1.Accumulation of flowing water in the open drain system below the lab building.  So, mosquitoes can breed. </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2.Having several slippery floor areas in the lab building.</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Ex: On the ground floor, there may be danger of slipping in slippery areas and sloping areas </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3.Presence of hazardous chemicals</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Ex: food lab, Agriculture lab, IBST lab, Chemistry lab, Latex testing lab, Microbiology lab</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4. Presence of snakes and other animals breeding in densely planted bush type plants.</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5. Electric wires have been pulled into the labs without following any safety measures.      </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Ex: 4th floor.</a:t>
            </a:r>
            <a:endParaRPr lang="en-US" dirty="0"/>
          </a:p>
          <a:p>
            <a:endParaRPr lang="en-US" dirty="0"/>
          </a:p>
        </p:txBody>
      </p:sp>
      <p:sp>
        <p:nvSpPr>
          <p:cNvPr id="4" name="Slide Number Placeholder 3">
            <a:extLst>
              <a:ext uri="{FF2B5EF4-FFF2-40B4-BE49-F238E27FC236}">
                <a16:creationId xmlns:a16="http://schemas.microsoft.com/office/drawing/2014/main" id="{E72496D8-5B81-42D6-A11F-246DFE74E317}"/>
              </a:ext>
            </a:extLst>
          </p:cNvPr>
          <p:cNvSpPr>
            <a:spLocks noGrp="1"/>
          </p:cNvSpPr>
          <p:nvPr>
            <p:ph type="sldNum" sz="quarter" idx="12"/>
          </p:nvPr>
        </p:nvSpPr>
        <p:spPr/>
        <p:txBody>
          <a:bodyPr/>
          <a:lstStyle/>
          <a:p>
            <a:fld id="{FC879D68-9218-4E75-9C00-C1B91E0CCBA0}" type="slidenum">
              <a:rPr lang="en-US" smtClean="0"/>
              <a:t>3</a:t>
            </a:fld>
            <a:endParaRPr lang="en-US" dirty="0"/>
          </a:p>
        </p:txBody>
      </p:sp>
    </p:spTree>
    <p:extLst>
      <p:ext uri="{BB962C8B-B14F-4D97-AF65-F5344CB8AC3E}">
        <p14:creationId xmlns:p14="http://schemas.microsoft.com/office/powerpoint/2010/main" val="318711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D569-1E7E-78EA-8FC5-179954D77DAC}"/>
              </a:ext>
            </a:extLst>
          </p:cNvPr>
          <p:cNvSpPr>
            <a:spLocks noGrp="1"/>
          </p:cNvSpPr>
          <p:nvPr>
            <p:ph type="title"/>
          </p:nvPr>
        </p:nvSpPr>
        <p:spPr/>
        <p:txBody>
          <a:bodyPr/>
          <a:lstStyle/>
          <a:p>
            <a:pPr marL="571500" indent="-5715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Justification on Probability &amp; Severity</a:t>
            </a:r>
          </a:p>
        </p:txBody>
      </p:sp>
      <p:sp>
        <p:nvSpPr>
          <p:cNvPr id="4" name="Slide Number Placeholder 3">
            <a:extLst>
              <a:ext uri="{FF2B5EF4-FFF2-40B4-BE49-F238E27FC236}">
                <a16:creationId xmlns:a16="http://schemas.microsoft.com/office/drawing/2014/main" id="{36AA5545-EF46-E144-E13B-FB4E278C30C6}"/>
              </a:ext>
            </a:extLst>
          </p:cNvPr>
          <p:cNvSpPr>
            <a:spLocks noGrp="1"/>
          </p:cNvSpPr>
          <p:nvPr>
            <p:ph type="sldNum" sz="quarter" idx="12"/>
          </p:nvPr>
        </p:nvSpPr>
        <p:spPr/>
        <p:txBody>
          <a:bodyPr/>
          <a:lstStyle/>
          <a:p>
            <a:fld id="{FC879D68-9218-4E75-9C00-C1B91E0CCBA0}" type="slidenum">
              <a:rPr lang="en-US" smtClean="0"/>
              <a:t>4</a:t>
            </a:fld>
            <a:endParaRPr lang="en-US" dirty="0"/>
          </a:p>
        </p:txBody>
      </p:sp>
      <p:sp>
        <p:nvSpPr>
          <p:cNvPr id="3" name="Rectangle 2">
            <a:extLst>
              <a:ext uri="{FF2B5EF4-FFF2-40B4-BE49-F238E27FC236}">
                <a16:creationId xmlns:a16="http://schemas.microsoft.com/office/drawing/2014/main" id="{82A226AC-6EF4-481F-BCE2-6F4668117F5D}"/>
              </a:ext>
            </a:extLst>
          </p:cNvPr>
          <p:cNvSpPr/>
          <p:nvPr/>
        </p:nvSpPr>
        <p:spPr>
          <a:xfrm>
            <a:off x="1413933" y="1607235"/>
            <a:ext cx="9084734" cy="646331"/>
          </a:xfrm>
          <a:prstGeom prst="rect">
            <a:avLst/>
          </a:prstGeom>
        </p:spPr>
        <p:txBody>
          <a:bodyPr wrap="square">
            <a:spAutoFit/>
          </a:bodyPr>
          <a:lstStyle/>
          <a:p>
            <a:pPr marL="342900" indent="-342900">
              <a:buFont typeface="+mj-lt"/>
              <a:buAutoNum type="arabicPeriod"/>
            </a:pPr>
            <a:r>
              <a:rPr lang="en-US" dirty="0"/>
              <a:t>Accumulation of flowing water in the open drain system below the lab building.  So, mosquitoes can breed.</a:t>
            </a:r>
          </a:p>
        </p:txBody>
      </p:sp>
      <p:pic>
        <p:nvPicPr>
          <p:cNvPr id="14" name="Content Placeholder 13">
            <a:extLst>
              <a:ext uri="{FF2B5EF4-FFF2-40B4-BE49-F238E27FC236}">
                <a16:creationId xmlns:a16="http://schemas.microsoft.com/office/drawing/2014/main" id="{83B89B78-5ACF-4D1C-BBCC-4E7281E20B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7706" y="2222973"/>
            <a:ext cx="6212294" cy="3953989"/>
          </a:xfrm>
        </p:spPr>
      </p:pic>
    </p:spTree>
    <p:extLst>
      <p:ext uri="{BB962C8B-B14F-4D97-AF65-F5344CB8AC3E}">
        <p14:creationId xmlns:p14="http://schemas.microsoft.com/office/powerpoint/2010/main" val="423712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D569-1E7E-78EA-8FC5-179954D77DAC}"/>
              </a:ext>
            </a:extLst>
          </p:cNvPr>
          <p:cNvSpPr>
            <a:spLocks noGrp="1"/>
          </p:cNvSpPr>
          <p:nvPr>
            <p:ph type="title"/>
          </p:nvPr>
        </p:nvSpPr>
        <p:spPr/>
        <p:txBody>
          <a:bodyPr/>
          <a:lstStyle/>
          <a:p>
            <a:pPr marL="571500" indent="-5715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Justification on Probability &amp; Severity</a:t>
            </a:r>
          </a:p>
        </p:txBody>
      </p:sp>
      <p:sp>
        <p:nvSpPr>
          <p:cNvPr id="4" name="Slide Number Placeholder 3">
            <a:extLst>
              <a:ext uri="{FF2B5EF4-FFF2-40B4-BE49-F238E27FC236}">
                <a16:creationId xmlns:a16="http://schemas.microsoft.com/office/drawing/2014/main" id="{36AA5545-EF46-E144-E13B-FB4E278C30C6}"/>
              </a:ext>
            </a:extLst>
          </p:cNvPr>
          <p:cNvSpPr>
            <a:spLocks noGrp="1"/>
          </p:cNvSpPr>
          <p:nvPr>
            <p:ph type="sldNum" sz="quarter" idx="12"/>
          </p:nvPr>
        </p:nvSpPr>
        <p:spPr/>
        <p:txBody>
          <a:bodyPr/>
          <a:lstStyle/>
          <a:p>
            <a:fld id="{FC879D68-9218-4E75-9C00-C1B91E0CCBA0}" type="slidenum">
              <a:rPr lang="en-US" smtClean="0"/>
              <a:t>5</a:t>
            </a:fld>
            <a:endParaRPr lang="en-US" dirty="0"/>
          </a:p>
        </p:txBody>
      </p:sp>
      <p:sp>
        <p:nvSpPr>
          <p:cNvPr id="3" name="Rectangle 2">
            <a:extLst>
              <a:ext uri="{FF2B5EF4-FFF2-40B4-BE49-F238E27FC236}">
                <a16:creationId xmlns:a16="http://schemas.microsoft.com/office/drawing/2014/main" id="{82A226AC-6EF4-481F-BCE2-6F4668117F5D}"/>
              </a:ext>
            </a:extLst>
          </p:cNvPr>
          <p:cNvSpPr/>
          <p:nvPr/>
        </p:nvSpPr>
        <p:spPr>
          <a:xfrm>
            <a:off x="1413933" y="1607235"/>
            <a:ext cx="9084734" cy="646331"/>
          </a:xfrm>
          <a:prstGeom prst="rect">
            <a:avLst/>
          </a:prstGeom>
        </p:spPr>
        <p:txBody>
          <a:bodyPr wrap="square">
            <a:spAutoFit/>
          </a:bodyPr>
          <a:lstStyle/>
          <a:p>
            <a:pPr marL="342900" indent="-342900">
              <a:buFont typeface="+mj-lt"/>
              <a:buAutoNum type="arabicPeriod" startAt="2"/>
            </a:pPr>
            <a:r>
              <a:rPr lang="en-US" dirty="0"/>
              <a:t>Having several slippery floor areas in the lab building. Ex: On the ground floor, there may be danger of slipping in slippery areas and sloping areas</a:t>
            </a:r>
          </a:p>
        </p:txBody>
      </p:sp>
      <p:pic>
        <p:nvPicPr>
          <p:cNvPr id="9" name="Content Placeholder 8">
            <a:extLst>
              <a:ext uri="{FF2B5EF4-FFF2-40B4-BE49-F238E27FC236}">
                <a16:creationId xmlns:a16="http://schemas.microsoft.com/office/drawing/2014/main" id="{E21E16B5-BD31-47D4-84F0-F8BB0EF199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7707" y="2309195"/>
            <a:ext cx="5992160" cy="3813879"/>
          </a:xfrm>
        </p:spPr>
      </p:pic>
    </p:spTree>
    <p:extLst>
      <p:ext uri="{BB962C8B-B14F-4D97-AF65-F5344CB8AC3E}">
        <p14:creationId xmlns:p14="http://schemas.microsoft.com/office/powerpoint/2010/main" val="87566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D569-1E7E-78EA-8FC5-179954D77DAC}"/>
              </a:ext>
            </a:extLst>
          </p:cNvPr>
          <p:cNvSpPr>
            <a:spLocks noGrp="1"/>
          </p:cNvSpPr>
          <p:nvPr>
            <p:ph type="title"/>
          </p:nvPr>
        </p:nvSpPr>
        <p:spPr/>
        <p:txBody>
          <a:bodyPr/>
          <a:lstStyle/>
          <a:p>
            <a:pPr marL="571500" indent="-5715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Justification on Probability &amp; Severity</a:t>
            </a:r>
          </a:p>
        </p:txBody>
      </p:sp>
      <p:sp>
        <p:nvSpPr>
          <p:cNvPr id="4" name="Slide Number Placeholder 3">
            <a:extLst>
              <a:ext uri="{FF2B5EF4-FFF2-40B4-BE49-F238E27FC236}">
                <a16:creationId xmlns:a16="http://schemas.microsoft.com/office/drawing/2014/main" id="{36AA5545-EF46-E144-E13B-FB4E278C30C6}"/>
              </a:ext>
            </a:extLst>
          </p:cNvPr>
          <p:cNvSpPr>
            <a:spLocks noGrp="1"/>
          </p:cNvSpPr>
          <p:nvPr>
            <p:ph type="sldNum" sz="quarter" idx="12"/>
          </p:nvPr>
        </p:nvSpPr>
        <p:spPr/>
        <p:txBody>
          <a:bodyPr/>
          <a:lstStyle/>
          <a:p>
            <a:fld id="{FC879D68-9218-4E75-9C00-C1B91E0CCBA0}" type="slidenum">
              <a:rPr lang="en-US" smtClean="0"/>
              <a:t>6</a:t>
            </a:fld>
            <a:endParaRPr lang="en-US" dirty="0"/>
          </a:p>
        </p:txBody>
      </p:sp>
      <p:sp>
        <p:nvSpPr>
          <p:cNvPr id="3" name="Rectangle 2">
            <a:extLst>
              <a:ext uri="{FF2B5EF4-FFF2-40B4-BE49-F238E27FC236}">
                <a16:creationId xmlns:a16="http://schemas.microsoft.com/office/drawing/2014/main" id="{82A226AC-6EF4-481F-BCE2-6F4668117F5D}"/>
              </a:ext>
            </a:extLst>
          </p:cNvPr>
          <p:cNvSpPr/>
          <p:nvPr/>
        </p:nvSpPr>
        <p:spPr>
          <a:xfrm>
            <a:off x="1413933" y="1607235"/>
            <a:ext cx="9084734" cy="929550"/>
          </a:xfrm>
          <a:prstGeom prst="rect">
            <a:avLst/>
          </a:prstGeom>
        </p:spPr>
        <p:txBody>
          <a:bodyPr wrap="square">
            <a:spAutoFit/>
          </a:bodyPr>
          <a:lstStyle/>
          <a:p>
            <a:r>
              <a:rPr lang="en-US" dirty="0"/>
              <a:t>3. Presence of hazardous chemicals</a:t>
            </a:r>
          </a:p>
          <a:p>
            <a:endParaRPr lang="en-US" dirty="0"/>
          </a:p>
          <a:p>
            <a:pPr>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Ex: Food lab, Agriculture lab, IBST lab, Chemistry lab, Latex testing lab, Microbiology lab</a:t>
            </a:r>
          </a:p>
        </p:txBody>
      </p:sp>
      <p:pic>
        <p:nvPicPr>
          <p:cNvPr id="13" name="Content Placeholder 12">
            <a:extLst>
              <a:ext uri="{FF2B5EF4-FFF2-40B4-BE49-F238E27FC236}">
                <a16:creationId xmlns:a16="http://schemas.microsoft.com/office/drawing/2014/main" id="{3A5DECE3-858B-4B21-A790-FD22790C2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173" y="2536785"/>
            <a:ext cx="6694894" cy="4261153"/>
          </a:xfrm>
        </p:spPr>
      </p:pic>
    </p:spTree>
    <p:extLst>
      <p:ext uri="{BB962C8B-B14F-4D97-AF65-F5344CB8AC3E}">
        <p14:creationId xmlns:p14="http://schemas.microsoft.com/office/powerpoint/2010/main" val="45835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D569-1E7E-78EA-8FC5-179954D77DAC}"/>
              </a:ext>
            </a:extLst>
          </p:cNvPr>
          <p:cNvSpPr>
            <a:spLocks noGrp="1"/>
          </p:cNvSpPr>
          <p:nvPr>
            <p:ph type="title"/>
          </p:nvPr>
        </p:nvSpPr>
        <p:spPr/>
        <p:txBody>
          <a:bodyPr/>
          <a:lstStyle/>
          <a:p>
            <a:pPr marL="571500" indent="-5715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Justification on Probability &amp; Severity</a:t>
            </a:r>
          </a:p>
        </p:txBody>
      </p:sp>
      <p:sp>
        <p:nvSpPr>
          <p:cNvPr id="4" name="Slide Number Placeholder 3">
            <a:extLst>
              <a:ext uri="{FF2B5EF4-FFF2-40B4-BE49-F238E27FC236}">
                <a16:creationId xmlns:a16="http://schemas.microsoft.com/office/drawing/2014/main" id="{36AA5545-EF46-E144-E13B-FB4E278C30C6}"/>
              </a:ext>
            </a:extLst>
          </p:cNvPr>
          <p:cNvSpPr>
            <a:spLocks noGrp="1"/>
          </p:cNvSpPr>
          <p:nvPr>
            <p:ph type="sldNum" sz="quarter" idx="12"/>
          </p:nvPr>
        </p:nvSpPr>
        <p:spPr/>
        <p:txBody>
          <a:bodyPr/>
          <a:lstStyle/>
          <a:p>
            <a:fld id="{FC879D68-9218-4E75-9C00-C1B91E0CCBA0}" type="slidenum">
              <a:rPr lang="en-US" smtClean="0"/>
              <a:t>7</a:t>
            </a:fld>
            <a:endParaRPr lang="en-US" dirty="0"/>
          </a:p>
        </p:txBody>
      </p:sp>
      <p:sp>
        <p:nvSpPr>
          <p:cNvPr id="3" name="Rectangle 2">
            <a:extLst>
              <a:ext uri="{FF2B5EF4-FFF2-40B4-BE49-F238E27FC236}">
                <a16:creationId xmlns:a16="http://schemas.microsoft.com/office/drawing/2014/main" id="{82A226AC-6EF4-481F-BCE2-6F4668117F5D}"/>
              </a:ext>
            </a:extLst>
          </p:cNvPr>
          <p:cNvSpPr/>
          <p:nvPr/>
        </p:nvSpPr>
        <p:spPr>
          <a:xfrm>
            <a:off x="1413933" y="1607235"/>
            <a:ext cx="9084734" cy="375552"/>
          </a:xfrm>
          <a:prstGeom prst="rect">
            <a:avLst/>
          </a:prstGeom>
        </p:spPr>
        <p:txBody>
          <a:bodyPr wrap="square">
            <a:spAutoFit/>
          </a:bodyPr>
          <a:lstStyle/>
          <a:p>
            <a:pPr>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4. Presence of snakes and other animals breeding in densely planted bush type plants.</a:t>
            </a:r>
          </a:p>
        </p:txBody>
      </p:sp>
      <p:pic>
        <p:nvPicPr>
          <p:cNvPr id="13" name="Content Placeholder 12">
            <a:extLst>
              <a:ext uri="{FF2B5EF4-FFF2-40B4-BE49-F238E27FC236}">
                <a16:creationId xmlns:a16="http://schemas.microsoft.com/office/drawing/2014/main" id="{3A5DECE3-858B-4B21-A790-FD22790C2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7706" y="1915809"/>
            <a:ext cx="6694894" cy="4261153"/>
          </a:xfrm>
        </p:spPr>
      </p:pic>
    </p:spTree>
    <p:extLst>
      <p:ext uri="{BB962C8B-B14F-4D97-AF65-F5344CB8AC3E}">
        <p14:creationId xmlns:p14="http://schemas.microsoft.com/office/powerpoint/2010/main" val="269180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D569-1E7E-78EA-8FC5-179954D77DAC}"/>
              </a:ext>
            </a:extLst>
          </p:cNvPr>
          <p:cNvSpPr>
            <a:spLocks noGrp="1"/>
          </p:cNvSpPr>
          <p:nvPr>
            <p:ph type="title"/>
          </p:nvPr>
        </p:nvSpPr>
        <p:spPr/>
        <p:txBody>
          <a:bodyPr/>
          <a:lstStyle/>
          <a:p>
            <a:pPr marL="571500" indent="-5715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Justification on Probability &amp; Severity</a:t>
            </a:r>
          </a:p>
        </p:txBody>
      </p:sp>
      <p:sp>
        <p:nvSpPr>
          <p:cNvPr id="4" name="Slide Number Placeholder 3">
            <a:extLst>
              <a:ext uri="{FF2B5EF4-FFF2-40B4-BE49-F238E27FC236}">
                <a16:creationId xmlns:a16="http://schemas.microsoft.com/office/drawing/2014/main" id="{36AA5545-EF46-E144-E13B-FB4E278C30C6}"/>
              </a:ext>
            </a:extLst>
          </p:cNvPr>
          <p:cNvSpPr>
            <a:spLocks noGrp="1"/>
          </p:cNvSpPr>
          <p:nvPr>
            <p:ph type="sldNum" sz="quarter" idx="12"/>
          </p:nvPr>
        </p:nvSpPr>
        <p:spPr/>
        <p:txBody>
          <a:bodyPr/>
          <a:lstStyle/>
          <a:p>
            <a:fld id="{FC879D68-9218-4E75-9C00-C1B91E0CCBA0}" type="slidenum">
              <a:rPr lang="en-US" smtClean="0"/>
              <a:t>8</a:t>
            </a:fld>
            <a:endParaRPr lang="en-US" dirty="0"/>
          </a:p>
        </p:txBody>
      </p:sp>
      <p:sp>
        <p:nvSpPr>
          <p:cNvPr id="3" name="Rectangle 2">
            <a:extLst>
              <a:ext uri="{FF2B5EF4-FFF2-40B4-BE49-F238E27FC236}">
                <a16:creationId xmlns:a16="http://schemas.microsoft.com/office/drawing/2014/main" id="{82A226AC-6EF4-481F-BCE2-6F4668117F5D}"/>
              </a:ext>
            </a:extLst>
          </p:cNvPr>
          <p:cNvSpPr/>
          <p:nvPr/>
        </p:nvSpPr>
        <p:spPr>
          <a:xfrm>
            <a:off x="1413933" y="1607235"/>
            <a:ext cx="9084734" cy="774507"/>
          </a:xfrm>
          <a:prstGeom prst="rect">
            <a:avLst/>
          </a:prstGeom>
        </p:spPr>
        <p:txBody>
          <a:bodyPr wrap="square">
            <a:spAutoFit/>
          </a:bodyPr>
          <a:lstStyle/>
          <a:p>
            <a:pPr>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5. Electric wires have been pulled into the labs without following any safety measures.      </a:t>
            </a:r>
          </a:p>
          <a:p>
            <a:pPr>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Ex: 4th floor.</a:t>
            </a:r>
            <a:endParaRPr lang="en-US" dirty="0"/>
          </a:p>
        </p:txBody>
      </p:sp>
      <p:pic>
        <p:nvPicPr>
          <p:cNvPr id="8" name="Content Placeholder 7">
            <a:extLst>
              <a:ext uri="{FF2B5EF4-FFF2-40B4-BE49-F238E27FC236}">
                <a16:creationId xmlns:a16="http://schemas.microsoft.com/office/drawing/2014/main" id="{D74352A5-4D64-4877-838E-24BFC7721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06" y="2242219"/>
            <a:ext cx="6195361" cy="3943211"/>
          </a:xfrm>
        </p:spPr>
      </p:pic>
    </p:spTree>
    <p:extLst>
      <p:ext uri="{BB962C8B-B14F-4D97-AF65-F5344CB8AC3E}">
        <p14:creationId xmlns:p14="http://schemas.microsoft.com/office/powerpoint/2010/main" val="943686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288</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Introduction</vt:lpstr>
      <vt:lpstr>Potential Consequences:</vt:lpstr>
      <vt:lpstr>Justification on Probability &amp; Severity</vt:lpstr>
      <vt:lpstr>Justification on Probability &amp; Severity</vt:lpstr>
      <vt:lpstr>Justification on Probability &amp; Severity</vt:lpstr>
      <vt:lpstr>Justification on Probability &amp; Severity</vt:lpstr>
      <vt:lpstr>Justification on Probability &amp; Severity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Hansaka Adithya</dc:creator>
  <cp:lastModifiedBy>Thilina Ruwan</cp:lastModifiedBy>
  <cp:revision>8</cp:revision>
  <dcterms:created xsi:type="dcterms:W3CDTF">2024-01-15T18:21:45Z</dcterms:created>
  <dcterms:modified xsi:type="dcterms:W3CDTF">2024-01-16T08:29:42Z</dcterms:modified>
</cp:coreProperties>
</file>