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1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40000" y="3226680"/>
            <a:ext cx="8999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1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40000" y="322668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1600" y="322668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1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40000" y="3226680"/>
            <a:ext cx="2897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83080" y="3226680"/>
            <a:ext cx="2897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25800" y="3226680"/>
            <a:ext cx="2897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1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8999640" cy="34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1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34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1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4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4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1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70000"/>
            <a:ext cx="7019640" cy="417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1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4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40000" y="322668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1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8999640" cy="34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1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4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1600" y="322668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1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40000" y="3226680"/>
            <a:ext cx="8999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1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40000" y="3226680"/>
            <a:ext cx="8999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1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40000" y="322668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1600" y="322668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1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40000" y="3226680"/>
            <a:ext cx="2897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83080" y="3226680"/>
            <a:ext cx="2897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25800" y="3226680"/>
            <a:ext cx="2897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1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8999640" cy="34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1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34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1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4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4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1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1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34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270000"/>
            <a:ext cx="7019640" cy="417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1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4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40000" y="322668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1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4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1600" y="322668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1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40000" y="3226680"/>
            <a:ext cx="8999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1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40000" y="3226680"/>
            <a:ext cx="8999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1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40000" y="322668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51600" y="322668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1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40000" y="3226680"/>
            <a:ext cx="2897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83080" y="3226680"/>
            <a:ext cx="2897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25800" y="3226680"/>
            <a:ext cx="2897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1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4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4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1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70000"/>
            <a:ext cx="7019640" cy="417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1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4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40000" y="322668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1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4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1600" y="322668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1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40000" y="3226680"/>
            <a:ext cx="8999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00" y="90000"/>
            <a:ext cx="7739640" cy="1169640"/>
          </a:xfrm>
          <a:prstGeom prst="rect">
            <a:avLst/>
          </a:prstGeom>
          <a:solidFill>
            <a:srgbClr val="3465a4"/>
          </a:solidFill>
          <a:ln w="18000">
            <a:solidFill>
              <a:srgbClr val="ffbf00"/>
            </a:solidFill>
            <a:round/>
          </a:ln>
          <a:effectLst>
            <a:outerShdw dir="2700000" dist="35638">
              <a:srgbClr val="3465a4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1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6000" y="90000"/>
            <a:ext cx="7739640" cy="1169640"/>
          </a:xfrm>
          <a:prstGeom prst="rect">
            <a:avLst/>
          </a:prstGeom>
          <a:solidFill>
            <a:srgbClr val="3465a4"/>
          </a:solidFill>
          <a:ln w="18000">
            <a:solidFill>
              <a:srgbClr val="ffbf00"/>
            </a:solidFill>
            <a:round/>
          </a:ln>
          <a:effectLst>
            <a:outerShdw dir="2700000" dist="35638">
              <a:srgbClr val="3465a4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1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34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18000">
            <a:noFill/>
          </a:ln>
          <a:effectLst>
            <a:outerShdw dir="2700000" dist="35638">
              <a:srgbClr val="3465a4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www.pingidentity.com/en/company/blog/posts/2021/refresh-token-rotation-spa.html" TargetMode="External"/><Relationship Id="rId2" Type="http://schemas.openxmlformats.org/officeDocument/2006/relationships/hyperlink" Target="https://auth0.com/docs/get-started/authentication-and-authorization-flow/authorization-code-flow" TargetMode="External"/><Relationship Id="rId3" Type="http://schemas.openxmlformats.org/officeDocument/2006/relationships/hyperlink" Target="https://openid.net/connect/" TargetMode="External"/><Relationship Id="rId4" Type="http://schemas.openxmlformats.org/officeDocument/2006/relationships/hyperlink" Target="https://developers.google.com/identity/protocols/oauth2" TargetMode="External"/><Relationship Id="rId5" Type="http://schemas.openxmlformats.org/officeDocument/2006/relationships/hyperlink" Target="https://developers.google.com/identity/protocols/oauth2/openid-connect" TargetMode="External"/><Relationship Id="rId6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270000"/>
            <a:ext cx="7019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Kushtrim Hajrizi 19/01/2022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40000" y="1440000"/>
            <a:ext cx="8999640" cy="34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SPA Authentication and Authorization Practices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4000" y="270000"/>
            <a:ext cx="7019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Some solutions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540000" y="1440000"/>
            <a:ext cx="8999640" cy="34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Refresh tokens, should be refreshed themselves. This can be achieved either with refresh tokens that are valid for one-time use, or with a job that refreshes the tokens on time basis.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Web Workers can be used as well, as a more safe place to store the tokens. Making only the access token available to the application.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Careful with usage of ‘eval’ and remote code execution.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4000" y="270000"/>
            <a:ext cx="7019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Use a BFF (Backend-for-frontend)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540000" y="1440000"/>
            <a:ext cx="8999640" cy="34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0000"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Backend-for-frontends serve as a proxy, and also as a manager of the tokens on behalf of the SPA.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Tokens are handled in backend, with much better security properties than a browser.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Between backend and frontend, use cookies to track the state (if its stateless, we put the tokens in an encrypted format in the cookie)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BFF keeps token out of the browser, which significantly increases security. Session riding remains a realistic attack vector.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04000" y="270000"/>
            <a:ext cx="7019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BFF Flow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1986120" y="1440000"/>
            <a:ext cx="6107040" cy="3419640"/>
          </a:xfrm>
          <a:prstGeom prst="rect">
            <a:avLst/>
          </a:prstGeom>
          <a:ln w="18000">
            <a:noFill/>
          </a:ln>
          <a:effectLst>
            <a:outerShdw dir="2700000" dist="35638">
              <a:srgbClr val="3465a4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04000" y="270000"/>
            <a:ext cx="7019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Reconciliation Project Flow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540000" y="2293560"/>
            <a:ext cx="8999640" cy="1712520"/>
          </a:xfrm>
          <a:prstGeom prst="rect">
            <a:avLst/>
          </a:prstGeom>
          <a:ln w="18000">
            <a:noFill/>
          </a:ln>
          <a:effectLst>
            <a:outerShdw dir="2700000" dist="35638">
              <a:srgbClr val="3465a4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504000" y="270000"/>
            <a:ext cx="7019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The most important point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540000" y="1440000"/>
            <a:ext cx="8999640" cy="34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spcAft>
                <a:spcPts val="1148"/>
              </a:spcAft>
            </a:pPr>
            <a:r>
              <a:rPr b="0" lang="en-US" sz="2600" spc="-1" strike="noStrike">
                <a:latin typeface="Arial"/>
              </a:rPr>
              <a:t>Fixing XSS is top priority!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04000" y="270000"/>
            <a:ext cx="7019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References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540000" y="1440000"/>
            <a:ext cx="8999640" cy="34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https://www.pingidentity.com/en/company/blog/posts/2021/refresh-token-rotation-spa.html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https://auth0.com/docs/get-started/authentication-and-authorization-flow/authorization-code-flow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 u="sng">
                <a:solidFill>
                  <a:srgbClr val="0000ff"/>
                </a:solidFill>
                <a:uFillTx/>
                <a:latin typeface="Arial"/>
                <a:hlinkClick r:id="rId3"/>
              </a:rPr>
              <a:t>https://openid.net/connect/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 u="sng">
                <a:solidFill>
                  <a:srgbClr val="0000ff"/>
                </a:solidFill>
                <a:uFillTx/>
                <a:latin typeface="Arial"/>
                <a:hlinkClick r:id="rId4"/>
              </a:rPr>
              <a:t>https://developers.google.com/identity/protocols/oauth2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 u="sng">
                <a:solidFill>
                  <a:srgbClr val="0000ff"/>
                </a:solidFill>
                <a:uFillTx/>
                <a:latin typeface="Arial"/>
                <a:hlinkClick r:id="rId5"/>
              </a:rPr>
              <a:t>https://developers.google.com/identity/protocols/oauth2/openid-connect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04000" y="270000"/>
            <a:ext cx="7019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The End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540000" y="1440000"/>
            <a:ext cx="8999640" cy="34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spcAft>
                <a:spcPts val="1148"/>
              </a:spcAft>
            </a:pPr>
            <a:r>
              <a:rPr b="0" lang="en-US" sz="2600" spc="-1" strike="noStrike">
                <a:latin typeface="Arial"/>
              </a:rPr>
              <a:t>Thank you!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-83880"/>
            <a:ext cx="8182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Ways to achieve authentication and authorization in SPA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40000" y="1440000"/>
            <a:ext cx="8999640" cy="34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HTTP Basic Auth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HTTP Basic Auth + Tokens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HTTP Basic Auth + Cookie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OAuth2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270000"/>
            <a:ext cx="7019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HTTP Basic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540000" y="1440000"/>
            <a:ext cx="8999640" cy="34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Username and password, as Base64 encoded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Username and password stored in the front end, so if an attacker gets access to them, they have access to your data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270000"/>
            <a:ext cx="7019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HTTP Basic + Token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40000" y="1440000"/>
            <a:ext cx="8999640" cy="34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Use username and password to receive a token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Token should expire, otherwise if an attacker gets the token, he gets access to your data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If a token expires, we need a solution to get a new token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270000"/>
            <a:ext cx="7019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HTTP Basic + Token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40000" y="1440000"/>
            <a:ext cx="8999640" cy="34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Token can be stored in either on the application code, local storage, or session storage.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Application code: On refresh the session is lost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Session storage: Session storage gets cleared when the page session ends.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Local storage: Data has no expiration, cleared when deleted explicitly.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270000"/>
            <a:ext cx="7019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HTTP Basic + Cookie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40000" y="1440000"/>
            <a:ext cx="8999640" cy="34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Use username and password to login, and the server returns a cookie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Use the cookie to access the API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Same problems apply as in ‘HTTP Basic + Token’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Can use ‘HTTP only’ cookies to increase security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04000" y="270000"/>
            <a:ext cx="7019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OAuth2 and OpenIDConnect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40000" y="1440000"/>
            <a:ext cx="8999640" cy="34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3000"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“</a:t>
            </a:r>
            <a:r>
              <a:rPr b="0" i="1" lang="en-US" sz="2600" spc="-1" strike="noStrike">
                <a:latin typeface="Arial"/>
              </a:rPr>
              <a:t>OAuth 2.0, which stands for “Open Authorization”, is a standard designed to allow a website or application to access resources hosted by other web apps on behalf of a user.</a:t>
            </a:r>
            <a:r>
              <a:rPr b="0" lang="en-US" sz="2600" spc="-1" strike="noStrike">
                <a:latin typeface="Arial"/>
              </a:rPr>
              <a:t>”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“</a:t>
            </a:r>
            <a:r>
              <a:rPr b="0" i="1" lang="en-US" sz="2600" spc="-1" strike="noStrike">
                <a:latin typeface="Arial"/>
              </a:rPr>
              <a:t>OpenID Connect 1.0 is a simple identity layer on top of the OAuth 2.0 protocol. It allows Clients to verify the identity of the End-User based on the authentication performed by an Authorization Server, as well as to obtain basic profile information about the End-User in an interoperable and REST-like manner.</a:t>
            </a:r>
            <a:r>
              <a:rPr b="0" lang="en-US" sz="2600" spc="-1" strike="noStrike">
                <a:latin typeface="Arial"/>
              </a:rPr>
              <a:t>”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1295640" y="127800"/>
            <a:ext cx="7390800" cy="5326200"/>
          </a:xfrm>
          <a:prstGeom prst="rect">
            <a:avLst/>
          </a:prstGeom>
          <a:ln w="18000">
            <a:noFill/>
          </a:ln>
          <a:effectLst>
            <a:outerShdw dir="2700000" dist="35638">
              <a:srgbClr val="3465a4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4000" y="270000"/>
            <a:ext cx="7019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Problems that arise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40000" y="1440000"/>
            <a:ext cx="8999640" cy="34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Using cross site scripting, attackers can get access to the tokens if they’re stored in cookies (non ‘http only’), local storage, and session storage.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If the attacker gets access to the refresh token, the attacker will be able to generate new access tokens all the time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LibreOffice/7.0.3.1$Windows_X86_64 LibreOffice_project/d7547858d014d4cf69878db179d326fc3483e082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2022-01-19T13:02:31Z</dcterms:created>
  <dc:creator/>
  <dc:description/>
  <dc:language>en-US</dc:language>
  <cp:lastModifiedBy/>
  <dcterms:modified xsi:type="dcterms:W3CDTF">2022-01-19T14:24:49Z</dcterms:modified>
  <cp:revision>8</cp:revision>
  <dc:subject/>
  <dc:title>Bright Blue</dc:title>
</cp:coreProperties>
</file>