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media/image27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6" r:id="rId2"/>
    <p:sldId id="294" r:id="rId3"/>
    <p:sldId id="295" r:id="rId4"/>
    <p:sldId id="296" r:id="rId5"/>
    <p:sldId id="297" r:id="rId6"/>
    <p:sldId id="274" r:id="rId7"/>
    <p:sldId id="304" r:id="rId8"/>
    <p:sldId id="305" r:id="rId9"/>
    <p:sldId id="307" r:id="rId10"/>
    <p:sldId id="306" r:id="rId11"/>
    <p:sldId id="275" r:id="rId12"/>
    <p:sldId id="285" r:id="rId13"/>
    <p:sldId id="278" r:id="rId14"/>
    <p:sldId id="290" r:id="rId15"/>
    <p:sldId id="300" r:id="rId16"/>
    <p:sldId id="308" r:id="rId17"/>
    <p:sldId id="309" r:id="rId18"/>
    <p:sldId id="298" r:id="rId19"/>
    <p:sldId id="271" r:id="rId20"/>
    <p:sldId id="301" r:id="rId21"/>
    <p:sldId id="302" r:id="rId22"/>
    <p:sldId id="303" r:id="rId23"/>
    <p:sldId id="269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771A4-7158-4A0D-87F5-B17461FED865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5B360-D87A-4E74-AB27-20D801DFB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70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5B360-D87A-4E74-AB27-20D801DFBD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21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5B360-D87A-4E74-AB27-20D801DFBD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36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5B360-D87A-4E74-AB27-20D801DFBD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8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5B360-D87A-4E74-AB27-20D801DFBD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14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5B360-D87A-4E74-AB27-20D801DFBD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89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5B360-D87A-4E74-AB27-20D801DFBD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47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5B360-D87A-4E74-AB27-20D801DFBD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33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5B360-D87A-4E74-AB27-20D801DFBD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41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5B360-D87A-4E74-AB27-20D801DFBD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18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5B360-D87A-4E74-AB27-20D801DFBD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88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5B360-D87A-4E74-AB27-20D801DFBD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33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5B360-D87A-4E74-AB27-20D801DFBD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13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5B360-D87A-4E74-AB27-20D801DFBD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5B360-D87A-4E74-AB27-20D801DFBD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05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5B360-D87A-4E74-AB27-20D801DFBD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86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5B360-D87A-4E74-AB27-20D801DFBD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16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5B360-D87A-4E74-AB27-20D801DFBD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72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684969"/>
            <a:ext cx="12184380" cy="173355"/>
          </a:xfrm>
          <a:custGeom>
            <a:avLst/>
            <a:gdLst/>
            <a:ahLst/>
            <a:cxnLst/>
            <a:rect l="l" t="t" r="r" b="b"/>
            <a:pathLst>
              <a:path w="12184380" h="173354">
                <a:moveTo>
                  <a:pt x="0" y="173027"/>
                </a:moveTo>
                <a:lnTo>
                  <a:pt x="12184381" y="173027"/>
                </a:lnTo>
                <a:lnTo>
                  <a:pt x="12184381" y="0"/>
                </a:lnTo>
                <a:lnTo>
                  <a:pt x="0" y="0"/>
                </a:lnTo>
                <a:lnTo>
                  <a:pt x="0" y="173027"/>
                </a:lnTo>
                <a:close/>
              </a:path>
            </a:pathLst>
          </a:custGeom>
          <a:solidFill>
            <a:srgbClr val="042D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499703"/>
            <a:ext cx="12184380" cy="185420"/>
          </a:xfrm>
          <a:custGeom>
            <a:avLst/>
            <a:gdLst/>
            <a:ahLst/>
            <a:cxnLst/>
            <a:rect l="l" t="t" r="r" b="b"/>
            <a:pathLst>
              <a:path w="12184380" h="185420">
                <a:moveTo>
                  <a:pt x="0" y="185260"/>
                </a:moveTo>
                <a:lnTo>
                  <a:pt x="12184381" y="185260"/>
                </a:lnTo>
                <a:lnTo>
                  <a:pt x="12184381" y="0"/>
                </a:lnTo>
                <a:lnTo>
                  <a:pt x="0" y="0"/>
                </a:lnTo>
                <a:lnTo>
                  <a:pt x="0" y="185260"/>
                </a:lnTo>
                <a:close/>
              </a:path>
            </a:pathLst>
          </a:custGeom>
          <a:solidFill>
            <a:srgbClr val="00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727435" y="243840"/>
            <a:ext cx="1098803" cy="335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09600" y="6477000"/>
            <a:ext cx="10983595" cy="0"/>
          </a:xfrm>
          <a:custGeom>
            <a:avLst/>
            <a:gdLst/>
            <a:ahLst/>
            <a:cxnLst/>
            <a:rect l="l" t="t" r="r" b="b"/>
            <a:pathLst>
              <a:path w="10983595">
                <a:moveTo>
                  <a:pt x="0" y="0"/>
                </a:moveTo>
                <a:lnTo>
                  <a:pt x="10983595" y="0"/>
                </a:lnTo>
              </a:path>
            </a:pathLst>
          </a:custGeom>
          <a:ln w="3175">
            <a:solidFill>
              <a:srgbClr val="619D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65F9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65F9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65F9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684969"/>
            <a:ext cx="12184380" cy="173355"/>
          </a:xfrm>
          <a:custGeom>
            <a:avLst/>
            <a:gdLst/>
            <a:ahLst/>
            <a:cxnLst/>
            <a:rect l="l" t="t" r="r" b="b"/>
            <a:pathLst>
              <a:path w="12184380" h="173354">
                <a:moveTo>
                  <a:pt x="0" y="173027"/>
                </a:moveTo>
                <a:lnTo>
                  <a:pt x="12184381" y="173027"/>
                </a:lnTo>
                <a:lnTo>
                  <a:pt x="12184381" y="0"/>
                </a:lnTo>
                <a:lnTo>
                  <a:pt x="0" y="0"/>
                </a:lnTo>
                <a:lnTo>
                  <a:pt x="0" y="173027"/>
                </a:lnTo>
                <a:close/>
              </a:path>
            </a:pathLst>
          </a:custGeom>
          <a:solidFill>
            <a:srgbClr val="042D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499703"/>
            <a:ext cx="12184380" cy="185420"/>
          </a:xfrm>
          <a:custGeom>
            <a:avLst/>
            <a:gdLst/>
            <a:ahLst/>
            <a:cxnLst/>
            <a:rect l="l" t="t" r="r" b="b"/>
            <a:pathLst>
              <a:path w="12184380" h="185420">
                <a:moveTo>
                  <a:pt x="0" y="185260"/>
                </a:moveTo>
                <a:lnTo>
                  <a:pt x="12184381" y="185260"/>
                </a:lnTo>
                <a:lnTo>
                  <a:pt x="12184381" y="0"/>
                </a:lnTo>
                <a:lnTo>
                  <a:pt x="0" y="0"/>
                </a:lnTo>
                <a:lnTo>
                  <a:pt x="0" y="185260"/>
                </a:lnTo>
                <a:close/>
              </a:path>
            </a:pathLst>
          </a:custGeom>
          <a:solidFill>
            <a:srgbClr val="00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727435" y="243840"/>
            <a:ext cx="1098803" cy="3352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2976" y="468757"/>
            <a:ext cx="11306047" cy="365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65F9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2950" y="1561465"/>
            <a:ext cx="11106099" cy="3583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981200"/>
            <a:ext cx="10274097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000" dirty="0" smtClean="0">
                <a:solidFill>
                  <a:srgbClr val="00206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Food Wallet- Training for merchants</a:t>
            </a:r>
            <a:endParaRPr sz="4000" dirty="0">
              <a:solidFill>
                <a:srgbClr val="00206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4"/>
          </p:nvPr>
        </p:nvSpPr>
        <p:spPr>
          <a:xfrm>
            <a:off x="914400" y="3733800"/>
            <a:ext cx="8534400" cy="2209800"/>
          </a:xfrm>
        </p:spPr>
        <p:txBody>
          <a:bodyPr vert="horz" lIns="91440" tIns="45720" rIns="91440" bIns="45720" rtlCol="0">
            <a:noAutofit/>
          </a:bodyPr>
          <a:lstStyle/>
          <a:p>
            <a:pPr marL="228614" indent="-411480" algn="l" rtl="0"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sz="1400" kern="1200" dirty="0">
                <a:latin typeface="Open Sans Light"/>
                <a:cs typeface="Open Sans Light"/>
              </a:rPr>
              <a:t>In this module we will discuss:</a:t>
            </a:r>
          </a:p>
          <a:p>
            <a:pPr marL="228614" indent="-411480" algn="l" rtl="0">
              <a:spcBef>
                <a:spcPct val="20000"/>
              </a:spcBef>
              <a:buSzPct val="85000"/>
              <a:buFont typeface="Arial" pitchFamily="34" charset="0"/>
              <a:buNone/>
            </a:pPr>
            <a:endParaRPr lang="en-US" sz="1400" kern="1200" dirty="0">
              <a:latin typeface="Open Sans Light"/>
              <a:cs typeface="Open Sans Light"/>
            </a:endParaRPr>
          </a:p>
          <a:p>
            <a:pPr marL="228614" indent="-411480" algn="l" rtl="0">
              <a:spcBef>
                <a:spcPct val="20000"/>
              </a:spcBef>
              <a:buSzPct val="85000"/>
              <a:buFont typeface="Arial" pitchFamily="34" charset="0"/>
              <a:buNone/>
            </a:pPr>
            <a:endParaRPr lang="en-US" sz="1400" kern="1200" dirty="0">
              <a:latin typeface="Open Sans Light"/>
              <a:cs typeface="Open Sans Light"/>
            </a:endParaRPr>
          </a:p>
          <a:p>
            <a:pPr marL="228614" indent="-411480" algn="l" rtl="0">
              <a:spcBef>
                <a:spcPct val="20000"/>
              </a:spcBef>
              <a:buSzPct val="85000"/>
              <a:buFont typeface="+mj-lt"/>
              <a:buAutoNum type="arabicPeriod"/>
            </a:pPr>
            <a:r>
              <a:rPr lang="en-US" sz="1400" kern="1200" dirty="0" smtClean="0">
                <a:latin typeface="Open Sans Light"/>
                <a:cs typeface="Open Sans Light"/>
              </a:rPr>
              <a:t>What is Food wallet?</a:t>
            </a:r>
          </a:p>
          <a:p>
            <a:pPr marL="228614" indent="-411480" algn="l" rtl="0">
              <a:spcBef>
                <a:spcPct val="20000"/>
              </a:spcBef>
              <a:buSzPct val="85000"/>
              <a:buFont typeface="+mj-lt"/>
              <a:buAutoNum type="arabicPeriod"/>
            </a:pPr>
            <a:r>
              <a:rPr lang="en-US" sz="1400" kern="1200" dirty="0" smtClean="0">
                <a:latin typeface="Open Sans Light"/>
                <a:cs typeface="Open Sans Light"/>
              </a:rPr>
              <a:t>How </a:t>
            </a:r>
            <a:r>
              <a:rPr lang="en-US" sz="1400" kern="1200" dirty="0">
                <a:latin typeface="Open Sans Light"/>
                <a:cs typeface="Open Sans Light"/>
              </a:rPr>
              <a:t>to login </a:t>
            </a:r>
            <a:r>
              <a:rPr lang="en-US" sz="1400" kern="1200" dirty="0" smtClean="0">
                <a:latin typeface="Open Sans Light"/>
                <a:cs typeface="Open Sans Light"/>
              </a:rPr>
              <a:t>and access Food wallet on the merchant panel</a:t>
            </a:r>
            <a:endParaRPr lang="en-US" sz="1400" kern="1200" dirty="0">
              <a:latin typeface="Open Sans Light"/>
              <a:cs typeface="Open Sans Light"/>
            </a:endParaRPr>
          </a:p>
          <a:p>
            <a:pPr marL="228614" indent="-411480" algn="l" rtl="0">
              <a:spcBef>
                <a:spcPct val="20000"/>
              </a:spcBef>
              <a:buSzPct val="85000"/>
              <a:buFont typeface="+mj-lt"/>
              <a:buAutoNum type="arabicPeriod"/>
            </a:pPr>
            <a:r>
              <a:rPr lang="en-US" sz="1400" kern="1200" dirty="0" smtClean="0">
                <a:latin typeface="Open Sans Light"/>
                <a:cs typeface="Open Sans Light"/>
              </a:rPr>
              <a:t>Understanding business wallet, sub-wallet &amp; customer wallet</a:t>
            </a:r>
          </a:p>
          <a:p>
            <a:pPr marL="228614" indent="-411480" algn="l" rtl="0">
              <a:spcBef>
                <a:spcPct val="20000"/>
              </a:spcBef>
              <a:buSzPct val="85000"/>
              <a:buFont typeface="+mj-lt"/>
              <a:buAutoNum type="arabicPeriod"/>
            </a:pPr>
            <a:r>
              <a:rPr lang="en-US" sz="1400" kern="1200" dirty="0" smtClean="0">
                <a:latin typeface="Open Sans Light"/>
                <a:cs typeface="Open Sans Light"/>
              </a:rPr>
              <a:t>Understanding various tabs on the panel</a:t>
            </a:r>
          </a:p>
          <a:p>
            <a:pPr marL="228614" indent="-411480" algn="l" rtl="0">
              <a:spcBef>
                <a:spcPct val="20000"/>
              </a:spcBef>
              <a:buSzPct val="85000"/>
              <a:buFont typeface="+mj-lt"/>
              <a:buAutoNum type="arabicPeriod"/>
            </a:pPr>
            <a:r>
              <a:rPr lang="en-US" sz="1400" kern="1200" dirty="0" smtClean="0">
                <a:latin typeface="Open Sans Light"/>
                <a:cs typeface="Open Sans Light"/>
              </a:rPr>
              <a:t>What </a:t>
            </a:r>
            <a:r>
              <a:rPr lang="en-US" sz="1400" kern="1200" dirty="0">
                <a:latin typeface="Open Sans Light"/>
                <a:cs typeface="Open Sans Light"/>
              </a:rPr>
              <a:t>are the various reports </a:t>
            </a:r>
            <a:r>
              <a:rPr lang="en-US" sz="1400" kern="1200" dirty="0" smtClean="0">
                <a:latin typeface="Open Sans Light"/>
                <a:cs typeface="Open Sans Light"/>
              </a:rPr>
              <a:t>available</a:t>
            </a:r>
          </a:p>
        </p:txBody>
      </p:sp>
    </p:spTree>
    <p:extLst>
      <p:ext uri="{BB962C8B-B14F-4D97-AF65-F5344CB8AC3E}">
        <p14:creationId xmlns:p14="http://schemas.microsoft.com/office/powerpoint/2010/main" val="131502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40607" y="1142595"/>
            <a:ext cx="10752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Under this tab Admin or Sub-User with access to Approve can View, Download</a:t>
            </a:r>
            <a:r>
              <a: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Approve or Reject </a:t>
            </a:r>
            <a:r>
              <a:rPr lang="en-US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file that has been generated by releasing Disbursement, </a:t>
            </a:r>
            <a:r>
              <a: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once approval/rejection is done, user can only download the file</a:t>
            </a:r>
            <a:endParaRPr sz="1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660450" y="2185694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03427" y="2198789"/>
            <a:ext cx="2681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Click on </a:t>
            </a:r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Approvals </a:t>
            </a:r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under Settings</a:t>
            </a:r>
            <a:endParaRPr lang="en-IN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07764" y="109560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  <p:sp>
        <p:nvSpPr>
          <p:cNvPr id="36" name="Oval 35"/>
          <p:cNvSpPr/>
          <p:nvPr/>
        </p:nvSpPr>
        <p:spPr>
          <a:xfrm>
            <a:off x="2495369" y="115203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</a:t>
            </a:r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28212" y="172092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Settings</a:t>
            </a:r>
            <a:endParaRPr lang="en-IN" sz="1000" b="1" i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0607" y="169383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Food </a:t>
            </a:r>
            <a:r>
              <a:rPr lang="en-IN" sz="1000" b="1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Wallet </a:t>
            </a:r>
            <a:r>
              <a:rPr lang="en-IN" sz="1000" b="1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Guide</a:t>
            </a:r>
            <a:endParaRPr lang="en-IN" sz="1000" b="1" i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882973" y="116366"/>
            <a:ext cx="432843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ii</a:t>
            </a:r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67334" y="173255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Approvals</a:t>
            </a:r>
            <a:endParaRPr lang="en-IN" sz="1000" b="1" i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2" name="Title 4"/>
          <p:cNvSpPr txBox="1">
            <a:spLocks/>
          </p:cNvSpPr>
          <p:nvPr/>
        </p:nvSpPr>
        <p:spPr>
          <a:xfrm>
            <a:off x="460891" y="518614"/>
            <a:ext cx="8229600" cy="496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spc="-100" baseline="0">
                <a:solidFill>
                  <a:schemeClr val="tx2"/>
                </a:solidFill>
                <a:latin typeface="Open Sans Light"/>
                <a:ea typeface="+mj-ea"/>
                <a:cs typeface="Open Sans Light"/>
              </a:defRPr>
            </a:lvl1pPr>
          </a:lstStyle>
          <a:p>
            <a:r>
              <a:rPr lang="en" sz="2400" dirty="0" smtClean="0">
                <a:solidFill>
                  <a:srgbClr val="002060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Verdana"/>
              </a:rPr>
              <a:t>Approvals of uploaded file</a:t>
            </a:r>
            <a:endParaRPr lang="en" sz="2400" dirty="0">
              <a:solidFill>
                <a:srgbClr val="002060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  <a:sym typeface="Verdana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334155" y="523081"/>
            <a:ext cx="1246885" cy="188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9441" y="4486737"/>
            <a:ext cx="1273992" cy="237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659200" y="2720935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103427" y="2731224"/>
            <a:ext cx="2681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Here you can see the file uploaded, Select the file &amp; click on </a:t>
            </a:r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Action </a:t>
            </a:r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 Approve, reject or Download the file</a:t>
            </a:r>
            <a:endParaRPr lang="en-IN" sz="1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38" y="1981200"/>
            <a:ext cx="7996362" cy="3886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467764" y="3276600"/>
            <a:ext cx="105623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53433" y="2674961"/>
            <a:ext cx="6376167" cy="906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85638" y="5948437"/>
            <a:ext cx="7682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NOTE: </a:t>
            </a:r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Files that need action would reflect in white, rejected files would reflect in red and approved files would reflect in blue</a:t>
            </a:r>
            <a:endParaRPr lang="en-IN" sz="1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60607" y="2880545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  <p:sp>
        <p:nvSpPr>
          <p:cNvPr id="27" name="Oval 26"/>
          <p:cNvSpPr/>
          <p:nvPr/>
        </p:nvSpPr>
        <p:spPr>
          <a:xfrm>
            <a:off x="1508717" y="2365694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4417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8639625" y="1794219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67800" y="1807751"/>
            <a:ext cx="2681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Click on </a:t>
            </a:r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Money</a:t>
            </a:r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Transfer– Manage</a:t>
            </a:r>
            <a:endParaRPr lang="en-IN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639625" y="3622811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96888" y="3648624"/>
            <a:ext cx="2681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Type </a:t>
            </a:r>
            <a:r>
              <a:rPr lang="en-IN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wallet </a:t>
            </a:r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name</a:t>
            </a:r>
            <a:endParaRPr lang="en-IN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693623" y="4114658"/>
            <a:ext cx="330287" cy="320864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05269" y="4030639"/>
            <a:ext cx="268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Enter</a:t>
            </a:r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email ID &amp; mobile no.</a:t>
            </a:r>
            <a:endParaRPr lang="en-IN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IN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92998" y="4127501"/>
            <a:ext cx="442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</a:t>
            </a:r>
            <a:r>
              <a:rPr lang="en-US" sz="1200" b="1" dirty="0"/>
              <a:t>5</a:t>
            </a:r>
          </a:p>
        </p:txBody>
      </p:sp>
      <p:sp>
        <p:nvSpPr>
          <p:cNvPr id="35" name="Oval 34"/>
          <p:cNvSpPr/>
          <p:nvPr/>
        </p:nvSpPr>
        <p:spPr>
          <a:xfrm>
            <a:off x="107764" y="109560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  <p:sp>
        <p:nvSpPr>
          <p:cNvPr id="36" name="Oval 35"/>
          <p:cNvSpPr/>
          <p:nvPr/>
        </p:nvSpPr>
        <p:spPr>
          <a:xfrm>
            <a:off x="2495369" y="115203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28212" y="172092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Money Transfer</a:t>
            </a:r>
            <a:endParaRPr lang="en-IN" sz="1000" b="1" i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0607" y="169383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Food </a:t>
            </a:r>
            <a:r>
              <a:rPr lang="en-IN" sz="1000" b="1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Wallet </a:t>
            </a:r>
            <a:r>
              <a:rPr lang="en-IN" sz="1000" b="1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Guide</a:t>
            </a:r>
            <a:endParaRPr lang="en-IN" sz="1000" b="1" i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2" name="Title 4"/>
          <p:cNvSpPr txBox="1">
            <a:spLocks/>
          </p:cNvSpPr>
          <p:nvPr/>
        </p:nvSpPr>
        <p:spPr>
          <a:xfrm>
            <a:off x="516210" y="567682"/>
            <a:ext cx="11142390" cy="496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spc="-100" baseline="0">
                <a:solidFill>
                  <a:schemeClr val="tx2"/>
                </a:solidFill>
                <a:latin typeface="Open Sans Light"/>
                <a:ea typeface="+mj-ea"/>
                <a:cs typeface="Open Sans Light"/>
              </a:defRPr>
            </a:lvl1pPr>
          </a:lstStyle>
          <a:p>
            <a:r>
              <a:rPr lang="en" sz="2400" dirty="0" smtClean="0"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Verdana"/>
              </a:rPr>
              <a:t>Create Sub-Wallet</a:t>
            </a:r>
            <a:endParaRPr lang="en" sz="2400" dirty="0">
              <a:latin typeface="Open Sans Semibold" pitchFamily="34" charset="0"/>
              <a:ea typeface="Open Sans Semibold" pitchFamily="34" charset="0"/>
              <a:cs typeface="Open Sans Semibold" pitchFamily="34" charset="0"/>
              <a:sym typeface="Verdana"/>
            </a:endParaRPr>
          </a:p>
        </p:txBody>
      </p:sp>
      <p:sp>
        <p:nvSpPr>
          <p:cNvPr id="21" name="object 3"/>
          <p:cNvSpPr txBox="1"/>
          <p:nvPr/>
        </p:nvSpPr>
        <p:spPr>
          <a:xfrm>
            <a:off x="573374" y="1141621"/>
            <a:ext cx="1122321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can create sub wallets by clicking on sub wallet tab and following the mentioned steps</a:t>
            </a:r>
            <a:endParaRPr sz="1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8707800" y="4786505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35976" y="4800038"/>
            <a:ext cx="2681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Put </a:t>
            </a:r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purpose (Optional)</a:t>
            </a:r>
          </a:p>
        </p:txBody>
      </p:sp>
      <p:sp>
        <p:nvSpPr>
          <p:cNvPr id="28" name="Oval 27"/>
          <p:cNvSpPr/>
          <p:nvPr/>
        </p:nvSpPr>
        <p:spPr>
          <a:xfrm>
            <a:off x="8707800" y="5410200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79258" y="5430230"/>
            <a:ext cx="2681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Click on </a:t>
            </a:r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Create Sub-Wallet </a:t>
            </a:r>
            <a:endParaRPr lang="en-IN" sz="12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3911" y="2869971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093771" y="2843284"/>
            <a:ext cx="2681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If you have multiple wallet access then two categories would reflect. </a:t>
            </a:r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Select</a:t>
            </a:r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Corporate for Food Wallet</a:t>
            </a:r>
            <a:endParaRPr lang="en-IN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911556" y="108362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</a:t>
            </a:r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44399" y="165251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Manage– Create Sub-Wallet</a:t>
            </a:r>
            <a:endParaRPr lang="en-IN" sz="1000" b="1" i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8642123" y="2352677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093771" y="2352677"/>
            <a:ext cx="2681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Click on Create </a:t>
            </a:r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Sub-Wallet</a:t>
            </a:r>
            <a:endParaRPr lang="en-IN" sz="1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8739692" y="5953534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211150" y="5973564"/>
            <a:ext cx="2681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Read</a:t>
            </a:r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instructions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10" y="1857794"/>
            <a:ext cx="7865790" cy="40524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573374" y="2648133"/>
            <a:ext cx="1179226" cy="581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81200" y="2108829"/>
            <a:ext cx="874169" cy="243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28517" y="2785673"/>
            <a:ext cx="685800" cy="280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33600" y="3352800"/>
            <a:ext cx="3429000" cy="321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7400" y="3925623"/>
            <a:ext cx="3505200" cy="8744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33600" y="5077037"/>
            <a:ext cx="3429000" cy="333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7000" y="5601461"/>
            <a:ext cx="1219200" cy="308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15000" y="2558923"/>
            <a:ext cx="2514600" cy="1055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40607" y="2233740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  <p:sp>
        <p:nvSpPr>
          <p:cNvPr id="69" name="Oval 68"/>
          <p:cNvSpPr/>
          <p:nvPr/>
        </p:nvSpPr>
        <p:spPr>
          <a:xfrm>
            <a:off x="1738670" y="3268962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</a:t>
            </a:r>
          </a:p>
        </p:txBody>
      </p:sp>
      <p:sp>
        <p:nvSpPr>
          <p:cNvPr id="73" name="Oval 72"/>
          <p:cNvSpPr/>
          <p:nvPr/>
        </p:nvSpPr>
        <p:spPr>
          <a:xfrm>
            <a:off x="2616894" y="2676329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</a:t>
            </a:r>
          </a:p>
        </p:txBody>
      </p:sp>
      <p:sp>
        <p:nvSpPr>
          <p:cNvPr id="74" name="Oval 73"/>
          <p:cNvSpPr/>
          <p:nvPr/>
        </p:nvSpPr>
        <p:spPr>
          <a:xfrm>
            <a:off x="1574282" y="1928829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</a:t>
            </a:r>
          </a:p>
        </p:txBody>
      </p:sp>
      <p:sp>
        <p:nvSpPr>
          <p:cNvPr id="75" name="Oval 74"/>
          <p:cNvSpPr/>
          <p:nvPr/>
        </p:nvSpPr>
        <p:spPr>
          <a:xfrm>
            <a:off x="5344399" y="2296464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8</a:t>
            </a:r>
          </a:p>
        </p:txBody>
      </p:sp>
      <p:sp>
        <p:nvSpPr>
          <p:cNvPr id="76" name="Oval 75"/>
          <p:cNvSpPr/>
          <p:nvPr/>
        </p:nvSpPr>
        <p:spPr>
          <a:xfrm>
            <a:off x="1695842" y="3767501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</a:t>
            </a:r>
          </a:p>
        </p:txBody>
      </p:sp>
      <p:sp>
        <p:nvSpPr>
          <p:cNvPr id="77" name="Oval 76"/>
          <p:cNvSpPr/>
          <p:nvPr/>
        </p:nvSpPr>
        <p:spPr>
          <a:xfrm>
            <a:off x="1738670" y="4897037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6</a:t>
            </a:r>
          </a:p>
        </p:txBody>
      </p:sp>
      <p:sp>
        <p:nvSpPr>
          <p:cNvPr id="78" name="Oval 77"/>
          <p:cNvSpPr/>
          <p:nvPr/>
        </p:nvSpPr>
        <p:spPr>
          <a:xfrm>
            <a:off x="2299039" y="5465869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3983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8639625" y="1794219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82602" y="1807314"/>
            <a:ext cx="2696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Click on </a:t>
            </a:r>
            <a:r>
              <a:rPr lang="en-IN" sz="1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Money</a:t>
            </a:r>
            <a:r>
              <a:rPr lang="en-IN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Transfer– </a:t>
            </a:r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Manage</a:t>
            </a:r>
            <a:endParaRPr lang="en-IN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639625" y="2986465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67801" y="2999998"/>
            <a:ext cx="269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Under</a:t>
            </a:r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</a:t>
            </a:r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select Sub-Wallet</a:t>
            </a:r>
            <a:endParaRPr lang="en-IN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639625" y="3640688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</a:t>
            </a:r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67801" y="3669316"/>
            <a:ext cx="269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Enter</a:t>
            </a:r>
            <a:r>
              <a:rPr lang="en-IN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amount</a:t>
            </a:r>
          </a:p>
        </p:txBody>
      </p:sp>
      <p:sp>
        <p:nvSpPr>
          <p:cNvPr id="17" name="Oval 16"/>
          <p:cNvSpPr/>
          <p:nvPr/>
        </p:nvSpPr>
        <p:spPr>
          <a:xfrm>
            <a:off x="8639625" y="4369023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67801" y="4382556"/>
            <a:ext cx="269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Click on </a:t>
            </a:r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Transfer</a:t>
            </a:r>
            <a:endParaRPr lang="en-IN" sz="1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39625" y="3166465"/>
            <a:ext cx="442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</a:t>
            </a:r>
            <a:endParaRPr lang="en-US" sz="1200" b="1" dirty="0"/>
          </a:p>
        </p:txBody>
      </p:sp>
      <p:sp>
        <p:nvSpPr>
          <p:cNvPr id="35" name="Oval 34"/>
          <p:cNvSpPr/>
          <p:nvPr/>
        </p:nvSpPr>
        <p:spPr>
          <a:xfrm>
            <a:off x="107764" y="109560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  <p:sp>
        <p:nvSpPr>
          <p:cNvPr id="36" name="Oval 35"/>
          <p:cNvSpPr/>
          <p:nvPr/>
        </p:nvSpPr>
        <p:spPr>
          <a:xfrm>
            <a:off x="2495369" y="115203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</a:t>
            </a:r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28212" y="172092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Money Transfer</a:t>
            </a:r>
            <a:endParaRPr lang="en-IN" sz="1000" b="1" i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0607" y="169383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Food </a:t>
            </a:r>
            <a:r>
              <a:rPr lang="en-IN" sz="1000" b="1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Wallet </a:t>
            </a:r>
            <a:r>
              <a:rPr lang="en-IN" sz="1000" b="1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Guide</a:t>
            </a:r>
            <a:endParaRPr lang="en-IN" sz="1000" b="1" i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882974" y="116366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ii</a:t>
            </a:r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15817" y="173255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Manage-- Add Funds</a:t>
            </a:r>
            <a:endParaRPr lang="en-IN" sz="1000" b="1" i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2" name="Title 4"/>
          <p:cNvSpPr txBox="1">
            <a:spLocks/>
          </p:cNvSpPr>
          <p:nvPr/>
        </p:nvSpPr>
        <p:spPr>
          <a:xfrm>
            <a:off x="516210" y="567682"/>
            <a:ext cx="8229600" cy="496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spc="-100" baseline="0">
                <a:solidFill>
                  <a:schemeClr val="tx2"/>
                </a:solidFill>
                <a:latin typeface="Open Sans Light"/>
                <a:ea typeface="+mj-ea"/>
                <a:cs typeface="Open Sans Light"/>
              </a:defRPr>
            </a:lvl1pPr>
          </a:lstStyle>
          <a:p>
            <a:r>
              <a:rPr lang="en" sz="2400" dirty="0" smtClean="0">
                <a:solidFill>
                  <a:srgbClr val="002060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Verdana"/>
              </a:rPr>
              <a:t>Add Money to sub wallet</a:t>
            </a:r>
          </a:p>
          <a:p>
            <a:endParaRPr lang="en" sz="16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Verdan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86399" y="5821403"/>
            <a:ext cx="7682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NOTE: </a:t>
            </a:r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Amount entered should be equal to or less than the amount available in business wallet</a:t>
            </a:r>
            <a:endParaRPr lang="en-IN" sz="1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9" name="object 3"/>
          <p:cNvSpPr txBox="1"/>
          <p:nvPr/>
        </p:nvSpPr>
        <p:spPr>
          <a:xfrm>
            <a:off x="540607" y="1142595"/>
            <a:ext cx="1075245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7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can transfer money to your sub wallet by following these steps</a:t>
            </a:r>
            <a:endParaRPr sz="1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8641883" y="2370224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</a:t>
            </a:r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84860" y="2383319"/>
            <a:ext cx="2696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Click on </a:t>
            </a:r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 Funds</a:t>
            </a:r>
            <a:endParaRPr lang="en-IN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8639625" y="4983855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67801" y="5012483"/>
            <a:ext cx="269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Read </a:t>
            </a:r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instructions</a:t>
            </a:r>
            <a:endParaRPr lang="en-IN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792025" y="3318865"/>
            <a:ext cx="442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</a:t>
            </a:r>
            <a:endParaRPr lang="en-US" sz="12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10" y="1794219"/>
            <a:ext cx="7652358" cy="39207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540607" y="2730224"/>
            <a:ext cx="1211993" cy="713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855369" y="2154219"/>
            <a:ext cx="573631" cy="216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57400" y="3595864"/>
            <a:ext cx="2270083" cy="350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057400" y="4191000"/>
            <a:ext cx="2284989" cy="330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0" y="4800599"/>
            <a:ext cx="1828800" cy="371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638800" y="2730224"/>
            <a:ext cx="2529768" cy="1216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32788" y="2300318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  <p:sp>
        <p:nvSpPr>
          <p:cNvPr id="53" name="Oval 52"/>
          <p:cNvSpPr/>
          <p:nvPr/>
        </p:nvSpPr>
        <p:spPr>
          <a:xfrm>
            <a:off x="1687468" y="3574609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</a:t>
            </a:r>
          </a:p>
        </p:txBody>
      </p:sp>
      <p:sp>
        <p:nvSpPr>
          <p:cNvPr id="54" name="Oval 53"/>
          <p:cNvSpPr/>
          <p:nvPr/>
        </p:nvSpPr>
        <p:spPr>
          <a:xfrm>
            <a:off x="1663312" y="4150353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</a:t>
            </a:r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877400" y="4776255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</a:t>
            </a:r>
          </a:p>
        </p:txBody>
      </p:sp>
      <p:sp>
        <p:nvSpPr>
          <p:cNvPr id="56" name="Oval 55"/>
          <p:cNvSpPr/>
          <p:nvPr/>
        </p:nvSpPr>
        <p:spPr>
          <a:xfrm>
            <a:off x="2499085" y="1827640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</a:t>
            </a:r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5271990" y="2383319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8383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40607" y="1142595"/>
            <a:ext cx="1075245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7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Amount can also be rolled back from </a:t>
            </a:r>
            <a:r>
              <a:rPr lang="en-US" sz="1600" spc="7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Sub-wallet to </a:t>
            </a:r>
            <a:r>
              <a:rPr lang="en-US" sz="1600" spc="7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</a:t>
            </a:r>
            <a:r>
              <a:rPr lang="en-US" sz="1600" spc="7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usiness wallet, follow these steps</a:t>
            </a:r>
            <a:endParaRPr sz="1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639625" y="1794219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82602" y="1807314"/>
            <a:ext cx="2681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Click on </a:t>
            </a:r>
            <a:r>
              <a:rPr lang="en-IN" sz="1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Money</a:t>
            </a:r>
            <a:r>
              <a:rPr lang="en-IN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Transfer– </a:t>
            </a:r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Manage</a:t>
            </a:r>
            <a:endParaRPr lang="en-IN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07764" y="109560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  <p:sp>
        <p:nvSpPr>
          <p:cNvPr id="36" name="Oval 35"/>
          <p:cNvSpPr/>
          <p:nvPr/>
        </p:nvSpPr>
        <p:spPr>
          <a:xfrm>
            <a:off x="2495369" y="115203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</a:t>
            </a:r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28212" y="172092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Money Transfer</a:t>
            </a:r>
            <a:endParaRPr lang="en-IN" sz="1000" b="1" i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0607" y="169383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Food Wallet  Guide</a:t>
            </a:r>
          </a:p>
        </p:txBody>
      </p:sp>
      <p:sp>
        <p:nvSpPr>
          <p:cNvPr id="39" name="Oval 38"/>
          <p:cNvSpPr/>
          <p:nvPr/>
        </p:nvSpPr>
        <p:spPr>
          <a:xfrm>
            <a:off x="4882973" y="116366"/>
            <a:ext cx="432844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iii</a:t>
            </a:r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67334" y="173255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Manage– Claim Funds</a:t>
            </a:r>
            <a:endParaRPr lang="en-IN" sz="1000" b="1" i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2" name="Title 4"/>
          <p:cNvSpPr txBox="1">
            <a:spLocks/>
          </p:cNvSpPr>
          <p:nvPr/>
        </p:nvSpPr>
        <p:spPr>
          <a:xfrm>
            <a:off x="516210" y="567682"/>
            <a:ext cx="8229600" cy="496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spc="-100" baseline="0">
                <a:solidFill>
                  <a:schemeClr val="tx2"/>
                </a:solidFill>
                <a:latin typeface="Open Sans Light"/>
                <a:ea typeface="+mj-ea"/>
                <a:cs typeface="Open Sans Light"/>
              </a:defRPr>
            </a:lvl1pPr>
          </a:lstStyle>
          <a:p>
            <a:r>
              <a:rPr lang="en" sz="2400" dirty="0" smtClean="0">
                <a:solidFill>
                  <a:srgbClr val="002060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Verdana"/>
              </a:rPr>
              <a:t>Send money back to Business wallet</a:t>
            </a:r>
            <a:endParaRPr lang="en" sz="2400" dirty="0">
              <a:solidFill>
                <a:srgbClr val="002060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  <a:sym typeface="Verdan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15204" y="3004750"/>
            <a:ext cx="2681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Under</a:t>
            </a:r>
            <a:r>
              <a:rPr lang="en-IN" sz="1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From </a:t>
            </a:r>
            <a:r>
              <a:rPr lang="en-IN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select </a:t>
            </a:r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Sub-Wallet</a:t>
            </a:r>
            <a:endParaRPr lang="en-IN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8687028" y="2991217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115204" y="3662510"/>
            <a:ext cx="2681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Enter</a:t>
            </a:r>
            <a:r>
              <a:rPr lang="en-IN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amount</a:t>
            </a:r>
          </a:p>
        </p:txBody>
      </p:sp>
      <p:sp>
        <p:nvSpPr>
          <p:cNvPr id="47" name="Oval 46"/>
          <p:cNvSpPr/>
          <p:nvPr/>
        </p:nvSpPr>
        <p:spPr>
          <a:xfrm>
            <a:off x="8687028" y="3648977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121141" y="4320270"/>
            <a:ext cx="2681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Click on </a:t>
            </a:r>
            <a:r>
              <a:rPr lang="en-IN" sz="1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Transfer</a:t>
            </a:r>
          </a:p>
        </p:txBody>
      </p:sp>
      <p:sp>
        <p:nvSpPr>
          <p:cNvPr id="49" name="Oval 48"/>
          <p:cNvSpPr/>
          <p:nvPr/>
        </p:nvSpPr>
        <p:spPr>
          <a:xfrm>
            <a:off x="8692965" y="4306737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99340" y="3677888"/>
            <a:ext cx="1246885" cy="188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9441" y="4486737"/>
            <a:ext cx="1273992" cy="237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47494" y="3048041"/>
            <a:ext cx="776506" cy="152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639625" y="2396990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82602" y="2410085"/>
            <a:ext cx="2681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Click on </a:t>
            </a:r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Claim Funds</a:t>
            </a:r>
            <a:endParaRPr lang="en-IN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50778" y="4905673"/>
            <a:ext cx="2681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Read </a:t>
            </a:r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instructions</a:t>
            </a:r>
            <a:endParaRPr lang="en-IN" sz="1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8722602" y="4892140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6</a:t>
            </a:r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64" y="1805880"/>
            <a:ext cx="7748016" cy="3832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ctangle 15"/>
          <p:cNvSpPr/>
          <p:nvPr/>
        </p:nvSpPr>
        <p:spPr>
          <a:xfrm>
            <a:off x="540607" y="2844280"/>
            <a:ext cx="1305618" cy="833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86400" y="2154218"/>
            <a:ext cx="914400" cy="360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09800" y="3135424"/>
            <a:ext cx="2209800" cy="362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09800" y="4597269"/>
            <a:ext cx="645569" cy="308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667000" y="5252140"/>
            <a:ext cx="1219200" cy="386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638800" y="2895600"/>
            <a:ext cx="2438400" cy="1424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01071" y="2479509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  <p:sp>
        <p:nvSpPr>
          <p:cNvPr id="53" name="Oval 52"/>
          <p:cNvSpPr/>
          <p:nvPr/>
        </p:nvSpPr>
        <p:spPr>
          <a:xfrm>
            <a:off x="1823191" y="4571471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2263851" y="5221577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</a:t>
            </a:r>
          </a:p>
        </p:txBody>
      </p:sp>
      <p:sp>
        <p:nvSpPr>
          <p:cNvPr id="56" name="Oval 55"/>
          <p:cNvSpPr/>
          <p:nvPr/>
        </p:nvSpPr>
        <p:spPr>
          <a:xfrm>
            <a:off x="5102882" y="2130779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</a:t>
            </a:r>
          </a:p>
        </p:txBody>
      </p:sp>
      <p:sp>
        <p:nvSpPr>
          <p:cNvPr id="57" name="Oval 56"/>
          <p:cNvSpPr/>
          <p:nvPr/>
        </p:nvSpPr>
        <p:spPr>
          <a:xfrm>
            <a:off x="7810009" y="2535600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6</a:t>
            </a:r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1825280" y="3095521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8235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40607" y="1142595"/>
            <a:ext cx="1075245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7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By following these </a:t>
            </a:r>
            <a:r>
              <a:rPr lang="en-US" sz="1600" spc="7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steps, funds can be disbursed to employee’s wallet</a:t>
            </a:r>
            <a:endParaRPr sz="1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769762" y="1970352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37319" y="1496159"/>
            <a:ext cx="2681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Click on </a:t>
            </a:r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Money Transfer-- Manage</a:t>
            </a:r>
            <a:endParaRPr lang="en-IN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07764" y="109560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0607" y="169383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Food Wallet  Guide</a:t>
            </a:r>
          </a:p>
        </p:txBody>
      </p:sp>
      <p:sp>
        <p:nvSpPr>
          <p:cNvPr id="42" name="Title 4"/>
          <p:cNvSpPr txBox="1">
            <a:spLocks/>
          </p:cNvSpPr>
          <p:nvPr/>
        </p:nvSpPr>
        <p:spPr>
          <a:xfrm>
            <a:off x="516210" y="567682"/>
            <a:ext cx="8229600" cy="496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spc="-100" baseline="0">
                <a:solidFill>
                  <a:schemeClr val="tx2"/>
                </a:solidFill>
                <a:latin typeface="Open Sans Light"/>
                <a:ea typeface="+mj-ea"/>
                <a:cs typeface="Open Sans Light"/>
              </a:defRPr>
            </a:lvl1pPr>
          </a:lstStyle>
          <a:p>
            <a:r>
              <a:rPr lang="en" sz="2400" dirty="0" smtClean="0">
                <a:solidFill>
                  <a:srgbClr val="002060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Verdana"/>
              </a:rPr>
              <a:t>Disburse Funds</a:t>
            </a:r>
            <a:endParaRPr lang="en" sz="2400" dirty="0">
              <a:solidFill>
                <a:srgbClr val="002060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  <a:sym typeface="Verdan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228192" y="2918065"/>
            <a:ext cx="268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Select </a:t>
            </a:r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Sub-wallet, you want to transfer the amount from</a:t>
            </a:r>
            <a:endParaRPr lang="en-IN" sz="1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8769762" y="2933149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61750" y="4437299"/>
            <a:ext cx="2681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Choose </a:t>
            </a:r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saved </a:t>
            </a:r>
            <a:r>
              <a:rPr lang="en-IN" sz="12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xls</a:t>
            </a:r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or csv file</a:t>
            </a:r>
            <a:endParaRPr lang="en-IN" sz="1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8830790" y="4351999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7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248850" y="4855470"/>
            <a:ext cx="2681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Click on </a:t>
            </a:r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Upload</a:t>
            </a:r>
            <a:endParaRPr lang="en-IN" sz="1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8843072" y="4841937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8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99340" y="3677888"/>
            <a:ext cx="1246885" cy="188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9441" y="4486737"/>
            <a:ext cx="1273992" cy="237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208252" y="3412645"/>
            <a:ext cx="2681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Select </a:t>
            </a:r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Food under Type of wallet</a:t>
            </a:r>
            <a:endParaRPr lang="en-IN" sz="1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8780076" y="3399112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</a:t>
            </a:r>
          </a:p>
        </p:txBody>
      </p:sp>
      <p:sp>
        <p:nvSpPr>
          <p:cNvPr id="41" name="Oval 40"/>
          <p:cNvSpPr/>
          <p:nvPr/>
        </p:nvSpPr>
        <p:spPr>
          <a:xfrm>
            <a:off x="2495369" y="115203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</a:t>
            </a:r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28212" y="172092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Money Transfer</a:t>
            </a:r>
            <a:endParaRPr lang="en-IN" sz="1000" b="1" i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4882973" y="116366"/>
            <a:ext cx="432844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iv</a:t>
            </a:r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67334" y="173255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Manage – Disburse </a:t>
            </a:r>
            <a:r>
              <a:rPr lang="en-IN" sz="1000" b="1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</a:t>
            </a:r>
            <a:r>
              <a:rPr lang="en-IN" sz="1000" b="1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unds</a:t>
            </a:r>
            <a:endParaRPr lang="en-IN" sz="1000" b="1" i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8783292" y="1477236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8788344" y="2433376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97938" y="1988602"/>
            <a:ext cx="2681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Click on </a:t>
            </a:r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Disburse Funds</a:t>
            </a:r>
            <a:endParaRPr lang="en-IN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197938" y="2415361"/>
            <a:ext cx="2455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Click</a:t>
            </a:r>
            <a:r>
              <a:rPr lang="en-US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Download Sample File &amp; manually fill the </a:t>
            </a:r>
            <a:r>
              <a:rPr lang="en-US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</a:t>
            </a:r>
            <a:endParaRPr lang="en-IN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8803320" y="3920768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6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239572" y="3962268"/>
            <a:ext cx="2681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Select </a:t>
            </a:r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phone or email</a:t>
            </a:r>
            <a:endParaRPr lang="en-IN" sz="1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271272" y="5442207"/>
            <a:ext cx="2382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All the files uploaded would reflect here, it can be filtered  and downloaded status wise</a:t>
            </a:r>
            <a:endParaRPr lang="en-IN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62" y="1837236"/>
            <a:ext cx="8050140" cy="37130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762000" y="2433376"/>
            <a:ext cx="914400" cy="614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95800" y="1988602"/>
            <a:ext cx="820017" cy="276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43600" y="4038600"/>
            <a:ext cx="1143000" cy="183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33600" y="2667000"/>
            <a:ext cx="3581400" cy="266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34654" y="3007162"/>
            <a:ext cx="797969" cy="331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34654" y="3428097"/>
            <a:ext cx="2740808" cy="360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146823" y="3904442"/>
            <a:ext cx="1371600" cy="162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338258" y="4247571"/>
            <a:ext cx="2133600" cy="192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853433" y="4811919"/>
            <a:ext cx="6604767" cy="761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4096470" y="1848473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</a:t>
            </a:r>
          </a:p>
        </p:txBody>
      </p:sp>
      <p:sp>
        <p:nvSpPr>
          <p:cNvPr id="97" name="Oval 96"/>
          <p:cNvSpPr/>
          <p:nvPr/>
        </p:nvSpPr>
        <p:spPr>
          <a:xfrm>
            <a:off x="1815095" y="2401375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</a:t>
            </a:r>
          </a:p>
        </p:txBody>
      </p:sp>
      <p:sp>
        <p:nvSpPr>
          <p:cNvPr id="98" name="Oval 97"/>
          <p:cNvSpPr/>
          <p:nvPr/>
        </p:nvSpPr>
        <p:spPr>
          <a:xfrm>
            <a:off x="1649264" y="3399112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6</a:t>
            </a:r>
          </a:p>
        </p:txBody>
      </p:sp>
      <p:sp>
        <p:nvSpPr>
          <p:cNvPr id="101" name="Oval 100"/>
          <p:cNvSpPr/>
          <p:nvPr/>
        </p:nvSpPr>
        <p:spPr>
          <a:xfrm>
            <a:off x="1641545" y="2964578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</a:t>
            </a:r>
          </a:p>
        </p:txBody>
      </p:sp>
      <p:sp>
        <p:nvSpPr>
          <p:cNvPr id="102" name="Oval 101"/>
          <p:cNvSpPr/>
          <p:nvPr/>
        </p:nvSpPr>
        <p:spPr>
          <a:xfrm>
            <a:off x="570140" y="2100232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  <p:sp>
        <p:nvSpPr>
          <p:cNvPr id="103" name="Oval 102"/>
          <p:cNvSpPr/>
          <p:nvPr/>
        </p:nvSpPr>
        <p:spPr>
          <a:xfrm>
            <a:off x="5556834" y="3757205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</a:t>
            </a:r>
          </a:p>
        </p:txBody>
      </p:sp>
      <p:sp>
        <p:nvSpPr>
          <p:cNvPr id="104" name="Oval 103"/>
          <p:cNvSpPr/>
          <p:nvPr/>
        </p:nvSpPr>
        <p:spPr>
          <a:xfrm>
            <a:off x="1760057" y="3862135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7</a:t>
            </a:r>
          </a:p>
        </p:txBody>
      </p:sp>
      <p:sp>
        <p:nvSpPr>
          <p:cNvPr id="106" name="Oval 105"/>
          <p:cNvSpPr/>
          <p:nvPr/>
        </p:nvSpPr>
        <p:spPr>
          <a:xfrm>
            <a:off x="8843072" y="5405372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9</a:t>
            </a:r>
          </a:p>
        </p:txBody>
      </p:sp>
      <p:sp>
        <p:nvSpPr>
          <p:cNvPr id="107" name="Oval 106"/>
          <p:cNvSpPr/>
          <p:nvPr/>
        </p:nvSpPr>
        <p:spPr>
          <a:xfrm>
            <a:off x="4357628" y="3844370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8</a:t>
            </a:r>
          </a:p>
        </p:txBody>
      </p:sp>
      <p:sp>
        <p:nvSpPr>
          <p:cNvPr id="108" name="Oval 107"/>
          <p:cNvSpPr/>
          <p:nvPr/>
        </p:nvSpPr>
        <p:spPr>
          <a:xfrm>
            <a:off x="1505869" y="4556849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6866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40607" y="1142595"/>
            <a:ext cx="10752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 accessing any specific </a:t>
            </a:r>
            <a:r>
              <a:rPr lang="en-US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Sub-Wallet </a:t>
            </a:r>
            <a:r>
              <a: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each </a:t>
            </a:r>
            <a:r>
              <a:rPr lang="en-US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Sub-User </a:t>
            </a:r>
            <a:r>
              <a: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will require a </a:t>
            </a:r>
            <a:r>
              <a:rPr lang="en-US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permission from Admin that was provided while creating Sub-User and those rights need to be made active from </a:t>
            </a:r>
            <a:r>
              <a: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“Manage </a:t>
            </a:r>
            <a:r>
              <a:rPr lang="en-US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Sub-Wallet</a:t>
            </a:r>
            <a:r>
              <a: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” tab</a:t>
            </a:r>
            <a:endParaRPr sz="1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740463" y="2689067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03207" y="2738278"/>
            <a:ext cx="26812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new Sub wallet which has been created but not mapped with Sub Users would look like this with a red cross sign, </a:t>
            </a:r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Click</a:t>
            </a:r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on edit next to it to enable mapping</a:t>
            </a:r>
            <a:endParaRPr lang="en-IN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07764" y="109560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0607" y="169383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Food Wallet  Guide</a:t>
            </a:r>
          </a:p>
        </p:txBody>
      </p:sp>
      <p:sp>
        <p:nvSpPr>
          <p:cNvPr id="42" name="Title 4"/>
          <p:cNvSpPr txBox="1">
            <a:spLocks/>
          </p:cNvSpPr>
          <p:nvPr/>
        </p:nvSpPr>
        <p:spPr>
          <a:xfrm>
            <a:off x="516209" y="567682"/>
            <a:ext cx="8584253" cy="496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spc="-100" baseline="0">
                <a:solidFill>
                  <a:schemeClr val="tx2"/>
                </a:solidFill>
                <a:latin typeface="Open Sans Light"/>
                <a:ea typeface="+mj-ea"/>
                <a:cs typeface="Open Sans Light"/>
              </a:defRPr>
            </a:lvl1pPr>
          </a:lstStyle>
          <a:p>
            <a:r>
              <a:rPr lang="en" sz="2400" dirty="0" smtClean="0">
                <a:solidFill>
                  <a:srgbClr val="002060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Verdana"/>
              </a:rPr>
              <a:t>Provide access right to Sub-User for specific Sub-Wallet Step-1</a:t>
            </a:r>
            <a:endParaRPr lang="en" sz="2400" dirty="0">
              <a:solidFill>
                <a:srgbClr val="002060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  <a:sym typeface="Verdana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99340" y="3677888"/>
            <a:ext cx="1246885" cy="188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9441" y="4486737"/>
            <a:ext cx="1273992" cy="237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495369" y="115203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</a:t>
            </a:r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28212" y="172092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Money Transfer</a:t>
            </a:r>
            <a:endParaRPr lang="en-IN" sz="1000" b="1" i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4882973" y="116366"/>
            <a:ext cx="432844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</a:t>
            </a:r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67334" y="173255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Manage Sub wallet</a:t>
            </a:r>
            <a:endParaRPr lang="en-IN" sz="1000" b="1" i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8740463" y="2148158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83440" y="2161253"/>
            <a:ext cx="268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Click on </a:t>
            </a:r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Manage Sub Wallet</a:t>
            </a:r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under Money Transfer</a:t>
            </a:r>
            <a:endParaRPr lang="en-IN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49" y="1981200"/>
            <a:ext cx="7982451" cy="4050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685800" y="3753941"/>
            <a:ext cx="990600" cy="3608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48969" y="4724400"/>
            <a:ext cx="6204431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6209" y="3354650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1634565" y="4364400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1964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8756059" y="3591837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99036" y="3589530"/>
            <a:ext cx="2681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Click </a:t>
            </a:r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on Usage access button next to Sub-User to activate usage access</a:t>
            </a:r>
            <a:endParaRPr lang="en-IN" sz="1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07764" y="109560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0607" y="169383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Food Wallet  Guide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99340" y="3677888"/>
            <a:ext cx="1246885" cy="188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9441" y="4486737"/>
            <a:ext cx="1273992" cy="237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495369" y="115203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</a:t>
            </a:r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28212" y="172092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Money Transfer</a:t>
            </a:r>
            <a:endParaRPr lang="en-IN" sz="1000" b="1" i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4882973" y="116366"/>
            <a:ext cx="432844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</a:t>
            </a:r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67334" y="173255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Manage Sub wallet</a:t>
            </a:r>
            <a:endParaRPr lang="en-IN" sz="1000" b="1" i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8756059" y="1503268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83439" y="1516363"/>
            <a:ext cx="2681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Click</a:t>
            </a:r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on secondary verification which would enable Approvals from Admin or another Sub-User having right to approve</a:t>
            </a:r>
            <a:endParaRPr lang="en-IN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40" y="1447799"/>
            <a:ext cx="7421559" cy="4572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838200" y="2148158"/>
            <a:ext cx="2667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3581400"/>
            <a:ext cx="7010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" y="2689067"/>
            <a:ext cx="7010400" cy="816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2000" y="4363688"/>
            <a:ext cx="7010400" cy="665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66799" y="5201888"/>
            <a:ext cx="1788569" cy="4369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4"/>
          <p:cNvSpPr txBox="1">
            <a:spLocks/>
          </p:cNvSpPr>
          <p:nvPr/>
        </p:nvSpPr>
        <p:spPr>
          <a:xfrm>
            <a:off x="516209" y="567682"/>
            <a:ext cx="8584253" cy="496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spc="-100" baseline="0">
                <a:solidFill>
                  <a:schemeClr val="tx2"/>
                </a:solidFill>
                <a:latin typeface="Open Sans Light"/>
                <a:ea typeface="+mj-ea"/>
                <a:cs typeface="Open Sans Light"/>
              </a:defRPr>
            </a:lvl1pPr>
          </a:lstStyle>
          <a:p>
            <a:r>
              <a:rPr lang="en" sz="2400" dirty="0" smtClean="0">
                <a:solidFill>
                  <a:srgbClr val="002060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Verdana"/>
              </a:rPr>
              <a:t>Provide access right to Sub-User for specific Sub-Wallet Step-2</a:t>
            </a:r>
            <a:endParaRPr lang="en" sz="2400" dirty="0">
              <a:solidFill>
                <a:srgbClr val="002060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  <a:sym typeface="Verdana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8756059" y="4349153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99036" y="4346846"/>
            <a:ext cx="26812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Click </a:t>
            </a:r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on Verification access button next to Sub-User to activate Approval access, for approving Sub-User need to have access to specific wallet and Approval right</a:t>
            </a:r>
            <a:endParaRPr lang="en-IN" sz="1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756059" y="5508504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199036" y="5506197"/>
            <a:ext cx="2681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Click </a:t>
            </a:r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on Update Mapping</a:t>
            </a:r>
            <a:endParaRPr lang="en-IN" sz="1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99023" y="2495829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6</a:t>
            </a:r>
          </a:p>
        </p:txBody>
      </p:sp>
      <p:sp>
        <p:nvSpPr>
          <p:cNvPr id="37" name="Oval 36"/>
          <p:cNvSpPr/>
          <p:nvPr/>
        </p:nvSpPr>
        <p:spPr>
          <a:xfrm>
            <a:off x="599340" y="1795470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</a:t>
            </a:r>
          </a:p>
        </p:txBody>
      </p:sp>
      <p:sp>
        <p:nvSpPr>
          <p:cNvPr id="39" name="Oval 38"/>
          <p:cNvSpPr/>
          <p:nvPr/>
        </p:nvSpPr>
        <p:spPr>
          <a:xfrm>
            <a:off x="419339" y="3488456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7</a:t>
            </a:r>
          </a:p>
        </p:txBody>
      </p:sp>
      <p:sp>
        <p:nvSpPr>
          <p:cNvPr id="40" name="Oval 39"/>
          <p:cNvSpPr/>
          <p:nvPr/>
        </p:nvSpPr>
        <p:spPr>
          <a:xfrm>
            <a:off x="679023" y="5097736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91000" y="2286001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740462" y="2807996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</a:t>
            </a:r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83439" y="2805689"/>
            <a:ext cx="2681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Click </a:t>
            </a:r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on All to select multiple Approver</a:t>
            </a:r>
            <a:r>
              <a:rPr lang="en-IN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&amp; in this case approval is required from every approver</a:t>
            </a:r>
            <a:endParaRPr lang="en-IN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875093" y="1957126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</a:t>
            </a:r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26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8657484" y="2812526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00461" y="2810219"/>
            <a:ext cx="268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Click </a:t>
            </a:r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on Usage access to activate usage of Roles assigned</a:t>
            </a:r>
            <a:endParaRPr lang="en-IN" sz="1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07764" y="109560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0607" y="169383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Food Wallet  Guide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99340" y="3677888"/>
            <a:ext cx="1246885" cy="188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9441" y="4486737"/>
            <a:ext cx="1273992" cy="237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495369" y="115203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</a:t>
            </a:r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28212" y="172092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Money Transfer</a:t>
            </a:r>
            <a:endParaRPr lang="en-IN" sz="1000" b="1" i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4882973" y="116366"/>
            <a:ext cx="432844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</a:t>
            </a:r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67334" y="173255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Manage Sub wallet</a:t>
            </a:r>
            <a:endParaRPr lang="en-IN" sz="1000" b="1" i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8657485" y="1587105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00462" y="1600200"/>
            <a:ext cx="268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Click</a:t>
            </a:r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on Single </a:t>
            </a:r>
            <a:r>
              <a:rPr lang="en-IN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&amp;</a:t>
            </a:r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any one approver can go ahead with the approval</a:t>
            </a:r>
            <a:endParaRPr lang="en-IN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8686951" y="3497888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100461" y="3481484"/>
            <a:ext cx="26812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Click </a:t>
            </a:r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on Verification access button next to Sub-User to activate Approval access, for approving Sub-User need to have access to specific wallet and Approval right</a:t>
            </a:r>
            <a:endParaRPr lang="en-IN" sz="1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657484" y="4643142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100461" y="4640835"/>
            <a:ext cx="2681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Click </a:t>
            </a:r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on Update Mapping</a:t>
            </a:r>
            <a:endParaRPr lang="en-IN" sz="1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40" y="1647617"/>
            <a:ext cx="7706460" cy="42485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Title 4"/>
          <p:cNvSpPr txBox="1">
            <a:spLocks/>
          </p:cNvSpPr>
          <p:nvPr/>
        </p:nvSpPr>
        <p:spPr>
          <a:xfrm>
            <a:off x="516209" y="567682"/>
            <a:ext cx="8584253" cy="496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spc="-100" baseline="0">
                <a:solidFill>
                  <a:schemeClr val="tx2"/>
                </a:solidFill>
                <a:latin typeface="Open Sans Light"/>
                <a:ea typeface="+mj-ea"/>
                <a:cs typeface="Open Sans Light"/>
              </a:defRPr>
            </a:lvl1pPr>
          </a:lstStyle>
          <a:p>
            <a:r>
              <a:rPr lang="en" sz="2400" dirty="0" smtClean="0">
                <a:solidFill>
                  <a:srgbClr val="002060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Verdana"/>
              </a:rPr>
              <a:t>Provide access right to Sub-User for specific Sub-Wallet Step-3</a:t>
            </a:r>
            <a:endParaRPr lang="en" sz="2400" dirty="0">
              <a:solidFill>
                <a:srgbClr val="002060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  <a:sym typeface="Verdana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657484" y="2875039"/>
            <a:ext cx="5677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</a:t>
            </a:r>
            <a:endParaRPr lang="en-US" sz="10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686951" y="3589351"/>
            <a:ext cx="5677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11</a:t>
            </a:r>
            <a:endParaRPr lang="en-US" sz="10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657484" y="4733476"/>
            <a:ext cx="5677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12</a:t>
            </a:r>
            <a:endParaRPr lang="en-US" sz="10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32996" y="2398886"/>
            <a:ext cx="1219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15000" y="3497888"/>
            <a:ext cx="838200" cy="368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81800" y="3121260"/>
            <a:ext cx="685800" cy="360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5181600"/>
            <a:ext cx="2166212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746958" y="2024563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9</a:t>
            </a:r>
          </a:p>
        </p:txBody>
      </p:sp>
      <p:sp>
        <p:nvSpPr>
          <p:cNvPr id="39" name="Oval 38"/>
          <p:cNvSpPr/>
          <p:nvPr/>
        </p:nvSpPr>
        <p:spPr>
          <a:xfrm>
            <a:off x="5328245" y="3317888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487499" y="2941260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28692" y="4724400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309552" y="3374777"/>
            <a:ext cx="5677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</a:t>
            </a:r>
            <a:endParaRPr lang="en-US" sz="10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508938" y="3025663"/>
            <a:ext cx="5677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11       </a:t>
            </a:r>
            <a:endParaRPr lang="en-US" sz="10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28692" y="4794723"/>
            <a:ext cx="5677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12</a:t>
            </a:r>
            <a:endParaRPr lang="en-US" sz="10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7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40607" y="1142595"/>
            <a:ext cx="1075245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7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report will allow you to check </a:t>
            </a:r>
            <a:r>
              <a:rPr lang="en-US" sz="1600" spc="7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&amp; download your daily transaction report status wise.</a:t>
            </a:r>
            <a:endParaRPr lang="en-US" sz="1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07764" y="109560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0607" y="169383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Food Wallet  Guide</a:t>
            </a:r>
          </a:p>
        </p:txBody>
      </p:sp>
      <p:sp>
        <p:nvSpPr>
          <p:cNvPr id="42" name="Title 4"/>
          <p:cNvSpPr txBox="1">
            <a:spLocks/>
          </p:cNvSpPr>
          <p:nvPr/>
        </p:nvSpPr>
        <p:spPr>
          <a:xfrm>
            <a:off x="516210" y="567682"/>
            <a:ext cx="8229600" cy="496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spc="-100" baseline="0">
                <a:solidFill>
                  <a:schemeClr val="tx2"/>
                </a:solidFill>
                <a:latin typeface="Open Sans Light"/>
                <a:ea typeface="+mj-ea"/>
                <a:cs typeface="Open Sans Light"/>
              </a:defRPr>
            </a:lvl1pPr>
          </a:lstStyle>
          <a:p>
            <a:r>
              <a:rPr lang="en" sz="2400" dirty="0" smtClean="0">
                <a:solidFill>
                  <a:srgbClr val="002060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Verdana"/>
              </a:rPr>
              <a:t>Transaction Report</a:t>
            </a:r>
            <a:endParaRPr lang="en" sz="2400" dirty="0">
              <a:solidFill>
                <a:srgbClr val="002060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  <a:sym typeface="Verdana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99340" y="3677888"/>
            <a:ext cx="1246885" cy="188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9441" y="4486737"/>
            <a:ext cx="1273992" cy="237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495369" y="115203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</a:t>
            </a:r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28212" y="172092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Money Transfer</a:t>
            </a:r>
            <a:endParaRPr lang="en-IN" sz="1000" b="1" i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4882973" y="116366"/>
            <a:ext cx="432844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</a:t>
            </a:r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67334" y="173255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Transactions</a:t>
            </a:r>
            <a:endParaRPr lang="en-IN" sz="1000" b="1" i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639625" y="1794219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067800" y="1807751"/>
            <a:ext cx="268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Click on </a:t>
            </a:r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Transaction </a:t>
            </a:r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under Money Transfer</a:t>
            </a:r>
            <a:endParaRPr lang="en-IN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39625" y="2448442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067801" y="2461975"/>
            <a:ext cx="2681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Apply the date filter (Max 1 month)</a:t>
            </a:r>
            <a:endParaRPr lang="en-IN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092692" y="3617780"/>
            <a:ext cx="2681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Apply additional filters</a:t>
            </a:r>
            <a:endParaRPr lang="en-IN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8664516" y="4189439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092692" y="4202972"/>
            <a:ext cx="2681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Click on </a:t>
            </a:r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Search</a:t>
            </a:r>
            <a:endParaRPr lang="en-IN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8691535" y="4718735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19711" y="4732268"/>
            <a:ext cx="268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Transaction summary will pop up below</a:t>
            </a:r>
            <a:endParaRPr lang="en-IN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677339" y="5263819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160868" y="5289505"/>
            <a:ext cx="268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Click on </a:t>
            </a:r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Download </a:t>
            </a:r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download the report</a:t>
            </a:r>
            <a:endParaRPr lang="en-IN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774748" y="3617779"/>
            <a:ext cx="442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 dirty="0"/>
          </a:p>
        </p:txBody>
      </p:sp>
      <p:sp>
        <p:nvSpPr>
          <p:cNvPr id="65" name="Oval 64"/>
          <p:cNvSpPr/>
          <p:nvPr/>
        </p:nvSpPr>
        <p:spPr>
          <a:xfrm>
            <a:off x="8636237" y="3617780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7430" y="5715000"/>
            <a:ext cx="7682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NOTE: </a:t>
            </a:r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Available report status- Success, Pending &amp; Failure</a:t>
            </a:r>
            <a:endParaRPr lang="en-IN" sz="1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633441" y="3688666"/>
            <a:ext cx="5677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 </a:t>
            </a:r>
            <a:r>
              <a:rPr lang="en-US" sz="1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</a:t>
            </a:r>
          </a:p>
        </p:txBody>
      </p:sp>
      <p:sp>
        <p:nvSpPr>
          <p:cNvPr id="68" name="Oval 67"/>
          <p:cNvSpPr/>
          <p:nvPr/>
        </p:nvSpPr>
        <p:spPr>
          <a:xfrm>
            <a:off x="8633441" y="3047009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061617" y="3060542"/>
            <a:ext cx="2681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Select </a:t>
            </a:r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Transaction type</a:t>
            </a:r>
            <a:endParaRPr lang="en-IN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30" y="1871662"/>
            <a:ext cx="7707962" cy="3800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685800" y="4605568"/>
            <a:ext cx="1160425" cy="598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15817" y="2628442"/>
            <a:ext cx="2778013" cy="508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0" y="2628442"/>
            <a:ext cx="2813395" cy="570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3505200"/>
            <a:ext cx="2813395" cy="429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675369" y="4341471"/>
            <a:ext cx="1017328" cy="400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70578" y="4341471"/>
            <a:ext cx="823252" cy="382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984596" y="5024099"/>
            <a:ext cx="6245004" cy="599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33598" y="4184145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  <p:sp>
        <p:nvSpPr>
          <p:cNvPr id="58" name="Oval 57"/>
          <p:cNvSpPr/>
          <p:nvPr/>
        </p:nvSpPr>
        <p:spPr>
          <a:xfrm>
            <a:off x="7814611" y="2268189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</a:t>
            </a:r>
          </a:p>
        </p:txBody>
      </p:sp>
      <p:sp>
        <p:nvSpPr>
          <p:cNvPr id="59" name="Oval 58"/>
          <p:cNvSpPr/>
          <p:nvPr/>
        </p:nvSpPr>
        <p:spPr>
          <a:xfrm>
            <a:off x="1938733" y="3508666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</a:t>
            </a:r>
          </a:p>
        </p:txBody>
      </p:sp>
      <p:sp>
        <p:nvSpPr>
          <p:cNvPr id="60" name="Oval 59"/>
          <p:cNvSpPr/>
          <p:nvPr/>
        </p:nvSpPr>
        <p:spPr>
          <a:xfrm>
            <a:off x="1938733" y="2693934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933968" y="2759709"/>
            <a:ext cx="5677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 </a:t>
            </a:r>
            <a:r>
              <a:rPr lang="en-US" sz="1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</a:t>
            </a:r>
          </a:p>
        </p:txBody>
      </p:sp>
      <p:sp>
        <p:nvSpPr>
          <p:cNvPr id="64" name="Oval 63"/>
          <p:cNvSpPr/>
          <p:nvPr/>
        </p:nvSpPr>
        <p:spPr>
          <a:xfrm>
            <a:off x="2333807" y="4159033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</a:t>
            </a:r>
          </a:p>
        </p:txBody>
      </p:sp>
      <p:sp>
        <p:nvSpPr>
          <p:cNvPr id="77" name="Oval 76"/>
          <p:cNvSpPr/>
          <p:nvPr/>
        </p:nvSpPr>
        <p:spPr>
          <a:xfrm>
            <a:off x="1918384" y="4642668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</a:t>
            </a:r>
          </a:p>
        </p:txBody>
      </p:sp>
      <p:sp>
        <p:nvSpPr>
          <p:cNvPr id="78" name="Oval 77"/>
          <p:cNvSpPr/>
          <p:nvPr/>
        </p:nvSpPr>
        <p:spPr>
          <a:xfrm>
            <a:off x="7022402" y="4046411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7677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8639625" y="1794219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67800" y="1807751"/>
            <a:ext cx="2681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Click on </a:t>
            </a:r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Downloads</a:t>
            </a:r>
            <a:endParaRPr lang="en-IN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639625" y="2448442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67801" y="2461975"/>
            <a:ext cx="2681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All reports once downloaded will be queued here.</a:t>
            </a:r>
          </a:p>
          <a:p>
            <a:endParaRPr lang="en-IN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Click on </a:t>
            </a:r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Download </a:t>
            </a:r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against the particular request</a:t>
            </a:r>
            <a:endParaRPr lang="en-IN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object 3"/>
          <p:cNvSpPr txBox="1"/>
          <p:nvPr/>
        </p:nvSpPr>
        <p:spPr>
          <a:xfrm>
            <a:off x="542035" y="1097783"/>
            <a:ext cx="1120698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n-US" sz="1400" spc="5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Download reports from this section you requested for download by clicking on download option under a particular report tab. This tab shows the 20 recent downloaded reports only</a:t>
            </a:r>
            <a:endParaRPr sz="1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7764" y="109560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2495369" y="115203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28212" y="172092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Downloads</a:t>
            </a:r>
            <a:endParaRPr lang="en-IN" sz="1000" b="1" i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0607" y="169383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Food Wallet  Guide</a:t>
            </a:r>
          </a:p>
        </p:txBody>
      </p:sp>
      <p:sp>
        <p:nvSpPr>
          <p:cNvPr id="21" name="Title 4"/>
          <p:cNvSpPr txBox="1">
            <a:spLocks/>
          </p:cNvSpPr>
          <p:nvPr/>
        </p:nvSpPr>
        <p:spPr>
          <a:xfrm>
            <a:off x="516209" y="567682"/>
            <a:ext cx="11232813" cy="496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spc="-100" baseline="0">
                <a:solidFill>
                  <a:schemeClr val="tx2"/>
                </a:solidFill>
                <a:latin typeface="Open Sans Light"/>
                <a:ea typeface="+mj-ea"/>
                <a:cs typeface="Open Sans Light"/>
              </a:defRPr>
            </a:lvl1pPr>
          </a:lstStyle>
          <a:p>
            <a:r>
              <a:rPr lang="en" sz="2400" dirty="0" smtClean="0">
                <a:solidFill>
                  <a:srgbClr val="002060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Verdana"/>
              </a:rPr>
              <a:t>Downloading requested reports</a:t>
            </a:r>
            <a:endParaRPr lang="en" sz="2400" dirty="0">
              <a:solidFill>
                <a:srgbClr val="002060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  <a:sym typeface="Verdan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07" y="1807751"/>
            <a:ext cx="7841393" cy="39072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609600" y="1981200"/>
            <a:ext cx="1066800" cy="467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629400" y="2461975"/>
            <a:ext cx="762000" cy="346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707061" y="1807751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  <p:sp>
        <p:nvSpPr>
          <p:cNvPr id="29" name="Oval 28"/>
          <p:cNvSpPr/>
          <p:nvPr/>
        </p:nvSpPr>
        <p:spPr>
          <a:xfrm>
            <a:off x="6269400" y="2281975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3188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107764" y="109560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0607" y="169383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Food Wallet  Guide</a:t>
            </a:r>
            <a:endParaRPr lang="en-IN" sz="1000" b="1" i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2" name="Title 4"/>
          <p:cNvSpPr txBox="1">
            <a:spLocks/>
          </p:cNvSpPr>
          <p:nvPr/>
        </p:nvSpPr>
        <p:spPr>
          <a:xfrm>
            <a:off x="516210" y="567682"/>
            <a:ext cx="8229600" cy="496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spc="-100" baseline="0">
                <a:solidFill>
                  <a:schemeClr val="tx2"/>
                </a:solidFill>
                <a:latin typeface="Open Sans Light"/>
                <a:ea typeface="+mj-ea"/>
                <a:cs typeface="Open Sans Light"/>
              </a:defRPr>
            </a:lvl1pPr>
          </a:lstStyle>
          <a:p>
            <a:r>
              <a:rPr lang="en-US" sz="2400" dirty="0" smtClean="0">
                <a:solidFill>
                  <a:srgbClr val="002060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Verdana"/>
              </a:rPr>
              <a:t>Food wallet</a:t>
            </a:r>
          </a:p>
          <a:p>
            <a:endParaRPr lang="en-US" sz="2400" dirty="0">
              <a:solidFill>
                <a:srgbClr val="002060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  <a:sym typeface="Verdana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Verdana"/>
              </a:rPr>
              <a:t>Corporates can opt for Food wallet which can be provided to the employees as an additional benefit which would </a:t>
            </a:r>
            <a:r>
              <a:rPr lang="en-US" sz="160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Verdana"/>
              </a:rPr>
              <a:t>also help </a:t>
            </a:r>
            <a:r>
              <a:rPr lang="en-US" sz="160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Verdana"/>
              </a:rPr>
              <a:t>the employees save tax. Employees can opt for Food wallet facility and while paying for any edible item, amount would get deducted from their Food </a:t>
            </a:r>
            <a:r>
              <a:rPr lang="en-US" sz="160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Verdana"/>
              </a:rPr>
              <a:t>wallet. It’s a quick and easy method of payment </a:t>
            </a:r>
            <a:r>
              <a:rPr lang="en-US" sz="160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Verdana"/>
              </a:rPr>
              <a:t>on the go</a:t>
            </a:r>
            <a:endParaRPr lang="en-US" sz="1600" dirty="0" smtClean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Verdana"/>
            </a:endParaRPr>
          </a:p>
          <a:p>
            <a:endParaRPr lang="en-US" sz="14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Verdana"/>
            </a:endParaRPr>
          </a:p>
          <a:p>
            <a:endParaRPr lang="en-US" sz="1400" dirty="0" smtClean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Verdana"/>
            </a:endParaRPr>
          </a:p>
          <a:p>
            <a:endParaRPr lang="en" sz="2400" dirty="0">
              <a:solidFill>
                <a:srgbClr val="002060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  <a:sym typeface="Verdan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08" y="2514600"/>
            <a:ext cx="7993792" cy="3505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457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2543025" y="102143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75868" y="159032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 smtClean="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Need help</a:t>
            </a:r>
            <a:endParaRPr lang="en-IN" sz="1000" b="1" i="1" dirty="0">
              <a:solidFill>
                <a:prstClr val="black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930630" y="103306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</a:t>
            </a:r>
            <a:endParaRPr lang="en-US" sz="1000" b="1" dirty="0">
              <a:solidFill>
                <a:prstClr val="black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3473" y="160195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</a:t>
            </a:r>
            <a:r>
              <a:rPr lang="en-IN" sz="1000" b="1" i="1" dirty="0" smtClean="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rofile</a:t>
            </a:r>
            <a:endParaRPr lang="en-IN" sz="1000" b="1" i="1" dirty="0">
              <a:solidFill>
                <a:prstClr val="black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8" name="object 23"/>
          <p:cNvSpPr/>
          <p:nvPr/>
        </p:nvSpPr>
        <p:spPr>
          <a:xfrm>
            <a:off x="8556725" y="222583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1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1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9144">
            <a:solidFill>
              <a:srgbClr val="619DD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4"/>
          <p:cNvSpPr txBox="1"/>
          <p:nvPr/>
        </p:nvSpPr>
        <p:spPr>
          <a:xfrm>
            <a:off x="8686646" y="2319820"/>
            <a:ext cx="990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b="1" spc="25" dirty="0">
                <a:solidFill>
                  <a:prstClr val="black"/>
                </a:solidFill>
                <a:latin typeface="Tahoma"/>
                <a:cs typeface="Tahoma"/>
              </a:rPr>
              <a:t>1</a:t>
            </a:r>
            <a:endParaRPr sz="1000" b="1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30" name="object 25"/>
          <p:cNvSpPr txBox="1"/>
          <p:nvPr/>
        </p:nvSpPr>
        <p:spPr>
          <a:xfrm>
            <a:off x="9063074" y="2274353"/>
            <a:ext cx="17322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30" dirty="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Click </a:t>
            </a:r>
            <a:r>
              <a:rPr sz="1200" spc="65" dirty="0" smtClean="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on</a:t>
            </a:r>
            <a:r>
              <a:rPr lang="en-US" sz="1200" spc="65" dirty="0" smtClean="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b="1" spc="65" dirty="0" smtClean="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Need Help</a:t>
            </a:r>
            <a:endParaRPr sz="1200" b="1" dirty="0">
              <a:solidFill>
                <a:prstClr val="black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object 29"/>
          <p:cNvSpPr/>
          <p:nvPr/>
        </p:nvSpPr>
        <p:spPr>
          <a:xfrm>
            <a:off x="8545676" y="286744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0" y="179832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1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2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1" y="359664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2"/>
                </a:lnTo>
                <a:close/>
              </a:path>
            </a:pathLst>
          </a:custGeom>
          <a:ln w="9144">
            <a:solidFill>
              <a:srgbClr val="619DD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0"/>
          <p:cNvSpPr txBox="1"/>
          <p:nvPr/>
        </p:nvSpPr>
        <p:spPr>
          <a:xfrm>
            <a:off x="8675597" y="2963584"/>
            <a:ext cx="990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b="1" spc="25" smtClean="0">
                <a:solidFill>
                  <a:prstClr val="black"/>
                </a:solidFill>
                <a:latin typeface="Tahoma"/>
                <a:cs typeface="Tahoma"/>
              </a:rPr>
              <a:t>2</a:t>
            </a:r>
            <a:endParaRPr sz="1000" b="1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36" name="object 31"/>
          <p:cNvSpPr txBox="1"/>
          <p:nvPr/>
        </p:nvSpPr>
        <p:spPr>
          <a:xfrm>
            <a:off x="9058121" y="2943644"/>
            <a:ext cx="208724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lang="en-US" sz="1200" spc="5" dirty="0" smtClean="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Select the category as per your issue, here we have </a:t>
            </a:r>
            <a:r>
              <a:rPr lang="en-US" sz="1200" b="1" spc="5" dirty="0" smtClean="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Selected </a:t>
            </a:r>
            <a:r>
              <a:rPr lang="en-US" sz="1200" spc="5" dirty="0" smtClean="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Profile</a:t>
            </a:r>
            <a:endParaRPr sz="1200" b="1" dirty="0">
              <a:solidFill>
                <a:prstClr val="black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8263" y="156323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Food Wallet  Guide</a:t>
            </a:r>
          </a:p>
        </p:txBody>
      </p:sp>
      <p:sp>
        <p:nvSpPr>
          <p:cNvPr id="35" name="Oval 34"/>
          <p:cNvSpPr/>
          <p:nvPr/>
        </p:nvSpPr>
        <p:spPr>
          <a:xfrm>
            <a:off x="107764" y="109560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  <p:sp>
        <p:nvSpPr>
          <p:cNvPr id="38" name="Title 4"/>
          <p:cNvSpPr txBox="1">
            <a:spLocks/>
          </p:cNvSpPr>
          <p:nvPr/>
        </p:nvSpPr>
        <p:spPr>
          <a:xfrm>
            <a:off x="516209" y="567682"/>
            <a:ext cx="11232813" cy="496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spc="-100" baseline="0">
                <a:solidFill>
                  <a:schemeClr val="tx2"/>
                </a:solidFill>
                <a:latin typeface="Open Sans Light"/>
                <a:ea typeface="+mj-ea"/>
                <a:cs typeface="Open Sans Light"/>
              </a:defRPr>
            </a:lvl1pPr>
          </a:lstStyle>
          <a:p>
            <a:r>
              <a:rPr lang="en" sz="2400" dirty="0" smtClean="0">
                <a:solidFill>
                  <a:srgbClr val="002060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Verdana"/>
              </a:rPr>
              <a:t>“Need Help” section on the panel would allow you to raise tickets for various issues you face</a:t>
            </a:r>
            <a:endParaRPr lang="en" sz="2400" dirty="0">
              <a:solidFill>
                <a:srgbClr val="002060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  <a:sym typeface="Verdana"/>
            </a:endParaRPr>
          </a:p>
        </p:txBody>
      </p:sp>
      <p:sp>
        <p:nvSpPr>
          <p:cNvPr id="39" name="object 3"/>
          <p:cNvSpPr txBox="1"/>
          <p:nvPr/>
        </p:nvSpPr>
        <p:spPr>
          <a:xfrm>
            <a:off x="565150" y="1537156"/>
            <a:ext cx="1118387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12700" marR="5080" algn="just">
              <a:lnSpc>
                <a:spcPct val="100000"/>
              </a:lnSpc>
              <a:defRPr sz="1400" spc="5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z="1600" dirty="0" smtClean="0"/>
              <a:t>As an example How can you raise a ticket to update your display name is shown below</a:t>
            </a:r>
            <a:endParaRPr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63" y="2274353"/>
            <a:ext cx="7805013" cy="38087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object 29"/>
          <p:cNvSpPr/>
          <p:nvPr/>
        </p:nvSpPr>
        <p:spPr>
          <a:xfrm>
            <a:off x="8545676" y="3818678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0" y="179832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1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2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1" y="359664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2"/>
                </a:lnTo>
                <a:close/>
              </a:path>
            </a:pathLst>
          </a:custGeom>
          <a:ln w="9144">
            <a:solidFill>
              <a:srgbClr val="619DD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1"/>
          <p:cNvSpPr txBox="1"/>
          <p:nvPr/>
        </p:nvSpPr>
        <p:spPr>
          <a:xfrm>
            <a:off x="9046748" y="3901724"/>
            <a:ext cx="208724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lang="en-US" sz="1200" b="1" spc="5" dirty="0" smtClean="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Select</a:t>
            </a:r>
            <a:r>
              <a:rPr lang="en-US" sz="1200" spc="5" dirty="0" smtClean="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issue, here we have Update Account Details</a:t>
            </a:r>
            <a:endParaRPr sz="1200" b="1" dirty="0">
              <a:solidFill>
                <a:prstClr val="black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0" name="object 30"/>
          <p:cNvSpPr txBox="1"/>
          <p:nvPr/>
        </p:nvSpPr>
        <p:spPr>
          <a:xfrm>
            <a:off x="8675597" y="3945921"/>
            <a:ext cx="990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1000" b="1" spc="25" dirty="0">
                <a:solidFill>
                  <a:prstClr val="black"/>
                </a:solidFill>
                <a:latin typeface="Tahoma"/>
                <a:cs typeface="Tahoma"/>
              </a:rPr>
              <a:t>3</a:t>
            </a:r>
            <a:endParaRPr sz="1000" b="1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41" name="object 29"/>
          <p:cNvSpPr/>
          <p:nvPr/>
        </p:nvSpPr>
        <p:spPr>
          <a:xfrm>
            <a:off x="8561507" y="4700477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0" y="179832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1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2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1" y="359664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2"/>
                </a:lnTo>
                <a:close/>
              </a:path>
            </a:pathLst>
          </a:custGeom>
          <a:ln w="9144">
            <a:solidFill>
              <a:srgbClr val="619DD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object 31"/>
          <p:cNvSpPr txBox="1"/>
          <p:nvPr/>
        </p:nvSpPr>
        <p:spPr>
          <a:xfrm>
            <a:off x="9062579" y="4783523"/>
            <a:ext cx="208724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lang="en-US" sz="1200" b="1" spc="5" dirty="0" smtClean="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Select</a:t>
            </a:r>
            <a:r>
              <a:rPr lang="en-US" sz="1200" spc="5" dirty="0" smtClean="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the sub issue, here we have selected Update Display Name</a:t>
            </a:r>
            <a:endParaRPr sz="1200" b="1" dirty="0">
              <a:solidFill>
                <a:prstClr val="black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3" name="object 30"/>
          <p:cNvSpPr txBox="1"/>
          <p:nvPr/>
        </p:nvSpPr>
        <p:spPr>
          <a:xfrm>
            <a:off x="8686646" y="4803555"/>
            <a:ext cx="990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1000" b="1" spc="25" dirty="0" smtClean="0">
                <a:solidFill>
                  <a:prstClr val="black"/>
                </a:solidFill>
                <a:latin typeface="Tahoma"/>
                <a:cs typeface="Tahoma"/>
              </a:rPr>
              <a:t>4</a:t>
            </a:r>
            <a:endParaRPr sz="1000" b="1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8263" y="3998700"/>
            <a:ext cx="1011937" cy="272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2706372"/>
            <a:ext cx="838200" cy="875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33600" y="5060522"/>
            <a:ext cx="1066800" cy="276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62200" y="5486400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88263" y="3568861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  <p:sp>
        <p:nvSpPr>
          <p:cNvPr id="49" name="Oval 48"/>
          <p:cNvSpPr/>
          <p:nvPr/>
        </p:nvSpPr>
        <p:spPr>
          <a:xfrm>
            <a:off x="1861569" y="2473903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</a:t>
            </a:r>
          </a:p>
        </p:txBody>
      </p:sp>
      <p:sp>
        <p:nvSpPr>
          <p:cNvPr id="50" name="Oval 49"/>
          <p:cNvSpPr/>
          <p:nvPr/>
        </p:nvSpPr>
        <p:spPr>
          <a:xfrm>
            <a:off x="2002200" y="5488265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</a:t>
            </a:r>
          </a:p>
        </p:txBody>
      </p:sp>
      <p:sp>
        <p:nvSpPr>
          <p:cNvPr id="51" name="Oval 50"/>
          <p:cNvSpPr/>
          <p:nvPr/>
        </p:nvSpPr>
        <p:spPr>
          <a:xfrm>
            <a:off x="1791455" y="4736000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3508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/>
          <p:cNvSpPr/>
          <p:nvPr/>
        </p:nvSpPr>
        <p:spPr>
          <a:xfrm>
            <a:off x="108204" y="111252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9144">
            <a:solidFill>
              <a:srgbClr val="619DD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693" y="111252"/>
            <a:ext cx="359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1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543025" y="102143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5868" y="159032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 smtClean="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Need help</a:t>
            </a:r>
            <a:endParaRPr lang="en-IN" sz="1000" b="1" i="1" dirty="0">
              <a:solidFill>
                <a:prstClr val="black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930630" y="103306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</a:t>
            </a:r>
            <a:endParaRPr lang="en-US" sz="1000" b="1" dirty="0">
              <a:solidFill>
                <a:prstClr val="black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3473" y="160195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</a:t>
            </a:r>
            <a:r>
              <a:rPr lang="en-IN" sz="1000" b="1" i="1" dirty="0" smtClean="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rofile</a:t>
            </a:r>
            <a:endParaRPr lang="en-IN" sz="1000" b="1" i="1" dirty="0">
              <a:solidFill>
                <a:prstClr val="black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object 23"/>
          <p:cNvSpPr/>
          <p:nvPr/>
        </p:nvSpPr>
        <p:spPr>
          <a:xfrm>
            <a:off x="8700433" y="142935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1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1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9144">
            <a:solidFill>
              <a:srgbClr val="619DD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24"/>
          <p:cNvSpPr txBox="1"/>
          <p:nvPr/>
        </p:nvSpPr>
        <p:spPr>
          <a:xfrm>
            <a:off x="8830354" y="1523332"/>
            <a:ext cx="990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1000" b="1" dirty="0" smtClean="0">
                <a:solidFill>
                  <a:prstClr val="black"/>
                </a:solidFill>
                <a:latin typeface="Tahoma"/>
                <a:cs typeface="Tahoma"/>
              </a:rPr>
              <a:t>5</a:t>
            </a:r>
            <a:endParaRPr sz="1000" b="1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13" name="object 25"/>
          <p:cNvSpPr txBox="1"/>
          <p:nvPr/>
        </p:nvSpPr>
        <p:spPr>
          <a:xfrm>
            <a:off x="9149149" y="1472445"/>
            <a:ext cx="173228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1200" spc="30" dirty="0" smtClean="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Enter the details asked for</a:t>
            </a:r>
            <a:endParaRPr sz="1200" dirty="0">
              <a:solidFill>
                <a:prstClr val="black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object 29"/>
          <p:cNvSpPr/>
          <p:nvPr/>
        </p:nvSpPr>
        <p:spPr>
          <a:xfrm>
            <a:off x="8699861" y="2100843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0" y="179832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1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2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1" y="359664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2"/>
                </a:lnTo>
                <a:close/>
              </a:path>
            </a:pathLst>
          </a:custGeom>
          <a:ln w="9144">
            <a:solidFill>
              <a:srgbClr val="619DD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4" name="object 31"/>
          <p:cNvSpPr txBox="1"/>
          <p:nvPr/>
        </p:nvSpPr>
        <p:spPr>
          <a:xfrm>
            <a:off x="9201829" y="2147156"/>
            <a:ext cx="208724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lang="en-US" sz="1200" spc="5" dirty="0" smtClean="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Mention </a:t>
            </a:r>
            <a:r>
              <a:rPr lang="en-US" sz="1200" b="1" spc="5" dirty="0" smtClean="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description</a:t>
            </a:r>
            <a:r>
              <a:rPr lang="en-US" sz="1200" spc="5" dirty="0" smtClean="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about the issue.</a:t>
            </a:r>
            <a:endParaRPr sz="1200" dirty="0">
              <a:solidFill>
                <a:prstClr val="black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object 31"/>
          <p:cNvSpPr txBox="1"/>
          <p:nvPr/>
        </p:nvSpPr>
        <p:spPr>
          <a:xfrm>
            <a:off x="9201829" y="2800690"/>
            <a:ext cx="208724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lang="en-US" sz="1200" spc="5" dirty="0" smtClean="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Click on </a:t>
            </a:r>
            <a:r>
              <a:rPr lang="en-US" sz="1200" b="1" spc="5" dirty="0" smtClean="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Submit Ticket</a:t>
            </a:r>
            <a:endParaRPr sz="1200" b="1" dirty="0">
              <a:solidFill>
                <a:prstClr val="black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object 29"/>
          <p:cNvSpPr/>
          <p:nvPr/>
        </p:nvSpPr>
        <p:spPr>
          <a:xfrm>
            <a:off x="8726467" y="271300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0" y="179832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1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2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1" y="359664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2"/>
                </a:lnTo>
                <a:close/>
              </a:path>
            </a:pathLst>
          </a:custGeom>
          <a:ln w="9144">
            <a:solidFill>
              <a:srgbClr val="619DD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30"/>
          <p:cNvSpPr txBox="1"/>
          <p:nvPr/>
        </p:nvSpPr>
        <p:spPr>
          <a:xfrm>
            <a:off x="8848643" y="2799555"/>
            <a:ext cx="990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1000" b="1" dirty="0" smtClean="0">
                <a:solidFill>
                  <a:prstClr val="black"/>
                </a:solidFill>
                <a:latin typeface="Tahoma"/>
                <a:cs typeface="Tahoma"/>
              </a:rPr>
              <a:t>7</a:t>
            </a:r>
            <a:endParaRPr sz="1000" b="1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8263" y="156323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Food Wallet  Guide</a:t>
            </a: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516209" y="567682"/>
            <a:ext cx="11232813" cy="496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spc="-100" baseline="0">
                <a:solidFill>
                  <a:schemeClr val="tx2"/>
                </a:solidFill>
                <a:latin typeface="Open Sans Light"/>
                <a:ea typeface="+mj-ea"/>
                <a:cs typeface="Open Sans Light"/>
              </a:defRPr>
            </a:lvl1pPr>
          </a:lstStyle>
          <a:p>
            <a:r>
              <a:rPr lang="en" sz="2400" dirty="0" smtClean="0">
                <a:solidFill>
                  <a:srgbClr val="002060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Verdana"/>
              </a:rPr>
              <a:t>Example – How to raise a ticket to update your display name ?</a:t>
            </a:r>
            <a:endParaRPr lang="en" sz="2400" dirty="0">
              <a:solidFill>
                <a:srgbClr val="002060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  <a:sym typeface="Verdan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41063" y="2128274"/>
            <a:ext cx="2776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/>
            <a:r>
              <a:rPr lang="en-US" sz="1100" b="1" dirty="0" smtClean="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6</a:t>
            </a:r>
            <a:endParaRPr lang="en-US" sz="1100" b="1" dirty="0">
              <a:solidFill>
                <a:prstClr val="black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09" y="1472445"/>
            <a:ext cx="7713391" cy="40901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Rectangle 18"/>
          <p:cNvSpPr/>
          <p:nvPr/>
        </p:nvSpPr>
        <p:spPr>
          <a:xfrm>
            <a:off x="2133600" y="3429000"/>
            <a:ext cx="1981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33600" y="4648200"/>
            <a:ext cx="99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33600" y="5257800"/>
            <a:ext cx="842268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710989" y="3398299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</a:t>
            </a:r>
          </a:p>
        </p:txBody>
      </p:sp>
      <p:sp>
        <p:nvSpPr>
          <p:cNvPr id="41" name="Oval 40"/>
          <p:cNvSpPr/>
          <p:nvPr/>
        </p:nvSpPr>
        <p:spPr>
          <a:xfrm>
            <a:off x="1697341" y="4648200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6</a:t>
            </a:r>
          </a:p>
        </p:txBody>
      </p:sp>
      <p:sp>
        <p:nvSpPr>
          <p:cNvPr id="42" name="Oval 41"/>
          <p:cNvSpPr/>
          <p:nvPr/>
        </p:nvSpPr>
        <p:spPr>
          <a:xfrm>
            <a:off x="1710989" y="5173871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831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2543025" y="102143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75868" y="159032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 smtClean="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Need help</a:t>
            </a:r>
            <a:endParaRPr lang="en-IN" sz="1000" b="1" i="1" dirty="0">
              <a:solidFill>
                <a:prstClr val="black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930630" y="103306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</a:t>
            </a:r>
            <a:endParaRPr lang="en-US" sz="1000" b="1" dirty="0">
              <a:solidFill>
                <a:prstClr val="black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63473" y="160195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</a:t>
            </a:r>
            <a:r>
              <a:rPr lang="en-IN" sz="1000" b="1" i="1" dirty="0" smtClean="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rofile</a:t>
            </a:r>
            <a:endParaRPr lang="en-IN" sz="1000" b="1" i="1" dirty="0">
              <a:solidFill>
                <a:prstClr val="black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object 23"/>
          <p:cNvSpPr/>
          <p:nvPr/>
        </p:nvSpPr>
        <p:spPr>
          <a:xfrm>
            <a:off x="8548033" y="143001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1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1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9144">
            <a:solidFill>
              <a:srgbClr val="619DD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24"/>
          <p:cNvSpPr txBox="1"/>
          <p:nvPr/>
        </p:nvSpPr>
        <p:spPr>
          <a:xfrm>
            <a:off x="8677954" y="1524000"/>
            <a:ext cx="990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1000" b="1" dirty="0" smtClean="0">
                <a:solidFill>
                  <a:prstClr val="black"/>
                </a:solidFill>
                <a:latin typeface="Tahoma"/>
                <a:cs typeface="Tahoma"/>
              </a:rPr>
              <a:t>8</a:t>
            </a:r>
            <a:endParaRPr sz="1000" b="1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20" name="object 25"/>
          <p:cNvSpPr txBox="1"/>
          <p:nvPr/>
        </p:nvSpPr>
        <p:spPr>
          <a:xfrm>
            <a:off x="8996749" y="1473113"/>
            <a:ext cx="17322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1200" spc="30" dirty="0" smtClean="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will get get an acknowledgement of your ticket</a:t>
            </a:r>
            <a:endParaRPr sz="1200" dirty="0">
              <a:solidFill>
                <a:prstClr val="black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52400" y="7620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1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1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9144">
            <a:solidFill>
              <a:srgbClr val="619DD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2321" y="170181"/>
            <a:ext cx="23012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1000" spc="25" dirty="0" smtClean="0">
                <a:solidFill>
                  <a:prstClr val="black"/>
                </a:solidFill>
                <a:latin typeface="Tahoma"/>
                <a:cs typeface="Tahoma"/>
              </a:rPr>
              <a:t>1</a:t>
            </a:r>
            <a:endParaRPr sz="1000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8263" y="156323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Food Wallet  Guide</a:t>
            </a:r>
            <a:endParaRPr lang="en-IN" sz="1000" b="1" i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Title 4"/>
          <p:cNvSpPr txBox="1">
            <a:spLocks/>
          </p:cNvSpPr>
          <p:nvPr/>
        </p:nvSpPr>
        <p:spPr>
          <a:xfrm>
            <a:off x="516209" y="567682"/>
            <a:ext cx="11232813" cy="496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spc="-100" baseline="0">
                <a:solidFill>
                  <a:schemeClr val="tx2"/>
                </a:solidFill>
                <a:latin typeface="Open Sans Light"/>
                <a:ea typeface="+mj-ea"/>
                <a:cs typeface="Open Sans Light"/>
              </a:defRPr>
            </a:lvl1pPr>
          </a:lstStyle>
          <a:p>
            <a:r>
              <a:rPr lang="en" sz="2400" dirty="0" smtClean="0">
                <a:solidFill>
                  <a:srgbClr val="002060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Verdana"/>
              </a:rPr>
              <a:t>Example – How to raise a ticket to update your display name ?</a:t>
            </a:r>
            <a:endParaRPr lang="en" sz="2400" dirty="0">
              <a:solidFill>
                <a:srgbClr val="002060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  <a:sym typeface="Verdan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63" y="1473113"/>
            <a:ext cx="7871099" cy="42418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886200" y="1524000"/>
            <a:ext cx="27432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429000" y="1677888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7987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684969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173027"/>
                </a:moveTo>
                <a:lnTo>
                  <a:pt x="0" y="0"/>
                </a:lnTo>
                <a:lnTo>
                  <a:pt x="0" y="173027"/>
                </a:lnTo>
                <a:close/>
              </a:path>
            </a:pathLst>
          </a:custGeom>
          <a:solidFill>
            <a:srgbClr val="042D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99703"/>
            <a:ext cx="0" cy="185420"/>
          </a:xfrm>
          <a:custGeom>
            <a:avLst/>
            <a:gdLst/>
            <a:ahLst/>
            <a:cxnLst/>
            <a:rect l="l" t="t" r="r" b="b"/>
            <a:pathLst>
              <a:path h="185420">
                <a:moveTo>
                  <a:pt x="0" y="185260"/>
                </a:moveTo>
                <a:lnTo>
                  <a:pt x="0" y="0"/>
                </a:lnTo>
                <a:lnTo>
                  <a:pt x="0" y="185260"/>
                </a:lnTo>
                <a:close/>
              </a:path>
            </a:pathLst>
          </a:custGeom>
          <a:solidFill>
            <a:srgbClr val="00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27435" y="243840"/>
            <a:ext cx="1098803" cy="335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684969"/>
            <a:ext cx="12184380" cy="173355"/>
          </a:xfrm>
          <a:custGeom>
            <a:avLst/>
            <a:gdLst/>
            <a:ahLst/>
            <a:cxnLst/>
            <a:rect l="l" t="t" r="r" b="b"/>
            <a:pathLst>
              <a:path w="12184380" h="173354">
                <a:moveTo>
                  <a:pt x="0" y="173027"/>
                </a:moveTo>
                <a:lnTo>
                  <a:pt x="12184381" y="173027"/>
                </a:lnTo>
                <a:lnTo>
                  <a:pt x="12184381" y="0"/>
                </a:lnTo>
                <a:lnTo>
                  <a:pt x="0" y="0"/>
                </a:lnTo>
                <a:lnTo>
                  <a:pt x="0" y="173027"/>
                </a:lnTo>
                <a:close/>
              </a:path>
            </a:pathLst>
          </a:custGeom>
          <a:solidFill>
            <a:srgbClr val="042D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499703"/>
            <a:ext cx="12184380" cy="185420"/>
          </a:xfrm>
          <a:custGeom>
            <a:avLst/>
            <a:gdLst/>
            <a:ahLst/>
            <a:cxnLst/>
            <a:rect l="l" t="t" r="r" b="b"/>
            <a:pathLst>
              <a:path w="12184380" h="185420">
                <a:moveTo>
                  <a:pt x="0" y="185260"/>
                </a:moveTo>
                <a:lnTo>
                  <a:pt x="12184381" y="185260"/>
                </a:lnTo>
                <a:lnTo>
                  <a:pt x="12184381" y="0"/>
                </a:lnTo>
                <a:lnTo>
                  <a:pt x="0" y="0"/>
                </a:lnTo>
                <a:lnTo>
                  <a:pt x="0" y="185260"/>
                </a:lnTo>
                <a:close/>
              </a:path>
            </a:pathLst>
          </a:custGeom>
          <a:solidFill>
            <a:srgbClr val="00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79982" y="3037966"/>
            <a:ext cx="2223770" cy="568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40" dirty="0">
                <a:solidFill>
                  <a:srgbClr val="232852"/>
                </a:solidFill>
                <a:latin typeface="Arial"/>
                <a:cs typeface="Arial"/>
              </a:rPr>
              <a:t>Thank</a:t>
            </a:r>
            <a:r>
              <a:rPr sz="3600" spc="-405" dirty="0">
                <a:solidFill>
                  <a:srgbClr val="232852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232852"/>
                </a:solidFill>
                <a:latin typeface="Arial"/>
                <a:cs typeface="Arial"/>
              </a:rPr>
              <a:t>you!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03620" y="3105911"/>
            <a:ext cx="5079491" cy="2976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79982" y="1636521"/>
            <a:ext cx="903081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spc="85" dirty="0" smtClean="0">
                <a:solidFill>
                  <a:srgbClr val="0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 further queries please click </a:t>
            </a:r>
            <a:r>
              <a:rPr lang="en-US" sz="1800" spc="85" dirty="0" smtClean="0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‘Need Help’ </a:t>
            </a:r>
            <a:r>
              <a:rPr lang="en-US" sz="1800" spc="85" dirty="0" smtClean="0">
                <a:solidFill>
                  <a:srgbClr val="0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on Panel to raise your ticket</a:t>
            </a:r>
            <a:endParaRPr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40607" y="1201579"/>
            <a:ext cx="1075245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Login to </a:t>
            </a:r>
            <a:r>
              <a:rPr lang="en-US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</a:t>
            </a:r>
            <a:r>
              <a: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panel - </a:t>
            </a:r>
            <a:r>
              <a:rPr lang="en-US" sz="1400" u="sng" spc="45" dirty="0">
                <a:solidFill>
                  <a:srgbClr val="9353C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https://dashboard.paytm.com/ </a:t>
            </a:r>
            <a:endParaRPr lang="en-US" sz="1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639625" y="1794219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67800" y="1807751"/>
            <a:ext cx="2681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Click on </a:t>
            </a:r>
            <a:r>
              <a:rPr lang="en-IN" sz="1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 in</a:t>
            </a:r>
            <a:endParaRPr lang="en-IN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639625" y="2448442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67801" y="2461975"/>
            <a:ext cx="2681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Enter your access details</a:t>
            </a:r>
          </a:p>
        </p:txBody>
      </p:sp>
      <p:sp>
        <p:nvSpPr>
          <p:cNvPr id="15" name="Oval 14"/>
          <p:cNvSpPr/>
          <p:nvPr/>
        </p:nvSpPr>
        <p:spPr>
          <a:xfrm>
            <a:off x="8639625" y="3102665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67801" y="3116198"/>
            <a:ext cx="2681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Click on </a:t>
            </a:r>
            <a:r>
              <a:rPr lang="en-IN" sz="1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Secure Login</a:t>
            </a:r>
            <a:endParaRPr lang="en-IN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39625" y="3151370"/>
            <a:ext cx="442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35" name="Oval 34"/>
          <p:cNvSpPr/>
          <p:nvPr/>
        </p:nvSpPr>
        <p:spPr>
          <a:xfrm>
            <a:off x="107764" y="109560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0607" y="169383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Food Wallet  Guide</a:t>
            </a:r>
          </a:p>
        </p:txBody>
      </p:sp>
      <p:sp>
        <p:nvSpPr>
          <p:cNvPr id="42" name="Title 4"/>
          <p:cNvSpPr txBox="1">
            <a:spLocks/>
          </p:cNvSpPr>
          <p:nvPr/>
        </p:nvSpPr>
        <p:spPr>
          <a:xfrm>
            <a:off x="516210" y="567682"/>
            <a:ext cx="8229600" cy="496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spc="-100" baseline="0">
                <a:solidFill>
                  <a:schemeClr val="tx2"/>
                </a:solidFill>
                <a:latin typeface="Open Sans Light"/>
                <a:ea typeface="+mj-ea"/>
                <a:cs typeface="Open Sans Light"/>
              </a:defRPr>
            </a:lvl1pPr>
          </a:lstStyle>
          <a:p>
            <a:r>
              <a:rPr lang="en" sz="2400" dirty="0">
                <a:solidFill>
                  <a:srgbClr val="002060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Verdana"/>
              </a:rPr>
              <a:t>Login </a:t>
            </a:r>
            <a:r>
              <a:rPr lang="en" sz="2400" dirty="0" smtClean="0">
                <a:solidFill>
                  <a:srgbClr val="002060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Verdana"/>
              </a:rPr>
              <a:t>to </a:t>
            </a:r>
            <a:r>
              <a:rPr lang="en-US" sz="2400" dirty="0" smtClean="0">
                <a:solidFill>
                  <a:srgbClr val="002060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Verdana"/>
              </a:rPr>
              <a:t>Merchant panel &amp; access Food Wallet</a:t>
            </a:r>
            <a:endParaRPr lang="en" sz="2400" dirty="0">
              <a:solidFill>
                <a:srgbClr val="002060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  <a:sym typeface="Verdana"/>
            </a:endParaRPr>
          </a:p>
          <a:p>
            <a:endParaRPr lang="en" sz="2400" dirty="0">
              <a:solidFill>
                <a:srgbClr val="002060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  <a:sym typeface="Verdan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58" y="1697551"/>
            <a:ext cx="8251416" cy="43406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950" y="2363863"/>
            <a:ext cx="3118450" cy="444579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950" y="2899837"/>
            <a:ext cx="6090250" cy="1005927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8604" y="4953000"/>
            <a:ext cx="6086596" cy="54919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762" y="2123974"/>
            <a:ext cx="536494" cy="54259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928" y="2792994"/>
            <a:ext cx="524301" cy="53039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7928" y="4706764"/>
            <a:ext cx="524301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7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8639625" y="1794219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67800" y="1807751"/>
            <a:ext cx="2681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Click on </a:t>
            </a:r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Forgot Password?</a:t>
            </a:r>
            <a:endParaRPr lang="en-IN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07764" y="109560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0607" y="169383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Food Wallet  Guide</a:t>
            </a:r>
          </a:p>
        </p:txBody>
      </p:sp>
      <p:sp>
        <p:nvSpPr>
          <p:cNvPr id="42" name="Title 4"/>
          <p:cNvSpPr txBox="1">
            <a:spLocks/>
          </p:cNvSpPr>
          <p:nvPr/>
        </p:nvSpPr>
        <p:spPr>
          <a:xfrm>
            <a:off x="516210" y="567682"/>
            <a:ext cx="8229600" cy="496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spc="-100" baseline="0">
                <a:solidFill>
                  <a:schemeClr val="tx2"/>
                </a:solidFill>
                <a:latin typeface="Open Sans Light"/>
                <a:ea typeface="+mj-ea"/>
                <a:cs typeface="Open Sans Light"/>
              </a:defRPr>
            </a:lvl1pPr>
          </a:lstStyle>
          <a:p>
            <a:r>
              <a:rPr lang="en" sz="2400" dirty="0" smtClean="0">
                <a:solidFill>
                  <a:srgbClr val="002060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Verdana"/>
              </a:rPr>
              <a:t>Reset Password</a:t>
            </a:r>
            <a:endParaRPr lang="en" sz="2400" dirty="0">
              <a:solidFill>
                <a:srgbClr val="002060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  <a:sym typeface="Verdana"/>
            </a:endParaRPr>
          </a:p>
          <a:p>
            <a:endParaRPr lang="en" sz="2400" dirty="0">
              <a:solidFill>
                <a:srgbClr val="002060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  <a:sym typeface="Verdan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58" y="1697551"/>
            <a:ext cx="8251416" cy="43406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3831420"/>
            <a:ext cx="2133600" cy="444579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349" y="3515643"/>
            <a:ext cx="536494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2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31039" t="12702" r="32650" b="42219"/>
          <a:stretch/>
        </p:blipFill>
        <p:spPr>
          <a:xfrm>
            <a:off x="518574" y="1819203"/>
            <a:ext cx="7711026" cy="39719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Oval 10"/>
          <p:cNvSpPr/>
          <p:nvPr/>
        </p:nvSpPr>
        <p:spPr>
          <a:xfrm>
            <a:off x="8639625" y="1794219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</a:t>
            </a:r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67800" y="1807751"/>
            <a:ext cx="268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Enter </a:t>
            </a:r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Paytm </a:t>
            </a:r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registered mobile number / email</a:t>
            </a:r>
            <a:endParaRPr lang="en-IN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639625" y="2448442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</a:t>
            </a:r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67801" y="2461975"/>
            <a:ext cx="2681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Click on </a:t>
            </a:r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 Password</a:t>
            </a:r>
          </a:p>
          <a:p>
            <a:endParaRPr lang="en-IN" sz="1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link will be sent to the registered mobile number / email that will redirect you to changing your password page</a:t>
            </a:r>
            <a:endParaRPr lang="en-IN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07764" y="109560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0607" y="169383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Food Wallet  Guide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884" y="3263953"/>
            <a:ext cx="5881716" cy="68643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5885" y="4876801"/>
            <a:ext cx="6090250" cy="60960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22" name="Title 4"/>
          <p:cNvSpPr txBox="1">
            <a:spLocks/>
          </p:cNvSpPr>
          <p:nvPr/>
        </p:nvSpPr>
        <p:spPr>
          <a:xfrm>
            <a:off x="516210" y="567682"/>
            <a:ext cx="8229600" cy="496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spc="-100" baseline="0">
                <a:solidFill>
                  <a:schemeClr val="tx2"/>
                </a:solidFill>
                <a:latin typeface="Open Sans Light"/>
                <a:ea typeface="+mj-ea"/>
                <a:cs typeface="Open Sans Light"/>
              </a:defRPr>
            </a:lvl1pPr>
          </a:lstStyle>
          <a:p>
            <a:r>
              <a:rPr lang="en" sz="2400" dirty="0" smtClean="0">
                <a:solidFill>
                  <a:srgbClr val="002060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Verdana"/>
              </a:rPr>
              <a:t>Reset Password</a:t>
            </a:r>
            <a:endParaRPr lang="en" sz="2400" dirty="0">
              <a:solidFill>
                <a:srgbClr val="002060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  <a:sym typeface="Verdana"/>
            </a:endParaRPr>
          </a:p>
          <a:p>
            <a:endParaRPr lang="en" sz="2400" dirty="0">
              <a:solidFill>
                <a:srgbClr val="002060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  <a:sym typeface="Verdana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405884" y="3032844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</a:t>
            </a:r>
          </a:p>
        </p:txBody>
      </p:sp>
      <p:sp>
        <p:nvSpPr>
          <p:cNvPr id="25" name="Oval 24"/>
          <p:cNvSpPr/>
          <p:nvPr/>
        </p:nvSpPr>
        <p:spPr>
          <a:xfrm>
            <a:off x="1405884" y="4627492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</a:t>
            </a:r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10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107764" y="109560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0607" y="169383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Food Wallet  Guide</a:t>
            </a:r>
          </a:p>
        </p:txBody>
      </p:sp>
      <p:sp>
        <p:nvSpPr>
          <p:cNvPr id="42" name="Title 4"/>
          <p:cNvSpPr txBox="1">
            <a:spLocks/>
          </p:cNvSpPr>
          <p:nvPr/>
        </p:nvSpPr>
        <p:spPr>
          <a:xfrm>
            <a:off x="516210" y="646765"/>
            <a:ext cx="11447190" cy="496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spc="-100" baseline="0">
                <a:solidFill>
                  <a:schemeClr val="tx2"/>
                </a:solidFill>
                <a:latin typeface="Open Sans Light"/>
                <a:ea typeface="+mj-ea"/>
                <a:cs typeface="Open Sans Light"/>
              </a:defRPr>
            </a:lvl1pPr>
          </a:lstStyle>
          <a:p>
            <a:r>
              <a:rPr lang="en" sz="2400" dirty="0" smtClean="0">
                <a:solidFill>
                  <a:srgbClr val="002060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Verdana"/>
              </a:rPr>
              <a:t>Understand wallet types</a:t>
            </a:r>
          </a:p>
          <a:p>
            <a:endParaRPr lang="en" sz="2400" dirty="0">
              <a:solidFill>
                <a:srgbClr val="002060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  <a:sym typeface="Verdana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Verdana"/>
              </a:rPr>
              <a:t>Business Wallet- </a:t>
            </a:r>
            <a:r>
              <a:rPr lang="en-US" sz="160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Verdana"/>
              </a:rPr>
              <a:t>Your primary wallet </a:t>
            </a:r>
            <a:r>
              <a:rPr lang="en-US" sz="160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Verdana"/>
              </a:rPr>
              <a:t>is where </a:t>
            </a:r>
            <a:r>
              <a:rPr lang="en-US" sz="160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Verdana"/>
              </a:rPr>
              <a:t>funds would be transferred by Paytm in lieu 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Verdana"/>
              </a:rPr>
              <a:t>of fund received against the business entity</a:t>
            </a:r>
          </a:p>
          <a:p>
            <a:endParaRPr lang="en-US" sz="14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Verdana"/>
            </a:endParaRPr>
          </a:p>
          <a:p>
            <a:endParaRPr lang="en-US" sz="16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Verdana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Verdana"/>
              </a:rPr>
              <a:t>Sub -Wallet-  </a:t>
            </a:r>
            <a:r>
              <a:rPr lang="en-US" sz="160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Verdana"/>
              </a:rPr>
              <a:t>Funds are transferred from the business wallet to sub wallet/food wallet which would be created </a:t>
            </a:r>
            <a:r>
              <a:rPr lang="en-US" sz="160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Verdana"/>
              </a:rPr>
              <a:t>by organizations </a:t>
            </a:r>
            <a:r>
              <a:rPr lang="en-US" sz="160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Verdana"/>
              </a:rPr>
              <a:t>and then employees can use the fund stored for buying edibles, multiple sub wallets can be created as per requirement</a:t>
            </a:r>
          </a:p>
          <a:p>
            <a:endParaRPr lang="en-US" sz="16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Verdana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Verdana"/>
              </a:rPr>
              <a:t>Employee/Customer </a:t>
            </a:r>
            <a:r>
              <a:rPr lang="en-US" sz="1600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Verdana"/>
              </a:rPr>
              <a:t>Wallet- </a:t>
            </a:r>
            <a:r>
              <a:rPr lang="en-US" sz="160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Verdana"/>
              </a:rPr>
              <a:t>This is the regular Paytm wallet of any shopkeeper who will be the end beneficiary </a:t>
            </a:r>
          </a:p>
          <a:p>
            <a:endParaRPr lang="en-US" sz="16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Verdana"/>
            </a:endParaRPr>
          </a:p>
          <a:p>
            <a:endParaRPr lang="en-US" sz="1600" dirty="0" smtClean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Verdana"/>
            </a:endParaRPr>
          </a:p>
          <a:p>
            <a:endParaRPr lang="en" sz="1600" dirty="0">
              <a:solidFill>
                <a:srgbClr val="002060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  <a:sym typeface="Verdana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28999" y="4568020"/>
            <a:ext cx="122829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wallet</a:t>
            </a:r>
            <a:endParaRPr lang="en-US" sz="1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24268" y="3806020"/>
            <a:ext cx="907665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 wallet1</a:t>
            </a:r>
            <a:endParaRPr lang="en-US" sz="1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324268" y="5307842"/>
            <a:ext cx="907665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 wallet2</a:t>
            </a:r>
            <a:endParaRPr lang="en-US" sz="1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629400" y="3581400"/>
            <a:ext cx="106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employee </a:t>
            </a:r>
            <a:r>
              <a:rPr lang="en-US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  <a:endParaRPr lang="en-US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629400" y="5058248"/>
            <a:ext cx="1066799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employee </a:t>
            </a:r>
            <a:r>
              <a:rPr lang="en-US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  <a:endParaRPr lang="en-US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629401" y="5735295"/>
            <a:ext cx="106679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employee3</a:t>
            </a:r>
            <a:endParaRPr lang="en-US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629400" y="4267200"/>
            <a:ext cx="106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employee </a:t>
            </a:r>
            <a:r>
              <a:rPr lang="en-US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</a:t>
            </a:r>
            <a:endParaRPr lang="en-US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17" name="Straight Connector 16"/>
          <p:cNvCxnSpPr>
            <a:stCxn id="4" idx="3"/>
          </p:cNvCxnSpPr>
          <p:nvPr/>
        </p:nvCxnSpPr>
        <p:spPr>
          <a:xfrm>
            <a:off x="4657298" y="5025220"/>
            <a:ext cx="917887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4437024" y="4452935"/>
            <a:ext cx="1047192" cy="728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" idx="3"/>
          </p:cNvCxnSpPr>
          <p:nvPr/>
        </p:nvCxnSpPr>
        <p:spPr>
          <a:xfrm>
            <a:off x="6231933" y="4187020"/>
            <a:ext cx="1007067" cy="40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47" idx="0"/>
          </p:cNvCxnSpPr>
          <p:nvPr/>
        </p:nvCxnSpPr>
        <p:spPr>
          <a:xfrm flipV="1">
            <a:off x="6096000" y="3581400"/>
            <a:ext cx="1066800" cy="60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096000" y="5638800"/>
            <a:ext cx="1066800" cy="553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885597" y="5307843"/>
            <a:ext cx="921583" cy="55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81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40607" y="1142595"/>
            <a:ext cx="10752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can create sub users with restricted access. Use mobile number or email to create sub-users from the “Sub Users” tab under the Settings section</a:t>
            </a:r>
          </a:p>
        </p:txBody>
      </p:sp>
      <p:sp>
        <p:nvSpPr>
          <p:cNvPr id="35" name="Oval 34"/>
          <p:cNvSpPr/>
          <p:nvPr/>
        </p:nvSpPr>
        <p:spPr>
          <a:xfrm>
            <a:off x="107764" y="109560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  <p:sp>
        <p:nvSpPr>
          <p:cNvPr id="36" name="Oval 35"/>
          <p:cNvSpPr/>
          <p:nvPr/>
        </p:nvSpPr>
        <p:spPr>
          <a:xfrm>
            <a:off x="2495369" y="115203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</a:t>
            </a:r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28212" y="172092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Settings</a:t>
            </a:r>
            <a:endParaRPr lang="en-IN" sz="1000" b="1" i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0607" y="169383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Food Wallet  Guide</a:t>
            </a:r>
          </a:p>
        </p:txBody>
      </p:sp>
      <p:sp>
        <p:nvSpPr>
          <p:cNvPr id="39" name="Oval 38"/>
          <p:cNvSpPr/>
          <p:nvPr/>
        </p:nvSpPr>
        <p:spPr>
          <a:xfrm>
            <a:off x="4882973" y="116366"/>
            <a:ext cx="432843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</a:t>
            </a:r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67334" y="173255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 users</a:t>
            </a:r>
            <a:endParaRPr lang="en-IN" sz="1000" b="1" i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2" name="Title 4"/>
          <p:cNvSpPr txBox="1">
            <a:spLocks/>
          </p:cNvSpPr>
          <p:nvPr/>
        </p:nvSpPr>
        <p:spPr>
          <a:xfrm>
            <a:off x="460891" y="518614"/>
            <a:ext cx="8229600" cy="496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spc="-100" baseline="0">
                <a:solidFill>
                  <a:schemeClr val="tx2"/>
                </a:solidFill>
                <a:latin typeface="Open Sans Light"/>
                <a:ea typeface="+mj-ea"/>
                <a:cs typeface="Open Sans Light"/>
              </a:defRPr>
            </a:lvl1pPr>
          </a:lstStyle>
          <a:p>
            <a:r>
              <a:rPr lang="en" sz="2400" dirty="0">
                <a:solidFill>
                  <a:srgbClr val="002060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Verdana"/>
              </a:rPr>
              <a:t>Add sub users to the panel – Step 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334155" y="523081"/>
            <a:ext cx="1246885" cy="188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9441" y="4486737"/>
            <a:ext cx="1273992" cy="237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649861" y="1924580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078036" y="1938112"/>
            <a:ext cx="268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Click on </a:t>
            </a:r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Sub Users </a:t>
            </a:r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under </a:t>
            </a:r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Settings </a:t>
            </a:r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tab</a:t>
            </a:r>
            <a:endParaRPr lang="en-IN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639625" y="2620528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067800" y="2634060"/>
            <a:ext cx="2681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Click on </a:t>
            </a:r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 New Sub-User</a:t>
            </a:r>
            <a:endParaRPr lang="en-IN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067800" y="3360760"/>
            <a:ext cx="268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 Edit or Delete an already existing sub user </a:t>
            </a:r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click</a:t>
            </a:r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on appropriate option</a:t>
            </a:r>
            <a:endParaRPr lang="en-IN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8639625" y="3347228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39625" y="3380601"/>
            <a:ext cx="442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 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07" y="1966422"/>
            <a:ext cx="7861963" cy="38931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579441" y="2514600"/>
            <a:ext cx="1173159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34155" y="1966422"/>
            <a:ext cx="1068415" cy="318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2400" y="2743200"/>
            <a:ext cx="533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412400" y="2497500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412400" y="2539000"/>
            <a:ext cx="442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 A</a:t>
            </a:r>
          </a:p>
        </p:txBody>
      </p:sp>
      <p:sp>
        <p:nvSpPr>
          <p:cNvPr id="51" name="Oval 50"/>
          <p:cNvSpPr/>
          <p:nvPr/>
        </p:nvSpPr>
        <p:spPr>
          <a:xfrm>
            <a:off x="6902296" y="1988944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</a:t>
            </a:r>
          </a:p>
        </p:txBody>
      </p:sp>
      <p:sp>
        <p:nvSpPr>
          <p:cNvPr id="52" name="Oval 51"/>
          <p:cNvSpPr/>
          <p:nvPr/>
        </p:nvSpPr>
        <p:spPr>
          <a:xfrm>
            <a:off x="579441" y="2115999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3401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107764" y="109560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  <p:sp>
        <p:nvSpPr>
          <p:cNvPr id="36" name="Oval 35"/>
          <p:cNvSpPr/>
          <p:nvPr/>
        </p:nvSpPr>
        <p:spPr>
          <a:xfrm>
            <a:off x="2495369" y="115203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</a:t>
            </a:r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28212" y="172092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Settings</a:t>
            </a:r>
            <a:endParaRPr lang="en-IN" sz="1000" b="1" i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0607" y="169383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Food Wallet  Guide</a:t>
            </a:r>
          </a:p>
        </p:txBody>
      </p:sp>
      <p:sp>
        <p:nvSpPr>
          <p:cNvPr id="39" name="Oval 38"/>
          <p:cNvSpPr/>
          <p:nvPr/>
        </p:nvSpPr>
        <p:spPr>
          <a:xfrm>
            <a:off x="4882973" y="116366"/>
            <a:ext cx="432843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</a:t>
            </a:r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67334" y="173255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 users</a:t>
            </a:r>
            <a:endParaRPr lang="en-IN" sz="1000" b="1" i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2" name="Title 4"/>
          <p:cNvSpPr txBox="1">
            <a:spLocks/>
          </p:cNvSpPr>
          <p:nvPr/>
        </p:nvSpPr>
        <p:spPr>
          <a:xfrm>
            <a:off x="460891" y="518614"/>
            <a:ext cx="8229600" cy="496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spc="-100" baseline="0">
                <a:solidFill>
                  <a:schemeClr val="tx2"/>
                </a:solidFill>
                <a:latin typeface="Open Sans Light"/>
                <a:ea typeface="+mj-ea"/>
                <a:cs typeface="Open Sans Light"/>
              </a:defRPr>
            </a:lvl1pPr>
          </a:lstStyle>
          <a:p>
            <a:r>
              <a:rPr lang="en" sz="2400" dirty="0">
                <a:solidFill>
                  <a:srgbClr val="002060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Verdana"/>
              </a:rPr>
              <a:t>Add sub users to the panel – Step </a:t>
            </a:r>
            <a:r>
              <a:rPr lang="en" sz="2400" dirty="0" smtClean="0">
                <a:solidFill>
                  <a:srgbClr val="002060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  <a:sym typeface="Verdana"/>
              </a:rPr>
              <a:t>2</a:t>
            </a:r>
            <a:endParaRPr lang="en" sz="2400" dirty="0">
              <a:solidFill>
                <a:srgbClr val="002060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  <a:sym typeface="Verdana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334155" y="523081"/>
            <a:ext cx="1246885" cy="188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9441" y="4486737"/>
            <a:ext cx="1273992" cy="237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844602" y="1676400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272777" y="1689932"/>
            <a:ext cx="1843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Enter email / mobile number</a:t>
            </a:r>
          </a:p>
          <a:p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can be either Paytm registered or not</a:t>
            </a:r>
            <a:endParaRPr lang="en-IN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9844602" y="2590800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</a:t>
            </a:r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72777" y="2632300"/>
            <a:ext cx="1843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Click on </a:t>
            </a:r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Proceed</a:t>
            </a:r>
            <a:endParaRPr lang="en-IN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9844602" y="3352800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</a:t>
            </a:r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272777" y="3366332"/>
            <a:ext cx="1843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Choose the wallet type and then roles or views that sub user can see</a:t>
            </a:r>
            <a:endParaRPr lang="en-IN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9844602" y="4334424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6</a:t>
            </a:r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272777" y="4347956"/>
            <a:ext cx="1843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Click on </a:t>
            </a:r>
            <a:r>
              <a:rPr lang="en-IN" sz="12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Save user </a:t>
            </a:r>
            <a:endParaRPr lang="en-IN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08" y="1583141"/>
            <a:ext cx="4342366" cy="37508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762000" y="3532800"/>
            <a:ext cx="3962400" cy="58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1999" y="4486737"/>
            <a:ext cx="1130267" cy="466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60891" y="3238845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</a:t>
            </a:r>
          </a:p>
        </p:txBody>
      </p:sp>
      <p:sp>
        <p:nvSpPr>
          <p:cNvPr id="43" name="Oval 42"/>
          <p:cNvSpPr/>
          <p:nvPr/>
        </p:nvSpPr>
        <p:spPr>
          <a:xfrm>
            <a:off x="455123" y="4184400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</a:t>
            </a:r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691" y="1583141"/>
            <a:ext cx="4562309" cy="37508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5065532" y="2909299"/>
            <a:ext cx="4307068" cy="178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15816" y="4899912"/>
            <a:ext cx="1008784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985815" y="2590800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</a:t>
            </a:r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4959254" y="4719868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6</a:t>
            </a:r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7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107764" y="109560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  <p:sp>
        <p:nvSpPr>
          <p:cNvPr id="36" name="Oval 35"/>
          <p:cNvSpPr/>
          <p:nvPr/>
        </p:nvSpPr>
        <p:spPr>
          <a:xfrm>
            <a:off x="2495369" y="115203"/>
            <a:ext cx="360000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</a:t>
            </a:r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28212" y="172092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Settings</a:t>
            </a:r>
            <a:endParaRPr lang="en-IN" sz="1000" b="1" i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0607" y="169383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Food </a:t>
            </a:r>
            <a:r>
              <a:rPr lang="en-IN" sz="1000" b="1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Wallet </a:t>
            </a:r>
            <a:r>
              <a:rPr lang="en-IN" sz="1000" b="1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Guide</a:t>
            </a:r>
            <a:endParaRPr lang="en-IN" sz="1000" b="1" i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882973" y="116366"/>
            <a:ext cx="432843" cy="360000"/>
          </a:xfrm>
          <a:prstGeom prst="ellipse">
            <a:avLst/>
          </a:prstGeom>
          <a:solidFill>
            <a:srgbClr val="FFFFFF"/>
          </a:solidFill>
          <a:ln>
            <a:solidFill>
              <a:srgbClr val="629DD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</a:t>
            </a:r>
            <a:endParaRPr lang="en-US" sz="1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67334" y="173255"/>
            <a:ext cx="1903244" cy="246221"/>
          </a:xfrm>
          <a:prstGeom prst="rect">
            <a:avLst/>
          </a:prstGeom>
          <a:solidFill>
            <a:srgbClr val="629DD1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 defTabSz="457127"/>
            <a:r>
              <a:rPr lang="en-IN" sz="1000" b="1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 users</a:t>
            </a:r>
            <a:endParaRPr lang="en-IN" sz="1000" b="1" i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2" name="Title 4"/>
          <p:cNvSpPr txBox="1">
            <a:spLocks/>
          </p:cNvSpPr>
          <p:nvPr/>
        </p:nvSpPr>
        <p:spPr>
          <a:xfrm>
            <a:off x="460890" y="518614"/>
            <a:ext cx="9064109" cy="544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spc="-100" baseline="0">
                <a:solidFill>
                  <a:schemeClr val="tx2"/>
                </a:solidFill>
                <a:latin typeface="Open Sans Light"/>
                <a:ea typeface="+mj-ea"/>
                <a:cs typeface="Open Sans Light"/>
              </a:defRPr>
            </a:lvl1pPr>
          </a:lstStyle>
          <a:p>
            <a:r>
              <a:rPr lang="en-US" sz="160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Verdana"/>
              </a:rPr>
              <a:t>Y</a:t>
            </a:r>
            <a:r>
              <a:rPr lang="en" sz="160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Verdana"/>
              </a:rPr>
              <a:t>ou can look at the following example to understand how roles can be assigned by  Admin that is you to your sub-users for different sub-wallets. We are looking at the structure of XYZ Company:</a:t>
            </a:r>
            <a:endParaRPr lang="en" sz="16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Verdana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79441" y="4486737"/>
            <a:ext cx="1273992" cy="237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104045" y="1373416"/>
            <a:ext cx="1481171" cy="1766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CFO1 can access Sub – Wallet 1 (Add Funds, Claim Funds &amp; Approve)  </a:t>
            </a:r>
            <a:endParaRPr lang="en-US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7155354" y="1373416"/>
            <a:ext cx="1447800" cy="163839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Manager1-</a:t>
            </a:r>
          </a:p>
          <a:p>
            <a:pPr algn="ctr"/>
            <a:r>
              <a:rPr lang="en-US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Can Disburse Funds with approval from CFO1 or CFO2 or Admin for Sub-Wallet 1</a:t>
            </a:r>
            <a:endParaRPr lang="en-US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3000" y="2819400"/>
            <a:ext cx="837222" cy="2057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MD-XYZ Company- Has all the access &amp; only Admin can create sub-users</a:t>
            </a:r>
          </a:p>
        </p:txBody>
      </p:sp>
      <p:sp>
        <p:nvSpPr>
          <p:cNvPr id="52" name="Oval 51"/>
          <p:cNvSpPr/>
          <p:nvPr/>
        </p:nvSpPr>
        <p:spPr>
          <a:xfrm>
            <a:off x="3107032" y="4556332"/>
            <a:ext cx="1481171" cy="1766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CFO3 can access Sub – wallet 3 (Add Funds, Claim Funds &amp; Disburse Funds )  </a:t>
            </a:r>
            <a:endParaRPr lang="en-US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4443321" y="2937104"/>
            <a:ext cx="1727955" cy="1766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CFO2 can access Sub – wallet 1 &amp; 2 (Add Claim, Disburse Funds &amp; Approve)  </a:t>
            </a:r>
            <a:endParaRPr lang="en-US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16" name="Straight Connector 15"/>
          <p:cNvCxnSpPr>
            <a:stCxn id="13" idx="3"/>
            <a:endCxn id="53" idx="2"/>
          </p:cNvCxnSpPr>
          <p:nvPr/>
        </p:nvCxnSpPr>
        <p:spPr>
          <a:xfrm flipV="1">
            <a:off x="1980222" y="3820330"/>
            <a:ext cx="2463099" cy="27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3"/>
          </p:cNvCxnSpPr>
          <p:nvPr/>
        </p:nvCxnSpPr>
        <p:spPr>
          <a:xfrm>
            <a:off x="1980222" y="3848101"/>
            <a:ext cx="1232884" cy="1090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3"/>
            <a:endCxn id="5" idx="3"/>
          </p:cNvCxnSpPr>
          <p:nvPr/>
        </p:nvCxnSpPr>
        <p:spPr>
          <a:xfrm flipV="1">
            <a:off x="1980222" y="2881177"/>
            <a:ext cx="1340735" cy="966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Alternate Process 63"/>
          <p:cNvSpPr/>
          <p:nvPr/>
        </p:nvSpPr>
        <p:spPr>
          <a:xfrm>
            <a:off x="7155354" y="4620361"/>
            <a:ext cx="1447800" cy="163839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Manager3-</a:t>
            </a:r>
          </a:p>
          <a:p>
            <a:pPr algn="ctr"/>
            <a:r>
              <a:rPr lang="en-US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Can Claim Funds for Sub-Wallet3 &amp; create sub-wallet</a:t>
            </a:r>
            <a:endParaRPr lang="en-US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5" name="Flowchart: Alternate Process 64"/>
          <p:cNvSpPr/>
          <p:nvPr/>
        </p:nvSpPr>
        <p:spPr>
          <a:xfrm>
            <a:off x="9219276" y="2819399"/>
            <a:ext cx="1524000" cy="205740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Manager2-</a:t>
            </a:r>
          </a:p>
          <a:p>
            <a:pPr algn="ctr"/>
            <a:r>
              <a:rPr lang="en-US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Can Disburse Funds with approval from CFO1 or CFO2 or Admin </a:t>
            </a:r>
            <a:r>
              <a:rPr lang="en-US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 Sub-Wallet 1 &amp; 2</a:t>
            </a:r>
          </a:p>
          <a:p>
            <a:pPr algn="ctr"/>
            <a:r>
              <a:rPr lang="en-US" sz="12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&amp; can also create sub-wallet</a:t>
            </a:r>
            <a:endParaRPr lang="en-US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66" name="Straight Connector 65"/>
          <p:cNvCxnSpPr>
            <a:stCxn id="5" idx="6"/>
          </p:cNvCxnSpPr>
          <p:nvPr/>
        </p:nvCxnSpPr>
        <p:spPr>
          <a:xfrm>
            <a:off x="4585216" y="2256642"/>
            <a:ext cx="2570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3" idx="6"/>
          </p:cNvCxnSpPr>
          <p:nvPr/>
        </p:nvCxnSpPr>
        <p:spPr>
          <a:xfrm>
            <a:off x="6171276" y="382033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4585216" y="5555996"/>
            <a:ext cx="2570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96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353C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2978</TotalTime>
  <Words>1706</Words>
  <Application>Microsoft Office PowerPoint</Application>
  <PresentationFormat>Widescreen</PresentationFormat>
  <Paragraphs>416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Open Sans Light</vt:lpstr>
      <vt:lpstr>Open Sans Semibold</vt:lpstr>
      <vt:lpstr>Tahoma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further queries please click ‘Need Help’ on Panel to raise your ticket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Merchant Dashboard – FAQs  Version 1.0</dc:title>
  <dc:creator>Keshav Dev Gupta</dc:creator>
  <cp:lastModifiedBy>Esha Sinha Choudhury</cp:lastModifiedBy>
  <cp:revision>371</cp:revision>
  <dcterms:created xsi:type="dcterms:W3CDTF">2017-03-08T06:00:25Z</dcterms:created>
  <dcterms:modified xsi:type="dcterms:W3CDTF">2017-05-05T09:41:08Z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2017-03-08T00:00:00Z</vt:filetime>
  </property>
</Properties>
</file>