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9CD8-8AD5-5194-2E54-42928CB31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BB446-97E9-9249-746B-0682278C2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0994F-8F48-2B1C-4954-D76DCA2D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9FFC-9998-48B4-BC35-A434AD5BCE1A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3E620-5485-4460-621B-1BBFA7047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19B6C-E547-6122-DFE9-C832968C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ED8A-AE4C-48BD-A0D8-3EC02553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32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3B7F1-2DEA-6C95-798E-C3F334A78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CFCB0-E429-220C-054F-3DD0BD2FCC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A8F4C-C8AA-6014-E553-C5F3849C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9FFC-9998-48B4-BC35-A434AD5BCE1A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CF4EE-7CD3-2C74-D5DF-008FA2FD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6282C-B5A4-AB19-3F28-A2683BB0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ED8A-AE4C-48BD-A0D8-3EC02553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01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15B76-5897-570D-3497-8F1F943F7C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6C92C-45E8-4AFD-FC0F-4ECD04880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0CEA0-7DED-FDF7-06CC-316C3631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9FFC-9998-48B4-BC35-A434AD5BCE1A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592F8-A78C-5008-EF28-CF71E5D9B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C1930-9C42-F4AC-385A-F14A2EAE5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ED8A-AE4C-48BD-A0D8-3EC02553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02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E326-9D75-517F-5FB3-43F0E40D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A56D9-58E9-D81C-B2C3-2037F658F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C4BD1-86F2-A063-938D-B5249145E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9FFC-9998-48B4-BC35-A434AD5BCE1A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696EB-7BD7-83A5-9205-6CB04F577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41F3A-B455-04B1-5038-E495ECE13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ED8A-AE4C-48BD-A0D8-3EC02553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7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C3CC-BE0B-1337-4390-87E48722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0051A-E390-CFBA-6CED-C01806EAC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DEBF2-0E30-6926-978A-8C98AE496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9FFC-9998-48B4-BC35-A434AD5BCE1A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60D32-7D90-2EB1-F55C-08D73C4D0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55834-9781-8145-8627-89BD5D52B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ED8A-AE4C-48BD-A0D8-3EC02553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94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0EEE1-AF52-C9FA-04A9-6275DBA1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9A0B0-5896-1280-7BA9-30561BA61A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3A09B-F018-C247-0C05-F90538AF7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16ABCA-5E87-F120-77E2-9CBEF237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9FFC-9998-48B4-BC35-A434AD5BCE1A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827E0-CB62-92FA-801E-CD7CC7EA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AE78E-F2FA-BA1D-43CF-F86D7D28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ED8A-AE4C-48BD-A0D8-3EC02553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71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413D-48F2-E22D-18A9-94AA01CF4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F3B4A-E26B-7370-EFA4-A311556F0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F9776-BE56-AA78-79EB-F7E7288EF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7456A-895C-D79E-095B-085F62C31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918E1-A508-CBE5-5FD8-25BC69118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4C5BB8-DA33-FF4D-9BF1-14431892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9FFC-9998-48B4-BC35-A434AD5BCE1A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E9753E-D168-9412-2E4F-BE32EA65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EC7FF8-7FD4-B3C1-C413-658A006A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ED8A-AE4C-48BD-A0D8-3EC02553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B51E-4812-3F05-EA5D-EEE503875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370C12-7124-06FA-B972-17CEEB5C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9FFC-9998-48B4-BC35-A434AD5BCE1A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86EB6-563E-5518-FD03-91F1A996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C88EE-E503-7B68-D8E0-78186097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ED8A-AE4C-48BD-A0D8-3EC02553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61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E82E3-F841-5375-5F71-9E1907898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9FFC-9998-48B4-BC35-A434AD5BCE1A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738AA9-8033-A909-2D3C-9D435259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46952-6DD7-B89E-34FE-C533D6C02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ED8A-AE4C-48BD-A0D8-3EC02553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0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413D2-64DC-C58C-5017-41617173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4337F-CEF3-8CC2-35CB-B493B225C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CCA53-1BAD-E9E1-CDE2-577F793DA0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7D7A3-278E-09A7-E535-97F3F0D2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9FFC-9998-48B4-BC35-A434AD5BCE1A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51A57-614C-3F4A-E6A9-D41115FE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D57D9-B532-E828-F745-6B5A26AF8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ED8A-AE4C-48BD-A0D8-3EC02553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6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3006-68AE-853F-0365-59218E467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9445A9-5EAF-4546-43F7-776A7B795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D4D53-88F8-30B9-4E82-2C5299DF0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A014E-4D09-A2A8-FE4E-82AF28254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9FFC-9998-48B4-BC35-A434AD5BCE1A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618A3-C247-B832-D771-0D3A9D354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E0E3-6844-7873-243E-484D1100F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ED8A-AE4C-48BD-A0D8-3EC02553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4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3C617-54E8-CEE1-D20E-74A3649B1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DFFF4-128B-B312-5A84-40E93C6B3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16AD5-C958-E10C-BC27-701F207036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089FFC-9998-48B4-BC35-A434AD5BCE1A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BB7EA-9D69-11B0-71D4-A1955692EE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4DCBE-457C-CEDD-59BE-30FF2E69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DAED8A-AE4C-48BD-A0D8-3EC02553BA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6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5AB80-DBD1-E9EB-EAC2-65CDD75FA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Volume Scattering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A5684-DDFE-8C10-028D-11CE0F529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07/31/25</a:t>
            </a:r>
          </a:p>
          <a:p>
            <a:r>
              <a:rPr lang="en-US" dirty="0"/>
              <a:t>Payton Linton</a:t>
            </a:r>
          </a:p>
        </p:txBody>
      </p:sp>
    </p:spTree>
    <p:extLst>
      <p:ext uri="{BB962C8B-B14F-4D97-AF65-F5344CB8AC3E}">
        <p14:creationId xmlns:p14="http://schemas.microsoft.com/office/powerpoint/2010/main" val="2424548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971EC-142B-85EB-0884-165C57B2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0B24F-20B6-BA76-D2F6-0C3EA6923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0825"/>
            <a:ext cx="4932680" cy="49720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the waveguide model we were able to get forward scattering attenuation curves by measuring the S21</a:t>
            </a:r>
          </a:p>
          <a:p>
            <a:r>
              <a:rPr lang="en-US" dirty="0"/>
              <a:t>This was done for 3 rock distributions</a:t>
            </a:r>
          </a:p>
          <a:p>
            <a:pPr lvl="1"/>
            <a:r>
              <a:rPr lang="en-US" dirty="0"/>
              <a:t>CE4</a:t>
            </a:r>
          </a:p>
          <a:p>
            <a:pPr lvl="1"/>
            <a:r>
              <a:rPr lang="en-US" dirty="0"/>
              <a:t>CE3</a:t>
            </a:r>
          </a:p>
          <a:p>
            <a:pPr lvl="1"/>
            <a:r>
              <a:rPr lang="en-US" dirty="0"/>
              <a:t>SVII</a:t>
            </a:r>
          </a:p>
          <a:p>
            <a:r>
              <a:rPr lang="en-US" dirty="0"/>
              <a:t>Rocks were modeled as cuboids where their height and width were sampled from models of these rocks h/D and </a:t>
            </a:r>
            <a:r>
              <a:rPr lang="en-US" dirty="0" err="1"/>
              <a:t>b/D</a:t>
            </a:r>
            <a:r>
              <a:rPr lang="en-US" dirty="0"/>
              <a:t> ratios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FA2803-5676-1453-FF1D-AC1FE408A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3" r="5953"/>
          <a:stretch/>
        </p:blipFill>
        <p:spPr>
          <a:xfrm>
            <a:off x="5293060" y="1005840"/>
            <a:ext cx="6766859" cy="576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57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41462-1EB2-0A05-84C8-10E460E8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7D9AA-F274-E3EE-12A6-82ADF2A82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0" y="1503680"/>
            <a:ext cx="10922000" cy="4989195"/>
          </a:xfrm>
        </p:spPr>
        <p:txBody>
          <a:bodyPr>
            <a:normAutofit/>
          </a:bodyPr>
          <a:lstStyle/>
          <a:p>
            <a:r>
              <a:rPr lang="en-US" dirty="0"/>
              <a:t>Waveguide method is really only good for forward scattering attenuation</a:t>
            </a:r>
          </a:p>
          <a:p>
            <a:pPr lvl="1"/>
            <a:r>
              <a:rPr lang="en-US" dirty="0"/>
              <a:t>Its unclear how scattered power falls into higher modes</a:t>
            </a:r>
          </a:p>
          <a:p>
            <a:pPr lvl="1"/>
            <a:r>
              <a:rPr lang="en-US" dirty="0"/>
              <a:t>Makes it impossible to apply </a:t>
            </a:r>
            <a:r>
              <a:rPr lang="en-US" dirty="0" err="1"/>
              <a:t>dedispersion</a:t>
            </a:r>
            <a:r>
              <a:rPr lang="en-US" dirty="0"/>
              <a:t> from waveguide to get time domain results</a:t>
            </a:r>
          </a:p>
          <a:p>
            <a:r>
              <a:rPr lang="en-US" dirty="0"/>
              <a:t>Wanted to see if there would be any coherent </a:t>
            </a:r>
            <a:r>
              <a:rPr lang="en-US" dirty="0" err="1"/>
              <a:t>xpol</a:t>
            </a:r>
            <a:r>
              <a:rPr lang="en-US" dirty="0"/>
              <a:t> scattering</a:t>
            </a:r>
          </a:p>
          <a:p>
            <a:r>
              <a:rPr lang="en-US" dirty="0"/>
              <a:t>Interested in actual waveforms</a:t>
            </a:r>
          </a:p>
          <a:p>
            <a:pPr lvl="1"/>
            <a:r>
              <a:rPr lang="en-US" dirty="0"/>
              <a:t>How much dispersion occurs from volume scattering?</a:t>
            </a:r>
          </a:p>
          <a:p>
            <a:pPr lvl="1"/>
            <a:r>
              <a:rPr lang="en-US" dirty="0" err="1"/>
              <a:t>Xpol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5480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913E7-8046-5EEA-7FFE-27A55DEBF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141605"/>
            <a:ext cx="4942840" cy="854075"/>
          </a:xfrm>
        </p:spPr>
        <p:txBody>
          <a:bodyPr/>
          <a:lstStyle/>
          <a:p>
            <a:r>
              <a:rPr lang="en-US" dirty="0"/>
              <a:t>Dipole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3A0B7-6A74-F9B8-F34D-AC6C87EB0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995680"/>
            <a:ext cx="4445000" cy="560832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Before Palestine we talked about other transmission line set ups that don’t have dispersion</a:t>
            </a:r>
          </a:p>
          <a:p>
            <a:pPr lvl="1"/>
            <a:r>
              <a:rPr lang="en-US" dirty="0"/>
              <a:t>Peter recommended coax or parallel plate</a:t>
            </a:r>
          </a:p>
          <a:p>
            <a:pPr lvl="2"/>
            <a:r>
              <a:rPr lang="en-US" dirty="0"/>
              <a:t>Coax it was unclear how you could study </a:t>
            </a:r>
            <a:r>
              <a:rPr lang="en-US" dirty="0" err="1"/>
              <a:t>xpol</a:t>
            </a:r>
            <a:r>
              <a:rPr lang="en-US" dirty="0"/>
              <a:t> since the fields go radially outwards</a:t>
            </a:r>
          </a:p>
          <a:p>
            <a:pPr lvl="2"/>
            <a:r>
              <a:rPr lang="en-US" dirty="0"/>
              <a:t>Parallel plate suffered from fringe patterns from the plates having a fine end</a:t>
            </a:r>
          </a:p>
          <a:p>
            <a:r>
              <a:rPr lang="en-US" dirty="0"/>
              <a:t>I had a discussion with Philipp and he suggested just creating a source</a:t>
            </a:r>
          </a:p>
          <a:p>
            <a:r>
              <a:rPr lang="en-US" dirty="0"/>
              <a:t>Since a dipole has azimuthal symmetry, I populated rocks in shell around dipole</a:t>
            </a:r>
          </a:p>
          <a:p>
            <a:pPr lvl="1"/>
            <a:r>
              <a:rPr lang="en-US" dirty="0"/>
              <a:t>For rock distribution with some orientation, this is okay as long as the rocks are much smaller than a solid angle</a:t>
            </a:r>
          </a:p>
          <a:p>
            <a:r>
              <a:rPr lang="en-US" dirty="0"/>
              <a:t>I can collect E-field around the outside</a:t>
            </a:r>
          </a:p>
          <a:p>
            <a:pPr lvl="1"/>
            <a:r>
              <a:rPr lang="en-US" dirty="0"/>
              <a:t>Average over many different realizations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7DE97A-64F3-87FE-E261-8230DF3BE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850" y="1423377"/>
            <a:ext cx="6363750" cy="47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05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184AE-1AE2-F0E0-563D-45921958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5F0B8-37B7-D2C8-17E6-36100F16B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124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Requires a lot more simulations to gather statistics</a:t>
            </a:r>
          </a:p>
          <a:p>
            <a:r>
              <a:rPr lang="en-US" dirty="0"/>
              <a:t>But it does appear to be converging to the waveguide model</a:t>
            </a:r>
          </a:p>
          <a:p>
            <a:pPr lvl="1"/>
            <a:r>
              <a:rPr lang="en-US" dirty="0"/>
              <a:t>It’s a nice double check</a:t>
            </a:r>
          </a:p>
          <a:p>
            <a:r>
              <a:rPr lang="en-US" dirty="0"/>
              <a:t>For CE3 and CE4, rocks are small enough that this works</a:t>
            </a:r>
          </a:p>
          <a:p>
            <a:pPr lvl="1"/>
            <a:r>
              <a:rPr lang="en-US" dirty="0"/>
              <a:t>SVII I think rocks are too big but still checking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F5BA33-5130-F9C1-5580-979B94398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2497" y="1690688"/>
            <a:ext cx="6035023" cy="40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75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1BC53-5C56-3BBC-6D4C-50C48F5B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228599"/>
            <a:ext cx="3251200" cy="904875"/>
          </a:xfrm>
        </p:spPr>
        <p:txBody>
          <a:bodyPr/>
          <a:lstStyle/>
          <a:p>
            <a:r>
              <a:rPr lang="en-US" dirty="0"/>
              <a:t>Waveforms?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0B0B0E6-185F-B965-3534-4F185A248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666" y="1253330"/>
            <a:ext cx="5162973" cy="5528469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Waveform captured by point sensor 8m away from dipole was used as the reference waveform</a:t>
            </a:r>
          </a:p>
          <a:p>
            <a:r>
              <a:rPr lang="en-US" dirty="0"/>
              <a:t>Cylindrical shell model is from dipole with 2m of CE3 rocks distributed between 2-4 m from dipole</a:t>
            </a:r>
          </a:p>
          <a:p>
            <a:pPr lvl="1"/>
            <a:r>
              <a:rPr lang="en-US" dirty="0"/>
              <a:t>These were oriented with their largest face towards the center</a:t>
            </a:r>
          </a:p>
          <a:p>
            <a:pPr lvl="1"/>
            <a:r>
              <a:rPr lang="en-US" dirty="0"/>
              <a:t>Waveform is the cross correlated average of 1600 waveforms</a:t>
            </a:r>
          </a:p>
          <a:p>
            <a:r>
              <a:rPr lang="en-US" dirty="0"/>
              <a:t>Waveguide model waveform is from taking the attenuation per meter curve attained earlier and applying it to the input waveform at 2m</a:t>
            </a:r>
          </a:p>
          <a:p>
            <a:r>
              <a:rPr lang="en-US" dirty="0"/>
              <a:t>They match exceptionally well!</a:t>
            </a:r>
          </a:p>
          <a:p>
            <a:r>
              <a:rPr lang="en-US" dirty="0"/>
              <a:t>Code that applies waveguide attenuation is written as a Julia function</a:t>
            </a:r>
          </a:p>
          <a:p>
            <a:pPr lvl="1"/>
            <a:r>
              <a:rPr lang="en-US" dirty="0"/>
              <a:t>Takes in time and waveform vectors, distance, and a distribution name</a:t>
            </a:r>
          </a:p>
          <a:p>
            <a:pPr lvl="1"/>
            <a:r>
              <a:rPr lang="en-US" dirty="0"/>
              <a:t>With some modifications can be put into monte </a:t>
            </a:r>
            <a:r>
              <a:rPr lang="en-US" dirty="0" err="1"/>
              <a:t>carlo</a:t>
            </a:r>
            <a:endParaRPr lang="en-US" dirty="0"/>
          </a:p>
          <a:p>
            <a:endParaRPr lang="en-US" dirty="0"/>
          </a:p>
        </p:txBody>
      </p:sp>
      <p:pic>
        <p:nvPicPr>
          <p:cNvPr id="12" name="Picture 11" descr="A graph of a graph&#10;&#10;AI-generated content may be incorrect.">
            <a:extLst>
              <a:ext uri="{FF2B5EF4-FFF2-40B4-BE49-F238E27FC236}">
                <a16:creationId xmlns:a16="http://schemas.microsoft.com/office/drawing/2014/main" id="{6017B446-EC29-0BE9-9940-524F31247B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9233" y="1690688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3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38A1F-2B8A-B34B-4B7C-E27F2A4E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Xpol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BD7A5-03BE-BD32-2315-3EEFB16BC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7" y="1630139"/>
            <a:ext cx="4725363" cy="4862735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To do </a:t>
            </a:r>
            <a:r>
              <a:rPr lang="en-US" dirty="0" err="1"/>
              <a:t>Xpol</a:t>
            </a:r>
            <a:r>
              <a:rPr lang="en-US" dirty="0"/>
              <a:t>, have to choose a direction to be positive</a:t>
            </a:r>
          </a:p>
          <a:p>
            <a:r>
              <a:rPr lang="en-US" dirty="0"/>
              <a:t>This is essentially cylindrical coordinates with E oriented in z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 Natural choice for </a:t>
            </a:r>
            <a:r>
              <a:rPr lang="en-US" dirty="0" err="1">
                <a:sym typeface="Wingdings" panose="05000000000000000000" pitchFamily="2" charset="2"/>
              </a:rPr>
              <a:t>Xpol</a:t>
            </a:r>
            <a:r>
              <a:rPr lang="en-US" dirty="0">
                <a:sym typeface="Wingdings" panose="05000000000000000000" pitchFamily="2" charset="2"/>
              </a:rPr>
              <a:t> is in θ-direction</a:t>
            </a:r>
          </a:p>
          <a:p>
            <a:r>
              <a:rPr lang="en-US" dirty="0">
                <a:sym typeface="Wingdings" panose="05000000000000000000" pitchFamily="2" charset="2"/>
              </a:rPr>
              <a:t>For </a:t>
            </a:r>
            <a:r>
              <a:rPr lang="en-US" dirty="0" err="1">
                <a:sym typeface="Wingdings" panose="05000000000000000000" pitchFamily="2" charset="2"/>
              </a:rPr>
              <a:t>Xpol</a:t>
            </a:r>
            <a:r>
              <a:rPr lang="en-US" dirty="0">
                <a:sym typeface="Wingdings" panose="05000000000000000000" pitchFamily="2" charset="2"/>
              </a:rPr>
              <a:t> scattering to be coherent, there would need to be a preferred orientation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If each </a:t>
            </a:r>
            <a:r>
              <a:rPr lang="en-US" dirty="0" err="1">
                <a:sym typeface="Wingdings" panose="05000000000000000000" pitchFamily="2" charset="2"/>
              </a:rPr>
              <a:t>Xpol</a:t>
            </a:r>
            <a:r>
              <a:rPr lang="en-US" dirty="0">
                <a:sym typeface="Wingdings" panose="05000000000000000000" pitchFamily="2" charset="2"/>
              </a:rPr>
              <a:t> event gave random polarity then on average </a:t>
            </a:r>
            <a:r>
              <a:rPr lang="en-US" dirty="0" err="1">
                <a:sym typeface="Wingdings" panose="05000000000000000000" pitchFamily="2" charset="2"/>
              </a:rPr>
              <a:t>theres</a:t>
            </a:r>
            <a:r>
              <a:rPr lang="en-US" dirty="0">
                <a:sym typeface="Wingdings" panose="05000000000000000000" pitchFamily="2" charset="2"/>
              </a:rPr>
              <a:t> just as much + as – and you get 0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Rotating the system by 180 should produce opposite polarity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612CE-6F5A-995E-B036-EE1D956F8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850" y="1423377"/>
            <a:ext cx="6363750" cy="4752925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41E398B6-594E-399B-4333-CE1D2C859C6E}"/>
              </a:ext>
            </a:extLst>
          </p:cNvPr>
          <p:cNvGrpSpPr/>
          <p:nvPr/>
        </p:nvGrpSpPr>
        <p:grpSpPr>
          <a:xfrm>
            <a:off x="10591800" y="3097530"/>
            <a:ext cx="406400" cy="961389"/>
            <a:chOff x="10591800" y="3097530"/>
            <a:chExt cx="406400" cy="96138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526613B-B0B1-E2CE-7042-42177C0D3CF4}"/>
                </a:ext>
              </a:extLst>
            </p:cNvPr>
            <p:cNvSpPr/>
            <p:nvPr/>
          </p:nvSpPr>
          <p:spPr>
            <a:xfrm>
              <a:off x="10591800" y="3642359"/>
              <a:ext cx="406400" cy="416560"/>
            </a:xfrm>
            <a:prstGeom prst="ellipse">
              <a:avLst/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03409DB-9F06-2674-6F2A-47B9E44B25FF}"/>
                </a:ext>
              </a:extLst>
            </p:cNvPr>
            <p:cNvSpPr/>
            <p:nvPr/>
          </p:nvSpPr>
          <p:spPr>
            <a:xfrm>
              <a:off x="10739120" y="3794759"/>
              <a:ext cx="111760" cy="111761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0DCD13E-6368-1CCD-36FB-FF08CE7BAFF5}"/>
                </a:ext>
              </a:extLst>
            </p:cNvPr>
            <p:cNvCxnSpPr>
              <a:stCxn id="6" idx="0"/>
            </p:cNvCxnSpPr>
            <p:nvPr/>
          </p:nvCxnSpPr>
          <p:spPr>
            <a:xfrm flipV="1">
              <a:off x="10795000" y="3097530"/>
              <a:ext cx="0" cy="697229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923459-AC55-C955-F0CF-BD2E048560DA}"/>
              </a:ext>
            </a:extLst>
          </p:cNvPr>
          <p:cNvGrpSpPr/>
          <p:nvPr/>
        </p:nvGrpSpPr>
        <p:grpSpPr>
          <a:xfrm rot="16200000">
            <a:off x="8171689" y="1209993"/>
            <a:ext cx="406400" cy="961389"/>
            <a:chOff x="10591800" y="3097530"/>
            <a:chExt cx="406400" cy="96138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A8EEB06-EF54-6A1C-15B8-8FCA28C73B52}"/>
                </a:ext>
              </a:extLst>
            </p:cNvPr>
            <p:cNvSpPr/>
            <p:nvPr/>
          </p:nvSpPr>
          <p:spPr>
            <a:xfrm>
              <a:off x="10591800" y="3642359"/>
              <a:ext cx="406400" cy="416560"/>
            </a:xfrm>
            <a:prstGeom prst="ellipse">
              <a:avLst/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FDDF972-E6C6-9743-8F27-AF81FC05EA67}"/>
                </a:ext>
              </a:extLst>
            </p:cNvPr>
            <p:cNvSpPr/>
            <p:nvPr/>
          </p:nvSpPr>
          <p:spPr>
            <a:xfrm>
              <a:off x="10739120" y="3794759"/>
              <a:ext cx="111760" cy="111761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EB0C3F2-ACB3-E0A2-507E-4A3BF290E9CF}"/>
                </a:ext>
              </a:extLst>
            </p:cNvPr>
            <p:cNvCxnSpPr>
              <a:stCxn id="12" idx="0"/>
            </p:cNvCxnSpPr>
            <p:nvPr/>
          </p:nvCxnSpPr>
          <p:spPr>
            <a:xfrm flipV="1">
              <a:off x="10795000" y="3097530"/>
              <a:ext cx="0" cy="697229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D83AA1-30A1-9856-22D0-ACC938B33B4D}"/>
              </a:ext>
            </a:extLst>
          </p:cNvPr>
          <p:cNvGrpSpPr/>
          <p:nvPr/>
        </p:nvGrpSpPr>
        <p:grpSpPr>
          <a:xfrm rot="10800000">
            <a:off x="6269736" y="3642359"/>
            <a:ext cx="406400" cy="961389"/>
            <a:chOff x="10591800" y="3097530"/>
            <a:chExt cx="406400" cy="96138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51698F0-34D4-00A2-EE43-C68DF2F47946}"/>
                </a:ext>
              </a:extLst>
            </p:cNvPr>
            <p:cNvSpPr/>
            <p:nvPr/>
          </p:nvSpPr>
          <p:spPr>
            <a:xfrm>
              <a:off x="10591800" y="3642359"/>
              <a:ext cx="406400" cy="416560"/>
            </a:xfrm>
            <a:prstGeom prst="ellipse">
              <a:avLst/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4D9288F-F435-83D2-ED7B-E659222E6663}"/>
                </a:ext>
              </a:extLst>
            </p:cNvPr>
            <p:cNvSpPr/>
            <p:nvPr/>
          </p:nvSpPr>
          <p:spPr>
            <a:xfrm>
              <a:off x="10739120" y="3794759"/>
              <a:ext cx="111760" cy="111761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CFF5162-0093-11C5-A702-938ACFFDDDA8}"/>
                </a:ext>
              </a:extLst>
            </p:cNvPr>
            <p:cNvCxnSpPr>
              <a:stCxn id="16" idx="0"/>
            </p:cNvCxnSpPr>
            <p:nvPr/>
          </p:nvCxnSpPr>
          <p:spPr>
            <a:xfrm flipV="1">
              <a:off x="10795000" y="3097530"/>
              <a:ext cx="0" cy="697229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A64334F-4631-9352-54D1-4E8E36244E4D}"/>
              </a:ext>
            </a:extLst>
          </p:cNvPr>
          <p:cNvGrpSpPr/>
          <p:nvPr/>
        </p:nvGrpSpPr>
        <p:grpSpPr>
          <a:xfrm rot="5400000">
            <a:off x="8716518" y="5492408"/>
            <a:ext cx="406400" cy="961389"/>
            <a:chOff x="10591800" y="3097530"/>
            <a:chExt cx="406400" cy="961389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3FE2EA0-C3FD-EA95-86D6-979415D88F2D}"/>
                </a:ext>
              </a:extLst>
            </p:cNvPr>
            <p:cNvSpPr/>
            <p:nvPr/>
          </p:nvSpPr>
          <p:spPr>
            <a:xfrm>
              <a:off x="10591800" y="3642359"/>
              <a:ext cx="406400" cy="416560"/>
            </a:xfrm>
            <a:prstGeom prst="ellipse">
              <a:avLst/>
            </a:prstGeom>
            <a:noFill/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DDAE8FD-F14C-06C6-6AA7-C35C045296E4}"/>
                </a:ext>
              </a:extLst>
            </p:cNvPr>
            <p:cNvSpPr/>
            <p:nvPr/>
          </p:nvSpPr>
          <p:spPr>
            <a:xfrm>
              <a:off x="10739120" y="3794759"/>
              <a:ext cx="111760" cy="111761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C18EBD1-E681-3EE2-00B0-2C0335405C18}"/>
                </a:ext>
              </a:extLst>
            </p:cNvPr>
            <p:cNvCxnSpPr>
              <a:stCxn id="20" idx="0"/>
            </p:cNvCxnSpPr>
            <p:nvPr/>
          </p:nvCxnSpPr>
          <p:spPr>
            <a:xfrm flipV="1">
              <a:off x="10795000" y="3097530"/>
              <a:ext cx="0" cy="697229"/>
            </a:xfrm>
            <a:prstGeom prst="straightConnector1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01DB088-FAAD-58C1-3EBA-0A9E1AF3B852}"/>
                  </a:ext>
                </a:extLst>
              </p:cNvPr>
              <p:cNvSpPr txBox="1"/>
              <p:nvPr/>
            </p:nvSpPr>
            <p:spPr>
              <a:xfrm>
                <a:off x="10979170" y="3748829"/>
                <a:ext cx="3326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01DB088-FAAD-58C1-3EBA-0A9E1AF3B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9170" y="3748829"/>
                <a:ext cx="332699" cy="369332"/>
              </a:xfrm>
              <a:prstGeom prst="rect">
                <a:avLst/>
              </a:prstGeom>
              <a:blipFill>
                <a:blip r:embed="rId3"/>
                <a:stretch>
                  <a:fillRect r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AD2377-450E-41C5-1DD0-4284F3375326}"/>
                  </a:ext>
                </a:extLst>
              </p:cNvPr>
              <p:cNvSpPr txBox="1"/>
              <p:nvPr/>
            </p:nvSpPr>
            <p:spPr>
              <a:xfrm>
                <a:off x="10786533" y="3000613"/>
                <a:ext cx="3326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AAD2377-450E-41C5-1DD0-4284F3375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6533" y="3000613"/>
                <a:ext cx="332699" cy="369332"/>
              </a:xfrm>
              <a:prstGeom prst="rect">
                <a:avLst/>
              </a:prstGeom>
              <a:blipFill>
                <a:blip r:embed="rId4"/>
                <a:stretch>
                  <a:fillRect r="-1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A70A121-62E4-E8A3-902B-D7E6AE2BACFE}"/>
                  </a:ext>
                </a:extLst>
              </p:cNvPr>
              <p:cNvSpPr txBox="1"/>
              <p:nvPr/>
            </p:nvSpPr>
            <p:spPr>
              <a:xfrm>
                <a:off x="7561494" y="1388825"/>
                <a:ext cx="3326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A70A121-62E4-E8A3-902B-D7E6AE2BA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494" y="1388825"/>
                <a:ext cx="332699" cy="369332"/>
              </a:xfrm>
              <a:prstGeom prst="rect">
                <a:avLst/>
              </a:prstGeom>
              <a:blipFill>
                <a:blip r:embed="rId5"/>
                <a:stretch>
                  <a:fillRect r="-1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F5D4E0-590F-667B-CE4F-48A879FA6A60}"/>
                  </a:ext>
                </a:extLst>
              </p:cNvPr>
              <p:cNvSpPr txBox="1"/>
              <p:nvPr/>
            </p:nvSpPr>
            <p:spPr>
              <a:xfrm>
                <a:off x="9337153" y="5806971"/>
                <a:ext cx="3326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7F5D4E0-590F-667B-CE4F-48A879FA6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7153" y="5806971"/>
                <a:ext cx="332699" cy="369332"/>
              </a:xfrm>
              <a:prstGeom prst="rect">
                <a:avLst/>
              </a:prstGeom>
              <a:blipFill>
                <a:blip r:embed="rId6"/>
                <a:stretch>
                  <a:fillRect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EA52992-7B3A-7ED6-EBFF-41FBC203B061}"/>
                  </a:ext>
                </a:extLst>
              </p:cNvPr>
              <p:cNvSpPr txBox="1"/>
              <p:nvPr/>
            </p:nvSpPr>
            <p:spPr>
              <a:xfrm>
                <a:off x="6103385" y="4419083"/>
                <a:ext cx="3326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chemeClr val="accent2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EA52992-7B3A-7ED6-EBFF-41FBC203B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3385" y="4419083"/>
                <a:ext cx="332699" cy="369332"/>
              </a:xfrm>
              <a:prstGeom prst="rect">
                <a:avLst/>
              </a:prstGeom>
              <a:blipFill>
                <a:blip r:embed="rId7"/>
                <a:stretch>
                  <a:fillRect r="-1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B8AB56F-16B2-D9A2-60D0-DF50B98CCDE6}"/>
                  </a:ext>
                </a:extLst>
              </p:cNvPr>
              <p:cNvSpPr txBox="1"/>
              <p:nvPr/>
            </p:nvSpPr>
            <p:spPr>
              <a:xfrm>
                <a:off x="8761835" y="1588667"/>
                <a:ext cx="3326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B8AB56F-16B2-D9A2-60D0-DF50B98CC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835" y="1588667"/>
                <a:ext cx="332699" cy="369332"/>
              </a:xfrm>
              <a:prstGeom prst="rect">
                <a:avLst/>
              </a:prstGeom>
              <a:blipFill>
                <a:blip r:embed="rId8"/>
                <a:stretch>
                  <a:fillRect r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D4F1A9-159C-C126-C863-79EAB9707DDB}"/>
                  </a:ext>
                </a:extLst>
              </p:cNvPr>
              <p:cNvSpPr txBox="1"/>
              <p:nvPr/>
            </p:nvSpPr>
            <p:spPr>
              <a:xfrm>
                <a:off x="8109853" y="5650244"/>
                <a:ext cx="3326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D4F1A9-159C-C126-C863-79EAB9707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853" y="5650244"/>
                <a:ext cx="332699" cy="369332"/>
              </a:xfrm>
              <a:prstGeom prst="rect">
                <a:avLst/>
              </a:prstGeom>
              <a:blipFill>
                <a:blip r:embed="rId9"/>
                <a:stretch>
                  <a:fillRect r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36A1AB2-CD0F-DF33-4973-6D8AE8D4A8C3}"/>
                  </a:ext>
                </a:extLst>
              </p:cNvPr>
              <p:cNvSpPr txBox="1"/>
              <p:nvPr/>
            </p:nvSpPr>
            <p:spPr>
              <a:xfrm>
                <a:off x="6443343" y="3335245"/>
                <a:ext cx="3326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36A1AB2-CD0F-DF33-4973-6D8AE8D4A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343" y="3335245"/>
                <a:ext cx="332699" cy="369332"/>
              </a:xfrm>
              <a:prstGeom prst="rect">
                <a:avLst/>
              </a:prstGeom>
              <a:blipFill>
                <a:blip r:embed="rId10"/>
                <a:stretch>
                  <a:fillRect r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27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7B26A-987F-1B5F-B658-65F34D033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2015067" cy="718608"/>
          </a:xfrm>
        </p:spPr>
        <p:txBody>
          <a:bodyPr/>
          <a:lstStyle/>
          <a:p>
            <a:r>
              <a:rPr lang="en-US" dirty="0" err="1"/>
              <a:t>Xpol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E096-FD29-1388-D880-BE193EB31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800" y="1295399"/>
            <a:ext cx="4449233" cy="513397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Using this I get </a:t>
            </a:r>
            <a:r>
              <a:rPr lang="en-US" dirty="0" err="1"/>
              <a:t>Xpol</a:t>
            </a:r>
            <a:r>
              <a:rPr lang="en-US" dirty="0"/>
              <a:t> waveform that’s ~3 orders of magnitude less by amplitude</a:t>
            </a:r>
          </a:p>
          <a:p>
            <a:r>
              <a:rPr lang="en-US" dirty="0"/>
              <a:t>Rock orientation was such that field hit normal to their largest face</a:t>
            </a:r>
          </a:p>
          <a:p>
            <a:pPr lvl="1"/>
            <a:r>
              <a:rPr lang="en-US" dirty="0"/>
              <a:t>This came out of our conversation that rocks preferably land with their largest face oriented up</a:t>
            </a:r>
          </a:p>
          <a:p>
            <a:pPr lvl="2"/>
            <a:r>
              <a:rPr lang="en-US" dirty="0"/>
              <a:t>Can add a small angular distribution</a:t>
            </a:r>
          </a:p>
          <a:p>
            <a:pPr lvl="2"/>
            <a:r>
              <a:rPr lang="en-US" dirty="0"/>
              <a:t>What should this be?</a:t>
            </a:r>
          </a:p>
          <a:p>
            <a:r>
              <a:rPr lang="en-US" dirty="0"/>
              <a:t>Many CR events have the bottom of the cone essentially going straight down</a:t>
            </a:r>
          </a:p>
          <a:p>
            <a:pPr lvl="1"/>
            <a:r>
              <a:rPr lang="en-US" dirty="0"/>
              <a:t>Top of the cone would see rocks oriented at some preferred angle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 I would expect this to contribute more </a:t>
            </a:r>
            <a:r>
              <a:rPr lang="en-US" dirty="0" err="1">
                <a:sym typeface="Wingdings" panose="05000000000000000000" pitchFamily="2" charset="2"/>
              </a:rPr>
              <a:t>Xpol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Would like to test that this </a:t>
            </a:r>
            <a:r>
              <a:rPr lang="en-US" dirty="0" err="1">
                <a:sym typeface="Wingdings" panose="05000000000000000000" pitchFamily="2" charset="2"/>
              </a:rPr>
              <a:t>Xpol</a:t>
            </a:r>
            <a:r>
              <a:rPr lang="en-US" dirty="0">
                <a:sym typeface="Wingdings" panose="05000000000000000000" pitchFamily="2" charset="2"/>
              </a:rPr>
              <a:t> idea works with some geometry with an analytical </a:t>
            </a:r>
            <a:r>
              <a:rPr lang="en-US" dirty="0" err="1">
                <a:sym typeface="Wingdings" panose="05000000000000000000" pitchFamily="2" charset="2"/>
              </a:rPr>
              <a:t>Xpol</a:t>
            </a:r>
            <a:r>
              <a:rPr lang="en-US" dirty="0">
                <a:sym typeface="Wingdings" panose="05000000000000000000" pitchFamily="2" charset="2"/>
              </a:rPr>
              <a:t> effect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Conducting rods?</a:t>
            </a:r>
          </a:p>
        </p:txBody>
      </p:sp>
      <p:pic>
        <p:nvPicPr>
          <p:cNvPr id="5" name="Picture 4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21081495-C297-4001-1F63-96E1AC45F3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5" t="6339" r="7431" b="2509"/>
          <a:stretch>
            <a:fillRect/>
          </a:stretch>
        </p:blipFill>
        <p:spPr>
          <a:xfrm>
            <a:off x="4521200" y="1949687"/>
            <a:ext cx="7493000" cy="361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49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4534</TotalTime>
  <Words>581</Words>
  <Application>Microsoft Office PowerPoint</Application>
  <PresentationFormat>Widescreen</PresentationFormat>
  <Paragraphs>70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Wingdings</vt:lpstr>
      <vt:lpstr>Office Theme</vt:lpstr>
      <vt:lpstr>Volume Scattering Update</vt:lpstr>
      <vt:lpstr>Reminder</vt:lpstr>
      <vt:lpstr>Issues</vt:lpstr>
      <vt:lpstr>Dipole source</vt:lpstr>
      <vt:lpstr>Results</vt:lpstr>
      <vt:lpstr>Waveforms?</vt:lpstr>
      <vt:lpstr>Xpol</vt:lpstr>
      <vt:lpstr>Xpol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Payton Linton</dc:creator>
  <cp:lastModifiedBy>Payton Linton</cp:lastModifiedBy>
  <cp:revision>6</cp:revision>
  <dcterms:created xsi:type="dcterms:W3CDTF">2025-07-26T16:19:34Z</dcterms:created>
  <dcterms:modified xsi:type="dcterms:W3CDTF">2025-07-29T19:53:35Z</dcterms:modified>
</cp:coreProperties>
</file>