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/>
    <p:restoredTop sz="94698"/>
  </p:normalViewPr>
  <p:slideViewPr>
    <p:cSldViewPr snapToGrid="0" snapToObjects="1">
      <p:cViewPr varScale="1">
        <p:scale>
          <a:sx n="64" d="100"/>
          <a:sy n="64" d="100"/>
        </p:scale>
        <p:origin x="6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eg" descr="template5 portad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80434"/>
            <a:ext cx="12192000" cy="706581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914400" y="2752311"/>
            <a:ext cx="10363200" cy="120033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2.jpeg" descr="template5 plantill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Agenda_1Column_SYellow">
    <p:bg>
      <p:bgPr>
        <a:solidFill>
          <a:srgbClr val="6689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318658" y="1269500"/>
            <a:ext cx="9514604" cy="4319000"/>
          </a:xfrm>
          <a:prstGeom prst="rect">
            <a:avLst/>
          </a:prstGeom>
        </p:spPr>
        <p:txBody>
          <a:bodyPr anchor="ctr"/>
          <a:lstStyle>
            <a:lvl1pPr marL="359927" indent="-359927" defTabSz="914216">
              <a:spcBef>
                <a:spcPts val="1200"/>
              </a:spcBef>
              <a:buChar char="█"/>
              <a:defRPr sz="1800" b="1" cap="all">
                <a:solidFill>
                  <a:srgbClr val="FFFFFF"/>
                </a:solidFill>
              </a:defRPr>
            </a:lvl1pPr>
            <a:lvl2pPr marL="355500" indent="-355500" defTabSz="914216">
              <a:spcBef>
                <a:spcPts val="1200"/>
              </a:spcBef>
              <a:buChar char="█"/>
              <a:defRPr sz="1800" b="1" cap="all">
                <a:solidFill>
                  <a:srgbClr val="FFFFFF"/>
                </a:solidFill>
              </a:defRPr>
            </a:lvl2pPr>
            <a:lvl3pPr marL="1120139" indent="-205739" defTabSz="914216">
              <a:spcBef>
                <a:spcPts val="1200"/>
              </a:spcBef>
              <a:defRPr sz="1800" b="1" cap="all">
                <a:solidFill>
                  <a:srgbClr val="FFFFFF"/>
                </a:solidFill>
              </a:defRPr>
            </a:lvl3pPr>
            <a:lvl4pPr marL="1600200" indent="-228600" defTabSz="914216">
              <a:spcBef>
                <a:spcPts val="1200"/>
              </a:spcBef>
              <a:defRPr sz="1800" b="1" cap="all">
                <a:solidFill>
                  <a:srgbClr val="FFFFFF"/>
                </a:solidFill>
              </a:defRPr>
            </a:lvl4pPr>
            <a:lvl5pPr marL="2057400" indent="-228600" defTabSz="914216">
              <a:spcBef>
                <a:spcPts val="1200"/>
              </a:spcBef>
              <a:defRPr sz="1800" b="1" cap="all">
                <a:solidFill>
                  <a:srgbClr val="FFFFFF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Agenda_1Column_SYellow">
    <p:bg>
      <p:bgPr>
        <a:solidFill>
          <a:srgbClr val="3C57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2318658" y="1269500"/>
            <a:ext cx="9514604" cy="4319000"/>
          </a:xfrm>
          <a:prstGeom prst="rect">
            <a:avLst/>
          </a:prstGeom>
        </p:spPr>
        <p:txBody>
          <a:bodyPr anchor="ctr"/>
          <a:lstStyle>
            <a:lvl1pPr marL="359927" indent="-359927" defTabSz="914216">
              <a:spcBef>
                <a:spcPts val="1200"/>
              </a:spcBef>
              <a:buChar char="█"/>
              <a:defRPr sz="1800" b="1" cap="all">
                <a:solidFill>
                  <a:srgbClr val="FFFFFF"/>
                </a:solidFill>
              </a:defRPr>
            </a:lvl1pPr>
            <a:lvl2pPr marL="355500" indent="-355500" defTabSz="914216">
              <a:spcBef>
                <a:spcPts val="1200"/>
              </a:spcBef>
              <a:buChar char="█"/>
              <a:defRPr sz="1800" b="1" cap="all">
                <a:solidFill>
                  <a:srgbClr val="FFFFFF"/>
                </a:solidFill>
              </a:defRPr>
            </a:lvl2pPr>
            <a:lvl3pPr marL="1120139" indent="-205739" defTabSz="914216">
              <a:spcBef>
                <a:spcPts val="1200"/>
              </a:spcBef>
              <a:defRPr sz="1800" b="1" cap="all">
                <a:solidFill>
                  <a:srgbClr val="FFFFFF"/>
                </a:solidFill>
              </a:defRPr>
            </a:lvl3pPr>
            <a:lvl4pPr marL="1600200" indent="-228600" defTabSz="914216">
              <a:spcBef>
                <a:spcPts val="1200"/>
              </a:spcBef>
              <a:defRPr sz="1800" b="1" cap="all">
                <a:solidFill>
                  <a:srgbClr val="FFFFFF"/>
                </a:solidFill>
              </a:defRPr>
            </a:lvl4pPr>
            <a:lvl5pPr marL="2057400" indent="-228600" defTabSz="914216">
              <a:spcBef>
                <a:spcPts val="1200"/>
              </a:spcBef>
              <a:defRPr sz="1800" b="1" cap="all">
                <a:solidFill>
                  <a:srgbClr val="FFFFFF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Agenda_1Column_SYellow">
    <p:bg>
      <p:bgPr>
        <a:solidFill>
          <a:srgbClr val="2C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2318658" y="1269500"/>
            <a:ext cx="9514604" cy="4319000"/>
          </a:xfrm>
          <a:prstGeom prst="rect">
            <a:avLst/>
          </a:prstGeom>
        </p:spPr>
        <p:txBody>
          <a:bodyPr anchor="ctr"/>
          <a:lstStyle>
            <a:lvl1pPr marL="359927" indent="-359927" defTabSz="914216">
              <a:spcBef>
                <a:spcPts val="1200"/>
              </a:spcBef>
              <a:buChar char="█"/>
              <a:defRPr sz="1800" b="1" cap="all">
                <a:solidFill>
                  <a:srgbClr val="FFFFFF"/>
                </a:solidFill>
              </a:defRPr>
            </a:lvl1pPr>
            <a:lvl2pPr marL="355500" indent="-355500" defTabSz="914216">
              <a:spcBef>
                <a:spcPts val="1200"/>
              </a:spcBef>
              <a:buChar char="█"/>
              <a:defRPr sz="1800" b="1" cap="all">
                <a:solidFill>
                  <a:srgbClr val="FFFFFF"/>
                </a:solidFill>
              </a:defRPr>
            </a:lvl2pPr>
            <a:lvl3pPr marL="1120139" indent="-205739" defTabSz="914216">
              <a:spcBef>
                <a:spcPts val="1200"/>
              </a:spcBef>
              <a:defRPr sz="1800" b="1" cap="all">
                <a:solidFill>
                  <a:srgbClr val="FFFFFF"/>
                </a:solidFill>
              </a:defRPr>
            </a:lvl3pPr>
            <a:lvl4pPr marL="1600200" indent="-228600" defTabSz="914216">
              <a:spcBef>
                <a:spcPts val="1200"/>
              </a:spcBef>
              <a:defRPr sz="1800" b="1" cap="all">
                <a:solidFill>
                  <a:srgbClr val="FFFFFF"/>
                </a:solidFill>
              </a:defRPr>
            </a:lvl4pPr>
            <a:lvl5pPr marL="2057400" indent="-228600" defTabSz="914216">
              <a:spcBef>
                <a:spcPts val="1200"/>
              </a:spcBef>
              <a:defRPr sz="1800" b="1" cap="all">
                <a:solidFill>
                  <a:srgbClr val="FFFFFF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Cov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 flipH="1">
            <a:off x="11617000" y="6483797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Texto del título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Texto del título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2209800" y="3084708"/>
            <a:ext cx="7772400" cy="535533"/>
          </a:xfrm>
          <a:prstGeom prst="rect">
            <a:avLst/>
          </a:prstGeom>
        </p:spPr>
        <p:txBody>
          <a:bodyPr/>
          <a:lstStyle>
            <a:lvl1pPr algn="ctr" defTabSz="832104">
              <a:defRPr sz="2912">
                <a:latin typeface="Microsoft JhengHei Light"/>
                <a:ea typeface="Microsoft JhengHei Light"/>
                <a:cs typeface="Microsoft JhengHei Light"/>
                <a:sym typeface="Microsoft JhengHei Light"/>
              </a:defRPr>
            </a:lvl1pPr>
          </a:lstStyle>
          <a:p>
            <a:r>
              <a:rPr lang="es-ES" dirty="0"/>
              <a:t>Angular 4</a:t>
            </a:r>
            <a:endParaRPr dirty="0"/>
          </a:p>
        </p:txBody>
      </p:sp>
      <p:sp>
        <p:nvSpPr>
          <p:cNvPr id="161" name="Shape 161"/>
          <p:cNvSpPr/>
          <p:nvPr/>
        </p:nvSpPr>
        <p:spPr>
          <a:xfrm>
            <a:off x="1889287" y="3690274"/>
            <a:ext cx="855561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Microsoft JhengHei Light"/>
                <a:ea typeface="Microsoft JhengHei Light"/>
                <a:cs typeface="Microsoft JhengHei Light"/>
                <a:sym typeface="Microsoft JhengHei Light"/>
              </a:defRPr>
            </a:lvl1pPr>
          </a:lstStyle>
          <a:p>
            <a:r>
              <a:rPr lang="es-ES" dirty="0"/>
              <a:t>Taller de Desarrollo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Copyright © 2017 Accenture. All rights reserved.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69302" y="484294"/>
            <a:ext cx="10935094" cy="52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dirty="0"/>
              <a:t>Angular 4 – Taller de Desarrollo</a:t>
            </a:r>
            <a:endParaRPr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s-ES" dirty="0"/>
              <a:t>5 – agreguemos la ruta al nuevo componente</a:t>
            </a:r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lang="en-US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dirty="0"/>
              <a:t>Vamos al siguiente archivo, que es el módulo de enrutamiento de nuestra aplicación: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b="1" i="1" dirty="0"/>
              <a:t>- </a:t>
            </a:r>
            <a:r>
              <a:rPr lang="es-AR" sz="2400" b="1" i="1" dirty="0" err="1"/>
              <a:t>src</a:t>
            </a:r>
            <a:r>
              <a:rPr lang="es-AR" sz="2400" b="1" i="1" dirty="0"/>
              <a:t>/app/app-</a:t>
            </a:r>
            <a:r>
              <a:rPr lang="es-AR" sz="2400" b="1" i="1" dirty="0" err="1"/>
              <a:t>routing.module.ts</a:t>
            </a:r>
            <a:endParaRPr lang="es-AR" sz="2400" b="1" i="1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Y vamos a hacer los siguientes cambios en el archivo: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b="1" i="1" dirty="0"/>
              <a:t>//hacer el </a:t>
            </a:r>
            <a:r>
              <a:rPr lang="es-ES" sz="2400" b="1" i="1" dirty="0" err="1"/>
              <a:t>import</a:t>
            </a:r>
            <a:r>
              <a:rPr lang="es-ES" sz="2400" b="1" i="1" dirty="0"/>
              <a:t> del componente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b="1" i="1" dirty="0" err="1"/>
              <a:t>const</a:t>
            </a:r>
            <a:r>
              <a:rPr lang="es-ES" sz="2400" b="1" i="1" dirty="0"/>
              <a:t> </a:t>
            </a:r>
            <a:r>
              <a:rPr lang="es-ES" sz="2400" b="1" i="1" dirty="0" err="1"/>
              <a:t>routes</a:t>
            </a:r>
            <a:r>
              <a:rPr lang="es-ES" sz="2400" b="1" i="1" dirty="0"/>
              <a:t>: </a:t>
            </a:r>
            <a:r>
              <a:rPr lang="es-ES" sz="2400" b="1" i="1" dirty="0" err="1"/>
              <a:t>Routes</a:t>
            </a:r>
            <a:r>
              <a:rPr lang="es-ES" sz="2400" b="1" i="1" dirty="0"/>
              <a:t> = [  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b="1" i="1" dirty="0"/>
              <a:t>    { </a:t>
            </a:r>
            <a:r>
              <a:rPr lang="es-ES" sz="2400" b="1" i="1" dirty="0" err="1"/>
              <a:t>path</a:t>
            </a:r>
            <a:r>
              <a:rPr lang="es-ES" sz="2400" b="1" i="1" dirty="0"/>
              <a:t>: 'listado-</a:t>
            </a:r>
            <a:r>
              <a:rPr lang="es-ES" sz="2400" b="1" i="1" dirty="0" err="1"/>
              <a:t>heroes</a:t>
            </a:r>
            <a:r>
              <a:rPr lang="es-ES" sz="2400" b="1" i="1" dirty="0"/>
              <a:t>', </a:t>
            </a:r>
            <a:r>
              <a:rPr lang="es-ES" sz="2400" b="1" i="1" dirty="0" err="1"/>
              <a:t>component</a:t>
            </a:r>
            <a:r>
              <a:rPr lang="es-ES" sz="2400" b="1" i="1" dirty="0"/>
              <a:t>: </a:t>
            </a:r>
            <a:r>
              <a:rPr lang="es-ES" sz="2400" b="1" i="1" dirty="0" err="1"/>
              <a:t>ListadoDeHeroesComponent</a:t>
            </a:r>
            <a:r>
              <a:rPr lang="es-ES" sz="2400" b="1" i="1" dirty="0"/>
              <a:t>}, 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b="1" i="1" dirty="0"/>
              <a:t>    { </a:t>
            </a:r>
            <a:r>
              <a:rPr lang="es-ES" sz="2400" b="1" i="1" dirty="0" err="1"/>
              <a:t>path</a:t>
            </a:r>
            <a:r>
              <a:rPr lang="es-ES" sz="2400" b="1" i="1" dirty="0"/>
              <a:t>: '**', </a:t>
            </a:r>
            <a:r>
              <a:rPr lang="es-ES" sz="2400" b="1" i="1" dirty="0" err="1"/>
              <a:t>redirectTo</a:t>
            </a:r>
            <a:r>
              <a:rPr lang="es-ES" sz="2400" b="1" i="1" dirty="0"/>
              <a:t>: '/listado-</a:t>
            </a:r>
            <a:r>
              <a:rPr lang="es-ES" sz="2400" b="1" i="1" dirty="0" err="1"/>
              <a:t>heroes</a:t>
            </a:r>
            <a:r>
              <a:rPr lang="es-ES" sz="2400" b="1" i="1" dirty="0"/>
              <a:t>’ }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85386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Copyright © 2017 Accenture. All rights reserved.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69302" y="484294"/>
            <a:ext cx="10935094" cy="52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dirty="0"/>
              <a:t>Angular 4 – Taller de Desarrollo</a:t>
            </a:r>
            <a:endParaRPr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s-ES" dirty="0"/>
              <a:t>6 – Usamos interpolación en el componente</a:t>
            </a:r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lang="en-US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dirty="0"/>
              <a:t>Realizamos siguientes cambios: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b="1" i="1" dirty="0"/>
              <a:t>- </a:t>
            </a:r>
            <a:r>
              <a:rPr lang="es-AR" sz="2400" b="1" i="1" dirty="0" err="1"/>
              <a:t>src</a:t>
            </a:r>
            <a:r>
              <a:rPr lang="es-AR" sz="2400" b="1" i="1" dirty="0"/>
              <a:t>/app/listado-de-</a:t>
            </a:r>
            <a:r>
              <a:rPr lang="es-AR" sz="2400" b="1" i="1" dirty="0" err="1"/>
              <a:t>heroes</a:t>
            </a:r>
            <a:r>
              <a:rPr lang="es-AR" sz="2400" b="1" i="1" dirty="0"/>
              <a:t>/listado.de.heroes.component.html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&lt;h1&gt;{{</a:t>
            </a:r>
            <a:r>
              <a:rPr lang="es-ES" sz="2400" dirty="0" err="1"/>
              <a:t>title</a:t>
            </a:r>
            <a:r>
              <a:rPr lang="es-ES" sz="2400" dirty="0"/>
              <a:t>}}&lt;/h1&gt;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- </a:t>
            </a:r>
            <a:r>
              <a:rPr lang="es-AR" sz="2400" b="1" i="1" dirty="0" err="1"/>
              <a:t>src</a:t>
            </a:r>
            <a:r>
              <a:rPr lang="es-AR" sz="2400" b="1" i="1" dirty="0"/>
              <a:t>/app/listado-de-</a:t>
            </a:r>
            <a:r>
              <a:rPr lang="es-AR" sz="2400" b="1" i="1" dirty="0" err="1"/>
              <a:t>heroes</a:t>
            </a:r>
            <a:r>
              <a:rPr lang="es-AR" sz="2400" b="1" i="1" dirty="0"/>
              <a:t>/</a:t>
            </a:r>
            <a:r>
              <a:rPr lang="es-AR" sz="2400" b="1" i="1" dirty="0" err="1"/>
              <a:t>listado.de.heroes.component.ts</a:t>
            </a: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 err="1"/>
              <a:t>export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</a:t>
            </a:r>
            <a:r>
              <a:rPr lang="es-ES" sz="2400" dirty="0" err="1"/>
              <a:t>ListadoDeHeroesComponent</a:t>
            </a:r>
            <a:r>
              <a:rPr lang="es-ES" sz="2400" dirty="0"/>
              <a:t> </a:t>
            </a:r>
            <a:r>
              <a:rPr lang="es-ES" sz="2400" dirty="0" err="1"/>
              <a:t>implements</a:t>
            </a:r>
            <a:r>
              <a:rPr lang="es-ES" sz="2400" dirty="0"/>
              <a:t> </a:t>
            </a:r>
            <a:r>
              <a:rPr lang="es-ES" sz="2400" dirty="0" err="1"/>
              <a:t>OnInit</a:t>
            </a:r>
            <a:r>
              <a:rPr lang="es-ES" sz="2400" dirty="0"/>
              <a:t> { 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	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title</a:t>
            </a:r>
            <a:r>
              <a:rPr lang="es-ES" sz="2400" dirty="0"/>
              <a:t> = 'Tutorial de Angular - Héroes de Marvel’;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479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Copyright © 2017 Accenture. All rights reserved.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69302" y="484294"/>
            <a:ext cx="10935094" cy="5570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dirty="0"/>
              <a:t>Angular 4 – Taller de Desarrollo</a:t>
            </a:r>
            <a:endParaRPr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s-ES" dirty="0"/>
              <a:t>7 – importar estilo en la aplicación</a:t>
            </a:r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lang="en-US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dirty="0"/>
              <a:t>Instalamos el paquete de Bootstrap: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b="1" i="1" dirty="0"/>
              <a:t>&gt; </a:t>
            </a:r>
            <a:r>
              <a:rPr lang="es-AR" sz="2400" b="1" i="1" dirty="0" err="1"/>
              <a:t>npm</a:t>
            </a:r>
            <a:r>
              <a:rPr lang="es-AR" sz="2400" b="1" i="1" dirty="0"/>
              <a:t> </a:t>
            </a:r>
            <a:r>
              <a:rPr lang="es-AR" sz="2400" b="1" i="1" dirty="0" err="1"/>
              <a:t>install</a:t>
            </a:r>
            <a:r>
              <a:rPr lang="es-AR" sz="2400" b="1" i="1" dirty="0"/>
              <a:t> –s </a:t>
            </a:r>
            <a:r>
              <a:rPr lang="es-AR" sz="2400" b="1" i="1" dirty="0" err="1"/>
              <a:t>bootstrap</a:t>
            </a:r>
            <a:endParaRPr lang="es-AR" sz="2400" b="1" i="1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Y agregamos el </a:t>
            </a:r>
            <a:r>
              <a:rPr lang="es-ES" sz="2400" dirty="0" err="1"/>
              <a:t>css</a:t>
            </a:r>
            <a:r>
              <a:rPr lang="es-ES" sz="2400" dirty="0"/>
              <a:t> al archivo de configuración del CLI: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En /.angular-</a:t>
            </a:r>
            <a:r>
              <a:rPr lang="es-ES" sz="2400" dirty="0" err="1"/>
              <a:t>cli.json</a:t>
            </a:r>
            <a:r>
              <a:rPr lang="es-ES" sz="2400" dirty="0"/>
              <a:t>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b="1" i="1" dirty="0"/>
              <a:t>…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b="1" i="1" dirty="0"/>
              <a:t>"</a:t>
            </a:r>
            <a:r>
              <a:rPr lang="es-ES" sz="2400" b="1" i="1" dirty="0" err="1"/>
              <a:t>styles</a:t>
            </a:r>
            <a:r>
              <a:rPr lang="es-ES" sz="2400" b="1" i="1" dirty="0"/>
              <a:t>": [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b="1" i="1" dirty="0"/>
              <a:t>	"styles.css", 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b="1" i="1" dirty="0"/>
              <a:t>	"../</a:t>
            </a:r>
            <a:r>
              <a:rPr lang="es-ES" sz="2400" b="1" i="1" dirty="0" err="1"/>
              <a:t>node_modules</a:t>
            </a:r>
            <a:r>
              <a:rPr lang="es-ES" sz="2400" b="1" i="1" dirty="0"/>
              <a:t>/</a:t>
            </a:r>
            <a:r>
              <a:rPr lang="es-ES" sz="2400" b="1" i="1" dirty="0" err="1"/>
              <a:t>bootstrap</a:t>
            </a:r>
            <a:r>
              <a:rPr lang="es-ES" sz="2400" b="1" i="1" dirty="0"/>
              <a:t>/</a:t>
            </a:r>
            <a:r>
              <a:rPr lang="es-ES" sz="2400" b="1" i="1" dirty="0" err="1"/>
              <a:t>dist</a:t>
            </a:r>
            <a:r>
              <a:rPr lang="es-ES" sz="2400" b="1" i="1" dirty="0"/>
              <a:t>/</a:t>
            </a:r>
            <a:r>
              <a:rPr lang="es-ES" sz="2400" b="1" i="1" dirty="0" err="1"/>
              <a:t>css</a:t>
            </a:r>
            <a:r>
              <a:rPr lang="es-ES" sz="2400" b="1" i="1" dirty="0"/>
              <a:t>/bootstrap.min.css“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b="1" i="1" dirty="0"/>
              <a:t>],…</a:t>
            </a:r>
          </a:p>
        </p:txBody>
      </p:sp>
    </p:spTree>
    <p:extLst>
      <p:ext uri="{BB962C8B-B14F-4D97-AF65-F5344CB8AC3E}">
        <p14:creationId xmlns:p14="http://schemas.microsoft.com/office/powerpoint/2010/main" val="15439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Copyright © 2017 Accenture. All rights reserved.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69302" y="484294"/>
            <a:ext cx="10935094" cy="446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dirty="0"/>
              <a:t>Angular 4 – Taller de Desarrollo</a:t>
            </a:r>
            <a:endParaRPr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s-ES" dirty="0"/>
              <a:t>8 – CREAR CLASE </a:t>
            </a:r>
            <a:r>
              <a:rPr lang="es-ES" dirty="0" err="1"/>
              <a:t>heroe</a:t>
            </a:r>
            <a:endParaRPr lang="es-ES"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lang="en-US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dirty="0"/>
              <a:t>Creamos el directorio: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b="1" i="1" dirty="0"/>
              <a:t>&gt; </a:t>
            </a:r>
            <a:r>
              <a:rPr lang="es-AR" sz="2400" b="1" i="1" dirty="0" err="1"/>
              <a:t>mkdir</a:t>
            </a:r>
            <a:r>
              <a:rPr lang="es-AR" sz="2400" b="1" i="1" dirty="0"/>
              <a:t> </a:t>
            </a:r>
            <a:r>
              <a:rPr lang="es-AR" sz="2400" b="1" i="1" dirty="0" err="1"/>
              <a:t>src</a:t>
            </a:r>
            <a:r>
              <a:rPr lang="es-AR" sz="2400" b="1" i="1" dirty="0"/>
              <a:t>/app/</a:t>
            </a:r>
            <a:r>
              <a:rPr lang="es-AR" sz="2400" b="1" i="1" dirty="0" err="1"/>
              <a:t>classes</a:t>
            </a:r>
            <a:endParaRPr lang="es-AR" sz="2400" b="1" i="1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Se general la clase </a:t>
            </a:r>
            <a:r>
              <a:rPr lang="es-ES" sz="2400" dirty="0" err="1"/>
              <a:t>Heroe</a:t>
            </a:r>
            <a:r>
              <a:rPr lang="es-ES" sz="2400" dirty="0"/>
              <a:t> utilizando el CLI: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b="1" i="1" dirty="0"/>
              <a:t>&gt; ng g /</a:t>
            </a:r>
            <a:r>
              <a:rPr lang="es-ES" sz="2400" b="1" i="1" dirty="0" err="1"/>
              <a:t>classes</a:t>
            </a:r>
            <a:r>
              <a:rPr lang="es-ES" sz="2400" b="1" i="1" dirty="0"/>
              <a:t>/</a:t>
            </a:r>
            <a:r>
              <a:rPr lang="es-ES" sz="2400" b="1" i="1" dirty="0" err="1"/>
              <a:t>Heroe</a:t>
            </a:r>
            <a:endParaRPr lang="es-ES" sz="2400" b="1" i="1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6882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Copyright © 2017 Accenture. All rights reserved.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69302" y="484294"/>
            <a:ext cx="10935094" cy="6309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dirty="0"/>
              <a:t>Angular 4 – Taller de Desarrollo</a:t>
            </a:r>
            <a:endParaRPr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s-ES" dirty="0"/>
              <a:t>8 – CREAR CLASE </a:t>
            </a:r>
            <a:r>
              <a:rPr lang="es-ES" dirty="0" err="1"/>
              <a:t>heroe</a:t>
            </a:r>
            <a:endParaRPr lang="es-ES"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lang="en-US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dirty="0"/>
              <a:t>Agregamos los atributos de un héroe a la clase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b="1" i="1" dirty="0"/>
              <a:t>En </a:t>
            </a:r>
            <a:r>
              <a:rPr lang="es-AR" sz="2400" b="1" i="1" dirty="0" err="1"/>
              <a:t>src</a:t>
            </a:r>
            <a:r>
              <a:rPr lang="es-AR" sz="2400" b="1" i="1" dirty="0"/>
              <a:t>/app/</a:t>
            </a:r>
            <a:r>
              <a:rPr lang="es-AR" sz="2400" b="1" i="1" dirty="0" err="1"/>
              <a:t>classes</a:t>
            </a:r>
            <a:r>
              <a:rPr lang="es-AR" sz="2400" b="1" i="1" dirty="0"/>
              <a:t>/</a:t>
            </a:r>
            <a:r>
              <a:rPr lang="es-AR" sz="2400" b="1" i="1" dirty="0" err="1"/>
              <a:t>heroe.ts</a:t>
            </a:r>
            <a:r>
              <a:rPr lang="es-AR" sz="2400" b="1" i="1" dirty="0"/>
              <a:t>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 err="1"/>
              <a:t>export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</a:t>
            </a:r>
            <a:r>
              <a:rPr lang="es-ES" sz="2400" dirty="0" err="1"/>
              <a:t>Heroe</a:t>
            </a:r>
            <a:r>
              <a:rPr lang="es-ES" sz="2400" dirty="0"/>
              <a:t> {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	constructor( 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		</a:t>
            </a:r>
            <a:r>
              <a:rPr lang="es-ES" sz="2400" dirty="0" err="1"/>
              <a:t>public</a:t>
            </a:r>
            <a:r>
              <a:rPr lang="es-ES" sz="2400" dirty="0"/>
              <a:t> id: </a:t>
            </a:r>
            <a:r>
              <a:rPr lang="es-ES" sz="2400" dirty="0" err="1"/>
              <a:t>string</a:t>
            </a:r>
            <a:r>
              <a:rPr lang="es-ES" sz="2400" dirty="0"/>
              <a:t>, 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		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: </a:t>
            </a:r>
            <a:r>
              <a:rPr lang="es-ES" sz="2400" dirty="0" err="1"/>
              <a:t>string</a:t>
            </a:r>
            <a:r>
              <a:rPr lang="es-ES" sz="2400" dirty="0"/>
              <a:t>, 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		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description</a:t>
            </a:r>
            <a:r>
              <a:rPr lang="es-ES" sz="2400" dirty="0"/>
              <a:t>: </a:t>
            </a:r>
            <a:r>
              <a:rPr lang="es-ES" sz="2400" dirty="0" err="1"/>
              <a:t>string</a:t>
            </a:r>
            <a:r>
              <a:rPr lang="es-ES" sz="2400" dirty="0"/>
              <a:t>, 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		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modified</a:t>
            </a:r>
            <a:r>
              <a:rPr lang="es-ES" sz="2400" dirty="0"/>
              <a:t>: Date, 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		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thumbnail</a:t>
            </a:r>
            <a:r>
              <a:rPr lang="es-ES" sz="2400" dirty="0"/>
              <a:t>: </a:t>
            </a:r>
            <a:r>
              <a:rPr lang="es-ES" sz="2400" dirty="0" err="1"/>
              <a:t>Object</a:t>
            </a:r>
            <a:r>
              <a:rPr lang="es-ES" sz="2400" dirty="0"/>
              <a:t>, 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		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resourceURI</a:t>
            </a:r>
            <a:r>
              <a:rPr lang="es-ES" sz="2400" dirty="0"/>
              <a:t>: </a:t>
            </a:r>
            <a:r>
              <a:rPr lang="es-ES" sz="2400" dirty="0" err="1"/>
              <a:t>string</a:t>
            </a:r>
            <a:r>
              <a:rPr lang="es-ES" sz="2400" dirty="0"/>
              <a:t>) {}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}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659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Copyright © 2017 Accenture. All rights reserved.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69302" y="484294"/>
            <a:ext cx="10935094" cy="6309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dirty="0"/>
              <a:t>Angular 4 – Taller de Desarrollo</a:t>
            </a:r>
            <a:endParaRPr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s-ES" dirty="0"/>
              <a:t>8 – CREAR CLASE </a:t>
            </a:r>
            <a:r>
              <a:rPr lang="es-ES" dirty="0" err="1"/>
              <a:t>heroe</a:t>
            </a:r>
            <a:endParaRPr lang="es-ES"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lang="en-US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dirty="0"/>
              <a:t>Importamos la nueva clase en nuestro componente </a:t>
            </a:r>
            <a:r>
              <a:rPr lang="es-AR" sz="2400" dirty="0" err="1"/>
              <a:t>ListadoDeHeroes</a:t>
            </a:r>
            <a:r>
              <a:rPr lang="es-AR" sz="2400" dirty="0"/>
              <a:t>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b="1" i="1" dirty="0"/>
              <a:t>En </a:t>
            </a:r>
            <a:r>
              <a:rPr lang="es-AR" sz="2400" b="1" i="1" dirty="0" err="1"/>
              <a:t>src</a:t>
            </a:r>
            <a:r>
              <a:rPr lang="es-AR" sz="2400" b="1" i="1" dirty="0"/>
              <a:t>/app/</a:t>
            </a:r>
            <a:r>
              <a:rPr lang="es-AR" sz="2400" b="1" i="1" dirty="0" err="1"/>
              <a:t>classes</a:t>
            </a:r>
            <a:r>
              <a:rPr lang="es-AR" sz="2400" b="1" i="1" dirty="0"/>
              <a:t>/</a:t>
            </a:r>
            <a:r>
              <a:rPr lang="es-AR" sz="2400" b="1" i="1" dirty="0" err="1"/>
              <a:t>heroe.ts</a:t>
            </a:r>
            <a:r>
              <a:rPr lang="es-AR" sz="2400" b="1" i="1" dirty="0"/>
              <a:t>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 err="1"/>
              <a:t>export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</a:t>
            </a:r>
            <a:r>
              <a:rPr lang="es-ES" sz="2400" dirty="0" err="1"/>
              <a:t>Heroe</a:t>
            </a:r>
            <a:r>
              <a:rPr lang="es-ES" sz="2400" dirty="0"/>
              <a:t> {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	constructor( 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		</a:t>
            </a:r>
            <a:r>
              <a:rPr lang="es-ES" sz="2400" dirty="0" err="1"/>
              <a:t>public</a:t>
            </a:r>
            <a:r>
              <a:rPr lang="es-ES" sz="2400" dirty="0"/>
              <a:t> id: </a:t>
            </a:r>
            <a:r>
              <a:rPr lang="es-ES" sz="2400" dirty="0" err="1"/>
              <a:t>string</a:t>
            </a:r>
            <a:r>
              <a:rPr lang="es-ES" sz="2400" dirty="0"/>
              <a:t>, 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		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: </a:t>
            </a:r>
            <a:r>
              <a:rPr lang="es-ES" sz="2400" dirty="0" err="1"/>
              <a:t>string</a:t>
            </a:r>
            <a:r>
              <a:rPr lang="es-ES" sz="2400" dirty="0"/>
              <a:t>, 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		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description</a:t>
            </a:r>
            <a:r>
              <a:rPr lang="es-ES" sz="2400" dirty="0"/>
              <a:t>: </a:t>
            </a:r>
            <a:r>
              <a:rPr lang="es-ES" sz="2400" dirty="0" err="1"/>
              <a:t>string</a:t>
            </a:r>
            <a:r>
              <a:rPr lang="es-ES" sz="2400" dirty="0"/>
              <a:t>, 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		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modified</a:t>
            </a:r>
            <a:r>
              <a:rPr lang="es-ES" sz="2400" dirty="0"/>
              <a:t>: Date, 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		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thumbnail</a:t>
            </a:r>
            <a:r>
              <a:rPr lang="es-ES" sz="2400" dirty="0"/>
              <a:t>: </a:t>
            </a:r>
            <a:r>
              <a:rPr lang="es-ES" sz="2400" dirty="0" err="1"/>
              <a:t>Object</a:t>
            </a:r>
            <a:r>
              <a:rPr lang="es-ES" sz="2400" dirty="0"/>
              <a:t>, 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		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resourceURI</a:t>
            </a:r>
            <a:r>
              <a:rPr lang="es-ES" sz="2400" dirty="0"/>
              <a:t>: </a:t>
            </a:r>
            <a:r>
              <a:rPr lang="es-ES" sz="2400" dirty="0" err="1"/>
              <a:t>string</a:t>
            </a:r>
            <a:r>
              <a:rPr lang="es-ES" sz="2400" dirty="0"/>
              <a:t>) {}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}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975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Copyright © 2017 Accenture. All rights reserved.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69302" y="494233"/>
            <a:ext cx="10935094" cy="4093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dirty="0"/>
              <a:t>Angular 4 – Taller de Desarrollo</a:t>
            </a:r>
            <a:endParaRPr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s-ES" dirty="0"/>
              <a:t>1 – angular cli</a:t>
            </a:r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lang="es-ES"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Angular CLI es una interfaz de comandos para Angular 4 que permite iniciar rápidamente aplicaciones utilizando simples comandos y agregar nuevos elementos como componentes, módulos o servicios de forma automática.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Para instalarlo debemos correr el siguiente comando: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b="1" i="1" dirty="0"/>
              <a:t>&gt; </a:t>
            </a:r>
            <a:r>
              <a:rPr lang="es-AR" sz="2400" b="1" i="1" dirty="0" err="1"/>
              <a:t>npm</a:t>
            </a:r>
            <a:r>
              <a:rPr lang="es-AR" sz="2400" b="1" i="1" dirty="0"/>
              <a:t> </a:t>
            </a:r>
            <a:r>
              <a:rPr lang="es-AR" sz="2400" b="1" i="1" dirty="0" err="1"/>
              <a:t>install</a:t>
            </a:r>
            <a:r>
              <a:rPr lang="es-AR" sz="2400" b="1" i="1" dirty="0"/>
              <a:t> -g @angular/cli</a:t>
            </a:r>
            <a:endParaRPr sz="2400" b="1" i="1" dirty="0"/>
          </a:p>
        </p:txBody>
      </p:sp>
    </p:spTree>
    <p:extLst>
      <p:ext uri="{BB962C8B-B14F-4D97-AF65-F5344CB8AC3E}">
        <p14:creationId xmlns:p14="http://schemas.microsoft.com/office/powerpoint/2010/main" val="37467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Copyright © 2017 Accenture. All rights reserved.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69302" y="484294"/>
            <a:ext cx="10935094" cy="594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dirty="0"/>
              <a:t>Angular 4 – Taller de Desarrollo</a:t>
            </a:r>
            <a:endParaRPr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s-ES" dirty="0"/>
              <a:t>1 – angular cli</a:t>
            </a:r>
            <a:endParaRPr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Para probar que el Angular CLI se instaló correctamente ejecutamos: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b="1" i="1" dirty="0"/>
              <a:t>&gt; ng -v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dirty="0"/>
              <a:t>D</a:t>
            </a:r>
            <a:r>
              <a:rPr lang="en-US" sz="2400" dirty="0" err="1"/>
              <a:t>eberíamos</a:t>
            </a:r>
            <a:r>
              <a:rPr lang="en-US" sz="2400" dirty="0"/>
              <a:t> </a:t>
            </a:r>
            <a:r>
              <a:rPr lang="en-US" sz="2400" dirty="0" err="1"/>
              <a:t>ver</a:t>
            </a:r>
            <a:r>
              <a:rPr lang="en-US" sz="2400" dirty="0"/>
              <a:t> </a:t>
            </a:r>
            <a:r>
              <a:rPr lang="en-US" sz="2400" dirty="0" err="1"/>
              <a:t>algo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:</a:t>
            </a:r>
            <a:endParaRPr lang="es-AR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i="1" dirty="0"/>
              <a:t>    _                      _                 ____ _     ___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i="1" dirty="0"/>
              <a:t>   / \   _ __   __ _ _   _| | __ _ _ __     / ___| |   |_ _|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i="1" dirty="0"/>
              <a:t>  / △ \ | '_ \ / _` | | | | |/ _` | '__|   | |   | |    | |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i="1" dirty="0"/>
              <a:t> / ___ \| | | | (_| | |_| | | (_| | |      | |___| |___ | |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i="1" dirty="0"/>
              <a:t>/_/   \_\_| |_|\__, |\__,_|_|\__,_|_|       \____|_____|___|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i="1" dirty="0"/>
              <a:t>           |___/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i="1" dirty="0"/>
              <a:t>@angular/cli: 1.4.2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i="1" dirty="0"/>
              <a:t>node: 6.11.3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i="1" dirty="0" err="1"/>
              <a:t>os</a:t>
            </a:r>
            <a:r>
              <a:rPr lang="en-US" sz="2400" b="1" i="1" dirty="0"/>
              <a:t>: win32 x64</a:t>
            </a:r>
            <a:endParaRPr sz="2400" b="1" i="1" dirty="0"/>
          </a:p>
        </p:txBody>
      </p:sp>
    </p:spTree>
    <p:extLst>
      <p:ext uri="{BB962C8B-B14F-4D97-AF65-F5344CB8AC3E}">
        <p14:creationId xmlns:p14="http://schemas.microsoft.com/office/powerpoint/2010/main" val="10393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Copyright © 2017 Accenture. All rights reserved.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69302" y="494233"/>
            <a:ext cx="10935094" cy="52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dirty="0"/>
              <a:t>Angular 4 – Taller de Desarrollo</a:t>
            </a:r>
            <a:endParaRPr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s-ES" dirty="0"/>
              <a:t>1 – angular cli</a:t>
            </a:r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lang="en-US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Angular CLI nos permite automatizar varias operaciones con un simple comando, como por ejemplo: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 marL="457200" indent="-4572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Crear aplicaciones en Angular rápidamente.</a:t>
            </a:r>
          </a:p>
          <a:p>
            <a:pPr marL="457200" indent="-4572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Ejecutar un servidor de desarrollo con </a:t>
            </a:r>
            <a:r>
              <a:rPr lang="es-ES" sz="2400" dirty="0" err="1"/>
              <a:t>LiveReload</a:t>
            </a:r>
            <a:r>
              <a:rPr lang="es-E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Añadir </a:t>
            </a:r>
            <a:r>
              <a:rPr lang="es-ES" sz="2400" dirty="0" err="1"/>
              <a:t>features</a:t>
            </a:r>
            <a:r>
              <a:rPr lang="es-ES" sz="2400" dirty="0"/>
              <a:t> a tu aplicación de Angular.</a:t>
            </a:r>
          </a:p>
          <a:p>
            <a:pPr marL="457200" indent="-4572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Realizar pruebas unitarias y </a:t>
            </a:r>
            <a:r>
              <a:rPr lang="es-ES" sz="2400" dirty="0" err="1"/>
              <a:t>end-to-end</a:t>
            </a:r>
            <a:r>
              <a:rPr lang="es-E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Hace </a:t>
            </a:r>
            <a:r>
              <a:rPr lang="es-ES" sz="2400" dirty="0" err="1"/>
              <a:t>build</a:t>
            </a:r>
            <a:r>
              <a:rPr lang="es-ES" sz="2400" dirty="0"/>
              <a:t> de tu aplicación para producción.</a:t>
            </a:r>
          </a:p>
          <a:p>
            <a:pPr marL="457200" indent="-4572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Y algo muy importante es que ya tiene muchas buenas prácticas oficiales </a:t>
            </a:r>
            <a:r>
              <a:rPr lang="es-ES" sz="2400" dirty="0" err="1"/>
              <a:t>preconfiguradas</a:t>
            </a:r>
            <a:r>
              <a:rPr lang="es-ES" sz="2400" dirty="0"/>
              <a:t>, así que nos va a ayudar a mantener un estándar de código.</a:t>
            </a:r>
          </a:p>
        </p:txBody>
      </p:sp>
    </p:spTree>
    <p:extLst>
      <p:ext uri="{BB962C8B-B14F-4D97-AF65-F5344CB8AC3E}">
        <p14:creationId xmlns:p14="http://schemas.microsoft.com/office/powerpoint/2010/main" val="400456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Copyright © 2017 Accenture. All rights reserved.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69302" y="494233"/>
            <a:ext cx="10935094" cy="372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dirty="0"/>
              <a:t>Angular 4 – Taller de Desarrollo</a:t>
            </a:r>
            <a:endParaRPr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s-ES" dirty="0"/>
              <a:t>2 – crear una nueva aplicación</a:t>
            </a:r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lang="en-US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Con el siguiente comando se podrá generar un nuevo esqueleto de aplicación (una aplicación mínima) ideal para empezar a desarrollar siguiendo las mejores prácticas y estándares de programación: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Supóngase que queremos crear un nuevo proyecto llamado "</a:t>
            </a:r>
            <a:r>
              <a:rPr lang="es-ES" sz="2400" dirty="0" err="1"/>
              <a:t>AccenTest</a:t>
            </a:r>
            <a:r>
              <a:rPr lang="es-ES" sz="2400" dirty="0"/>
              <a:t>"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b="1" i="1" dirty="0"/>
              <a:t>&gt; ng new </a:t>
            </a:r>
            <a:r>
              <a:rPr lang="es-ES" sz="2400" b="1" i="1" dirty="0" err="1"/>
              <a:t>BechMarvel</a:t>
            </a:r>
            <a:r>
              <a:rPr lang="es-ES" sz="2400" b="1" i="1" dirty="0"/>
              <a:t> - -</a:t>
            </a:r>
            <a:r>
              <a:rPr lang="es-ES" sz="2400" b="1" i="1" dirty="0" err="1"/>
              <a:t>routing</a:t>
            </a:r>
            <a:r>
              <a:rPr lang="es-ES" sz="2400" b="1" i="1" dirty="0"/>
              <a:t> [--</a:t>
            </a:r>
            <a:r>
              <a:rPr lang="es-ES" sz="2400" b="1" i="1" dirty="0" err="1"/>
              <a:t>style</a:t>
            </a:r>
            <a:r>
              <a:rPr lang="es-ES" sz="2400" b="1" i="1" dirty="0"/>
              <a:t>=</a:t>
            </a:r>
            <a:r>
              <a:rPr lang="es-ES" sz="2400" b="1" i="1" dirty="0" err="1"/>
              <a:t>css|scss|sass|less|styl</a:t>
            </a:r>
            <a:r>
              <a:rPr lang="es-ES" sz="2400" b="1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690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Copyright © 2017 Accenture. All rights reserved.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69302" y="494233"/>
            <a:ext cx="10935094" cy="52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dirty="0"/>
              <a:t>Angular 4 – Taller de Desarrollo</a:t>
            </a:r>
            <a:endParaRPr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s-ES" dirty="0"/>
              <a:t>2 – crear una nueva aplicación</a:t>
            </a:r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lang="en-US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¿que está pasando cuando ejecutamos este comando?: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Un nuevo directorio llamado "</a:t>
            </a:r>
            <a:r>
              <a:rPr lang="es-ES" sz="2400" dirty="0" err="1"/>
              <a:t>AccenTest</a:t>
            </a:r>
            <a:r>
              <a:rPr lang="es-ES" sz="2400" dirty="0"/>
              <a:t>" es creado.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Todo los archivos del </a:t>
            </a:r>
            <a:r>
              <a:rPr lang="es-ES" sz="2400" dirty="0" err="1"/>
              <a:t>source</a:t>
            </a:r>
            <a:r>
              <a:rPr lang="es-ES" sz="2400" dirty="0"/>
              <a:t> de tu aplicación son creados, basándose en el nombre ("</a:t>
            </a:r>
            <a:r>
              <a:rPr lang="es-ES" sz="2400" dirty="0" err="1"/>
              <a:t>AccenTest</a:t>
            </a:r>
            <a:r>
              <a:rPr lang="es-ES" sz="2400" dirty="0"/>
              <a:t>" en este caso) y siguiendo las buenas prácticas oficiales de Angular.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Las dependencias son instaladas (usando NPM).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Se configura </a:t>
            </a:r>
            <a:r>
              <a:rPr lang="es-ES" sz="2400" dirty="0" err="1"/>
              <a:t>TypeScript</a:t>
            </a:r>
            <a:r>
              <a:rPr lang="es-E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Se configura Karma (</a:t>
            </a:r>
            <a:r>
              <a:rPr lang="es-ES" sz="2400" dirty="0" err="1"/>
              <a:t>Testing</a:t>
            </a:r>
            <a:r>
              <a:rPr lang="es-ES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Se configura </a:t>
            </a:r>
            <a:r>
              <a:rPr lang="es-ES" sz="2400" dirty="0" err="1"/>
              <a:t>Protractor</a:t>
            </a:r>
            <a:r>
              <a:rPr lang="es-ES" sz="2400" dirty="0"/>
              <a:t> (</a:t>
            </a:r>
            <a:r>
              <a:rPr lang="es-ES" sz="2400" dirty="0" err="1"/>
              <a:t>Testing</a:t>
            </a:r>
            <a:r>
              <a:rPr lang="es-ES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EL proyecto queda listo y configurado para que puedas usarlo como base y seguir construyendo sobre el mismo.</a:t>
            </a:r>
            <a:endParaRPr lang="es-ES" sz="2400" b="1" i="1" dirty="0"/>
          </a:p>
        </p:txBody>
      </p:sp>
    </p:spTree>
    <p:extLst>
      <p:ext uri="{BB962C8B-B14F-4D97-AF65-F5344CB8AC3E}">
        <p14:creationId xmlns:p14="http://schemas.microsoft.com/office/powerpoint/2010/main" val="215329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Copyright © 2017 Accenture. All rights reserved.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69302" y="494233"/>
            <a:ext cx="10935094" cy="483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dirty="0"/>
              <a:t>Angular 4 – Taller de Desarrollo</a:t>
            </a:r>
            <a:endParaRPr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s-ES" dirty="0"/>
              <a:t>2 – crear una nueva aplicación</a:t>
            </a:r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lang="en-US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La forma más sencilla de ejecutar una aplicación para hacer pruebas y desarrollar nuevas funcionalidades es mediante el siguiente comando: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b="1" i="1" dirty="0"/>
              <a:t>&gt; ng </a:t>
            </a:r>
            <a:r>
              <a:rPr lang="es-ES" sz="2400" b="1" i="1" dirty="0" err="1"/>
              <a:t>serve</a:t>
            </a:r>
            <a:r>
              <a:rPr lang="es-ES" sz="2400" b="1" i="1" dirty="0"/>
              <a:t> [--open]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b="1" i="1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¿que está pasando cuando ejecutamos este comando?: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Se carga la configuración definida en el archivo .angular-</a:t>
            </a:r>
            <a:r>
              <a:rPr lang="es-ES" sz="2400" dirty="0" err="1"/>
              <a:t>cli.json</a:t>
            </a:r>
            <a:r>
              <a:rPr lang="es-E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Se ejecuta </a:t>
            </a:r>
            <a:r>
              <a:rPr lang="es-ES" sz="2400" dirty="0" err="1"/>
              <a:t>Webpack</a:t>
            </a:r>
            <a:r>
              <a:rPr lang="es-ES" sz="2400" dirty="0"/>
              <a:t> para construir y empaquetar todo el código en JavaScript y CSS.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Se inicia el </a:t>
            </a:r>
            <a:r>
              <a:rPr lang="es-ES" sz="2400" dirty="0" err="1"/>
              <a:t>Webpack</a:t>
            </a:r>
            <a:r>
              <a:rPr lang="es-ES" sz="2400" dirty="0"/>
              <a:t> Dev Server en el puerto 4200.</a:t>
            </a:r>
          </a:p>
        </p:txBody>
      </p:sp>
    </p:spTree>
    <p:extLst>
      <p:ext uri="{BB962C8B-B14F-4D97-AF65-F5344CB8AC3E}">
        <p14:creationId xmlns:p14="http://schemas.microsoft.com/office/powerpoint/2010/main" val="284812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Copyright © 2017 Accenture. All rights reserved.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69302" y="484294"/>
            <a:ext cx="10935094" cy="3354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dirty="0"/>
              <a:t>Angular 4 – Taller de Desarrollo</a:t>
            </a:r>
            <a:endParaRPr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s-ES" dirty="0"/>
              <a:t>3 – crear un componente</a:t>
            </a:r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lang="en-US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Vamos a generar el primer componente de nuestra aplicación, ejecutando el siguiente comando: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b="1" i="1" dirty="0"/>
              <a:t>&gt; </a:t>
            </a:r>
            <a:r>
              <a:rPr lang="it-IT" sz="2400" b="1" i="1" dirty="0"/>
              <a:t>ng generate component ListadoDeHeroes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Nótese los archivos creados y los cambios en </a:t>
            </a:r>
            <a:r>
              <a:rPr lang="es-ES" sz="2400" dirty="0" err="1"/>
              <a:t>app.module.ts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367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Copyright © 2017 Accenture. All rights reserved.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69302" y="484294"/>
            <a:ext cx="10935094" cy="372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dirty="0"/>
              <a:t>Angular 4 – Taller de Desarrollo</a:t>
            </a:r>
            <a:endParaRPr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s-ES" dirty="0"/>
              <a:t>4 – limpiemos el </a:t>
            </a:r>
            <a:r>
              <a:rPr lang="es-ES" dirty="0" err="1"/>
              <a:t>html</a:t>
            </a:r>
            <a:r>
              <a:rPr lang="es-ES" dirty="0"/>
              <a:t> de </a:t>
            </a:r>
            <a:r>
              <a:rPr lang="es-ES" dirty="0" err="1"/>
              <a:t>app.component</a:t>
            </a:r>
            <a:endParaRPr lang="es-ES" dirty="0"/>
          </a:p>
          <a:p>
            <a:pPr>
              <a:defRPr sz="2400" cap="all" spc="-150">
                <a:solidFill>
                  <a:srgbClr val="4C4C4C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lang="en-US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dirty="0"/>
              <a:t>Vamos al siguiente archivo: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2400" dirty="0"/>
              <a:t>- </a:t>
            </a:r>
            <a:r>
              <a:rPr lang="es-AR" sz="2400" dirty="0" err="1"/>
              <a:t>src</a:t>
            </a:r>
            <a:r>
              <a:rPr lang="es-AR" sz="2400" dirty="0"/>
              <a:t>/app/listado-de-</a:t>
            </a:r>
            <a:r>
              <a:rPr lang="es-AR" sz="2400" dirty="0" err="1"/>
              <a:t>heroes</a:t>
            </a:r>
            <a:r>
              <a:rPr lang="es-AR" sz="2400" dirty="0"/>
              <a:t>/listado-de-heroes.component.html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Y vamos a cambiar contenido del archivo por:</a:t>
            </a:r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ES" sz="2400" dirty="0"/>
          </a:p>
          <a:p>
            <a:pPr>
              <a:defRPr sz="1600" spc="-15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sz="2400" dirty="0"/>
              <a:t>&lt;h1&gt;Hola Mundo&lt;/h1&gt;</a:t>
            </a:r>
          </a:p>
        </p:txBody>
      </p:sp>
    </p:spTree>
    <p:extLst>
      <p:ext uri="{BB962C8B-B14F-4D97-AF65-F5344CB8AC3E}">
        <p14:creationId xmlns:p14="http://schemas.microsoft.com/office/powerpoint/2010/main" val="392112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1072</Words>
  <Application>Microsoft Office PowerPoint</Application>
  <PresentationFormat>Widescreen</PresentationFormat>
  <Paragraphs>202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JhengHei Light</vt:lpstr>
      <vt:lpstr>Arial</vt:lpstr>
      <vt:lpstr>Arial Black</vt:lpstr>
      <vt:lpstr>Calibri</vt:lpstr>
      <vt:lpstr>Calibri Light</vt:lpstr>
      <vt:lpstr>Office Theme</vt:lpstr>
      <vt:lpstr>Angular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cp:lastModifiedBy>Urbina Bermudez, J.</cp:lastModifiedBy>
  <cp:revision>76</cp:revision>
  <dcterms:modified xsi:type="dcterms:W3CDTF">2017-12-12T14:27:47Z</dcterms:modified>
</cp:coreProperties>
</file>