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notesMasterIdLst>
    <p:notesMasterId r:id="rId18"/>
  </p:notesMasterIdLst>
  <p:sldIdLst>
    <p:sldId id="256" r:id="rId2"/>
    <p:sldId id="257" r:id="rId3"/>
    <p:sldId id="259" r:id="rId4"/>
    <p:sldId id="258" r:id="rId5"/>
    <p:sldId id="272" r:id="rId6"/>
    <p:sldId id="271" r:id="rId7"/>
    <p:sldId id="270" r:id="rId8"/>
    <p:sldId id="260" r:id="rId9"/>
    <p:sldId id="262" r:id="rId10"/>
    <p:sldId id="275" r:id="rId11"/>
    <p:sldId id="268" r:id="rId12"/>
    <p:sldId id="267" r:id="rId13"/>
    <p:sldId id="276" r:id="rId14"/>
    <p:sldId id="266" r:id="rId15"/>
    <p:sldId id="273" r:id="rId16"/>
    <p:sldId id="269" r:id="rId1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3D56DF-3CDA-4621-ABB4-F2F5C92537A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5ACA0F4-862E-4903-8A42-B56252E7828C}">
      <dgm:prSet/>
      <dgm:spPr/>
      <dgm:t>
        <a:bodyPr/>
        <a:lstStyle/>
        <a:p>
          <a:r>
            <a:rPr lang="en-US" b="1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Projekt</a:t>
          </a:r>
          <a:r>
            <a:rPr lang="en-US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</a:t>
          </a:r>
          <a:r>
            <a:rPr lang="en-US" b="1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átfogó</a:t>
          </a:r>
          <a:r>
            <a:rPr lang="en-US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</a:t>
          </a:r>
          <a:r>
            <a:rPr lang="en-US" b="1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bemutatás</a:t>
          </a:r>
          <a:r>
            <a:rPr lang="en-US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</a:t>
          </a:r>
        </a:p>
      </dgm:t>
    </dgm:pt>
    <dgm:pt modelId="{B39ACC0E-D340-49B9-BBDB-C76A7EA5F366}" type="parTrans" cxnId="{EE0032BF-3B6C-4F8A-A01E-55AD1F735B2E}">
      <dgm:prSet/>
      <dgm:spPr/>
      <dgm:t>
        <a:bodyPr/>
        <a:lstStyle/>
        <a:p>
          <a:endParaRPr lang="en-US"/>
        </a:p>
      </dgm:t>
    </dgm:pt>
    <dgm:pt modelId="{D8705A1F-7E8A-443A-9D8F-C1EE6405F796}" type="sibTrans" cxnId="{EE0032BF-3B6C-4F8A-A01E-55AD1F735B2E}">
      <dgm:prSet/>
      <dgm:spPr/>
      <dgm:t>
        <a:bodyPr/>
        <a:lstStyle/>
        <a:p>
          <a:endParaRPr lang="en-US"/>
        </a:p>
      </dgm:t>
    </dgm:pt>
    <dgm:pt modelId="{7C900F7E-3A6C-40C6-B7BE-F983E1F921F9}">
      <dgm:prSet/>
      <dgm:spPr/>
      <dgm:t>
        <a:bodyPr/>
        <a:lstStyle/>
        <a:p>
          <a:r>
            <a:rPr lang="en-US" b="1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Használt</a:t>
          </a:r>
          <a:r>
            <a:rPr lang="en-US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</a:t>
          </a:r>
          <a:r>
            <a:rPr lang="en-US" b="1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technológiák</a:t>
          </a:r>
          <a:r>
            <a:rPr lang="en-US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</a:t>
          </a:r>
          <a:r>
            <a:rPr lang="en-US" b="1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ismertetése</a:t>
          </a:r>
          <a:endParaRPr lang="en-US" b="1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230081DB-178C-482F-BF6C-923C6F6C0816}" type="parTrans" cxnId="{465E222D-3D95-467D-B420-2B3E87FCBB4D}">
      <dgm:prSet/>
      <dgm:spPr/>
      <dgm:t>
        <a:bodyPr/>
        <a:lstStyle/>
        <a:p>
          <a:endParaRPr lang="en-US"/>
        </a:p>
      </dgm:t>
    </dgm:pt>
    <dgm:pt modelId="{97680B27-771F-4934-82D4-97FE97FD3069}" type="sibTrans" cxnId="{465E222D-3D95-467D-B420-2B3E87FCBB4D}">
      <dgm:prSet/>
      <dgm:spPr/>
      <dgm:t>
        <a:bodyPr/>
        <a:lstStyle/>
        <a:p>
          <a:endParaRPr lang="en-US"/>
        </a:p>
      </dgm:t>
    </dgm:pt>
    <dgm:pt modelId="{AD1BEB51-AC6F-490B-A25A-F5D4F44007D4}">
      <dgm:prSet custT="1"/>
      <dgm:spPr/>
      <dgm:t>
        <a:bodyPr/>
        <a:lstStyle/>
        <a:p>
          <a:r>
            <a:rPr lang="en-US" sz="2800" b="1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Feladat</a:t>
          </a:r>
          <a:r>
            <a:rPr lang="en-US" sz="28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</a:t>
          </a:r>
          <a:r>
            <a:rPr lang="en-US" sz="2800" b="1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kivitelezése</a:t>
          </a:r>
          <a:r>
            <a:rPr lang="en-US" sz="28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/ Code review </a:t>
          </a:r>
        </a:p>
      </dgm:t>
    </dgm:pt>
    <dgm:pt modelId="{B6CD4C06-C15E-4794-86B0-8DAABD0C99B7}" type="parTrans" cxnId="{FFD96B8D-2E78-438D-9F9F-F7B5AA77EE96}">
      <dgm:prSet/>
      <dgm:spPr/>
      <dgm:t>
        <a:bodyPr/>
        <a:lstStyle/>
        <a:p>
          <a:endParaRPr lang="en-US"/>
        </a:p>
      </dgm:t>
    </dgm:pt>
    <dgm:pt modelId="{2A38B65E-A152-4855-8972-DF4046C458BD}" type="sibTrans" cxnId="{FFD96B8D-2E78-438D-9F9F-F7B5AA77EE96}">
      <dgm:prSet/>
      <dgm:spPr/>
      <dgm:t>
        <a:bodyPr/>
        <a:lstStyle/>
        <a:p>
          <a:endParaRPr lang="en-US"/>
        </a:p>
      </dgm:t>
    </dgm:pt>
    <dgm:pt modelId="{1828BC42-0B3B-476F-953B-C8C8C22B7310}">
      <dgm:prSet/>
      <dgm:spPr/>
      <dgm:t>
        <a:bodyPr/>
        <a:lstStyle/>
        <a:p>
          <a:r>
            <a:rPr lang="en-US" b="1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Érdekességek</a:t>
          </a:r>
          <a:r>
            <a:rPr lang="en-US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, </a:t>
          </a:r>
          <a:r>
            <a:rPr lang="en-US" b="1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nehézségek</a:t>
          </a:r>
          <a:endParaRPr lang="en-US" b="1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264B9812-85D8-41A0-B74D-A1F52542BC1C}" type="parTrans" cxnId="{6408D584-F710-41F7-A627-C11C24F82FE4}">
      <dgm:prSet/>
      <dgm:spPr/>
      <dgm:t>
        <a:bodyPr/>
        <a:lstStyle/>
        <a:p>
          <a:endParaRPr lang="en-US"/>
        </a:p>
      </dgm:t>
    </dgm:pt>
    <dgm:pt modelId="{55042874-63EE-4925-B4B9-C0FA57D69A06}" type="sibTrans" cxnId="{6408D584-F710-41F7-A627-C11C24F82FE4}">
      <dgm:prSet/>
      <dgm:spPr/>
      <dgm:t>
        <a:bodyPr/>
        <a:lstStyle/>
        <a:p>
          <a:endParaRPr lang="en-US"/>
        </a:p>
      </dgm:t>
    </dgm:pt>
    <dgm:pt modelId="{27A27E38-D947-4B0D-9073-5CED7ECDB33E}" type="pres">
      <dgm:prSet presAssocID="{A43D56DF-3CDA-4621-ABB4-F2F5C92537A9}" presName="linear" presStyleCnt="0">
        <dgm:presLayoutVars>
          <dgm:animLvl val="lvl"/>
          <dgm:resizeHandles val="exact"/>
        </dgm:presLayoutVars>
      </dgm:prSet>
      <dgm:spPr/>
    </dgm:pt>
    <dgm:pt modelId="{007DDE32-5574-4BE3-A483-A62A3C4114E5}" type="pres">
      <dgm:prSet presAssocID="{A5ACA0F4-862E-4903-8A42-B56252E7828C}" presName="parentText" presStyleLbl="node1" presStyleIdx="0" presStyleCnt="4" custLinFactY="-12955" custLinFactNeighborY="-100000">
        <dgm:presLayoutVars>
          <dgm:chMax val="0"/>
          <dgm:bulletEnabled val="1"/>
        </dgm:presLayoutVars>
      </dgm:prSet>
      <dgm:spPr/>
    </dgm:pt>
    <dgm:pt modelId="{FFC2FDA1-C8EC-4B37-8FFA-7EC0674903A9}" type="pres">
      <dgm:prSet presAssocID="{D8705A1F-7E8A-443A-9D8F-C1EE6405F796}" presName="spacer" presStyleCnt="0"/>
      <dgm:spPr/>
    </dgm:pt>
    <dgm:pt modelId="{894A7FBE-C0F5-4C01-AD87-5A77B24A722C}" type="pres">
      <dgm:prSet presAssocID="{7C900F7E-3A6C-40C6-B7BE-F983E1F921F9}" presName="parentText" presStyleLbl="node1" presStyleIdx="1" presStyleCnt="4" custLinFactY="-1496" custLinFactNeighborY="-100000">
        <dgm:presLayoutVars>
          <dgm:chMax val="0"/>
          <dgm:bulletEnabled val="1"/>
        </dgm:presLayoutVars>
      </dgm:prSet>
      <dgm:spPr/>
    </dgm:pt>
    <dgm:pt modelId="{8EBDA6DD-FE9E-4505-A18D-BE766B7691E8}" type="pres">
      <dgm:prSet presAssocID="{97680B27-771F-4934-82D4-97FE97FD3069}" presName="spacer" presStyleCnt="0"/>
      <dgm:spPr/>
    </dgm:pt>
    <dgm:pt modelId="{6A1EEA13-8ED8-4AB3-8F5C-9AC4ED81EC65}" type="pres">
      <dgm:prSet presAssocID="{AD1BEB51-AC6F-490B-A25A-F5D4F44007D4}" presName="parentText" presStyleLbl="node1" presStyleIdx="2" presStyleCnt="4" custLinFactNeighborY="33278">
        <dgm:presLayoutVars>
          <dgm:chMax val="0"/>
          <dgm:bulletEnabled val="1"/>
        </dgm:presLayoutVars>
      </dgm:prSet>
      <dgm:spPr/>
    </dgm:pt>
    <dgm:pt modelId="{101DB0F2-71C3-4B6B-95EC-11AEEDB4B9BF}" type="pres">
      <dgm:prSet presAssocID="{2A38B65E-A152-4855-8972-DF4046C458BD}" presName="spacer" presStyleCnt="0"/>
      <dgm:spPr/>
    </dgm:pt>
    <dgm:pt modelId="{42CF1B1C-7456-4847-985C-4616A3846E8A}" type="pres">
      <dgm:prSet presAssocID="{1828BC42-0B3B-476F-953B-C8C8C22B7310}" presName="parentText" presStyleLbl="node1" presStyleIdx="3" presStyleCnt="4" custLinFactY="8320" custLinFactNeighborX="-171" custLinFactNeighborY="100000">
        <dgm:presLayoutVars>
          <dgm:chMax val="0"/>
          <dgm:bulletEnabled val="1"/>
        </dgm:presLayoutVars>
      </dgm:prSet>
      <dgm:spPr/>
    </dgm:pt>
  </dgm:ptLst>
  <dgm:cxnLst>
    <dgm:cxn modelId="{465E222D-3D95-467D-B420-2B3E87FCBB4D}" srcId="{A43D56DF-3CDA-4621-ABB4-F2F5C92537A9}" destId="{7C900F7E-3A6C-40C6-B7BE-F983E1F921F9}" srcOrd="1" destOrd="0" parTransId="{230081DB-178C-482F-BF6C-923C6F6C0816}" sibTransId="{97680B27-771F-4934-82D4-97FE97FD3069}"/>
    <dgm:cxn modelId="{9D9AC35E-F57F-4DDF-9FA0-32CF7A4B55B3}" type="presOf" srcId="{A5ACA0F4-862E-4903-8A42-B56252E7828C}" destId="{007DDE32-5574-4BE3-A483-A62A3C4114E5}" srcOrd="0" destOrd="0" presId="urn:microsoft.com/office/officeart/2005/8/layout/vList2"/>
    <dgm:cxn modelId="{6F658152-E67C-4CD8-AA7E-182FAA99F6B9}" type="presOf" srcId="{A43D56DF-3CDA-4621-ABB4-F2F5C92537A9}" destId="{27A27E38-D947-4B0D-9073-5CED7ECDB33E}" srcOrd="0" destOrd="0" presId="urn:microsoft.com/office/officeart/2005/8/layout/vList2"/>
    <dgm:cxn modelId="{9C9B0B7A-EE7D-40EC-95B5-72A66814187E}" type="presOf" srcId="{7C900F7E-3A6C-40C6-B7BE-F983E1F921F9}" destId="{894A7FBE-C0F5-4C01-AD87-5A77B24A722C}" srcOrd="0" destOrd="0" presId="urn:microsoft.com/office/officeart/2005/8/layout/vList2"/>
    <dgm:cxn modelId="{6408D584-F710-41F7-A627-C11C24F82FE4}" srcId="{A43D56DF-3CDA-4621-ABB4-F2F5C92537A9}" destId="{1828BC42-0B3B-476F-953B-C8C8C22B7310}" srcOrd="3" destOrd="0" parTransId="{264B9812-85D8-41A0-B74D-A1F52542BC1C}" sibTransId="{55042874-63EE-4925-B4B9-C0FA57D69A06}"/>
    <dgm:cxn modelId="{FFD96B8D-2E78-438D-9F9F-F7B5AA77EE96}" srcId="{A43D56DF-3CDA-4621-ABB4-F2F5C92537A9}" destId="{AD1BEB51-AC6F-490B-A25A-F5D4F44007D4}" srcOrd="2" destOrd="0" parTransId="{B6CD4C06-C15E-4794-86B0-8DAABD0C99B7}" sibTransId="{2A38B65E-A152-4855-8972-DF4046C458BD}"/>
    <dgm:cxn modelId="{E17F8A91-5718-4B1D-9B4B-55BCEF0A03ED}" type="presOf" srcId="{1828BC42-0B3B-476F-953B-C8C8C22B7310}" destId="{42CF1B1C-7456-4847-985C-4616A3846E8A}" srcOrd="0" destOrd="0" presId="urn:microsoft.com/office/officeart/2005/8/layout/vList2"/>
    <dgm:cxn modelId="{EE0032BF-3B6C-4F8A-A01E-55AD1F735B2E}" srcId="{A43D56DF-3CDA-4621-ABB4-F2F5C92537A9}" destId="{A5ACA0F4-862E-4903-8A42-B56252E7828C}" srcOrd="0" destOrd="0" parTransId="{B39ACC0E-D340-49B9-BBDB-C76A7EA5F366}" sibTransId="{D8705A1F-7E8A-443A-9D8F-C1EE6405F796}"/>
    <dgm:cxn modelId="{E2ED88E3-5753-4B8C-8A78-359EC892C149}" type="presOf" srcId="{AD1BEB51-AC6F-490B-A25A-F5D4F44007D4}" destId="{6A1EEA13-8ED8-4AB3-8F5C-9AC4ED81EC65}" srcOrd="0" destOrd="0" presId="urn:microsoft.com/office/officeart/2005/8/layout/vList2"/>
    <dgm:cxn modelId="{38981BDB-C5A5-40E1-B343-7995B0FC7939}" type="presParOf" srcId="{27A27E38-D947-4B0D-9073-5CED7ECDB33E}" destId="{007DDE32-5574-4BE3-A483-A62A3C4114E5}" srcOrd="0" destOrd="0" presId="urn:microsoft.com/office/officeart/2005/8/layout/vList2"/>
    <dgm:cxn modelId="{5242D465-DAAA-4701-8BF6-6C42C8886B7B}" type="presParOf" srcId="{27A27E38-D947-4B0D-9073-5CED7ECDB33E}" destId="{FFC2FDA1-C8EC-4B37-8FFA-7EC0674903A9}" srcOrd="1" destOrd="0" presId="urn:microsoft.com/office/officeart/2005/8/layout/vList2"/>
    <dgm:cxn modelId="{5B8629E7-50CF-4F76-9689-92A13760FF12}" type="presParOf" srcId="{27A27E38-D947-4B0D-9073-5CED7ECDB33E}" destId="{894A7FBE-C0F5-4C01-AD87-5A77B24A722C}" srcOrd="2" destOrd="0" presId="urn:microsoft.com/office/officeart/2005/8/layout/vList2"/>
    <dgm:cxn modelId="{05152B6A-6B8E-42C3-A45F-EF25F53E80B0}" type="presParOf" srcId="{27A27E38-D947-4B0D-9073-5CED7ECDB33E}" destId="{8EBDA6DD-FE9E-4505-A18D-BE766B7691E8}" srcOrd="3" destOrd="0" presId="urn:microsoft.com/office/officeart/2005/8/layout/vList2"/>
    <dgm:cxn modelId="{3E4E5774-6DF1-4AA0-858A-FF41A6C21CDD}" type="presParOf" srcId="{27A27E38-D947-4B0D-9073-5CED7ECDB33E}" destId="{6A1EEA13-8ED8-4AB3-8F5C-9AC4ED81EC65}" srcOrd="4" destOrd="0" presId="urn:microsoft.com/office/officeart/2005/8/layout/vList2"/>
    <dgm:cxn modelId="{B9F61478-C100-4718-AA58-A16D226BECA6}" type="presParOf" srcId="{27A27E38-D947-4B0D-9073-5CED7ECDB33E}" destId="{101DB0F2-71C3-4B6B-95EC-11AEEDB4B9BF}" srcOrd="5" destOrd="0" presId="urn:microsoft.com/office/officeart/2005/8/layout/vList2"/>
    <dgm:cxn modelId="{B8F28E8E-853B-48A4-B6A2-C2FF6025FACF}" type="presParOf" srcId="{27A27E38-D947-4B0D-9073-5CED7ECDB33E}" destId="{42CF1B1C-7456-4847-985C-4616A3846E8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7DDE32-5574-4BE3-A483-A62A3C4114E5}">
      <dsp:nvSpPr>
        <dsp:cNvPr id="0" name=""/>
        <dsp:cNvSpPr/>
      </dsp:nvSpPr>
      <dsp:spPr>
        <a:xfrm>
          <a:off x="0" y="885587"/>
          <a:ext cx="6589260" cy="7207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Projekt</a:t>
          </a:r>
          <a:r>
            <a:rPr lang="en-US" sz="2800" b="1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</a:t>
          </a:r>
          <a:r>
            <a:rPr lang="en-US" sz="2800" b="1" kern="120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átfogó</a:t>
          </a:r>
          <a:r>
            <a:rPr lang="en-US" sz="2800" b="1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</a:t>
          </a:r>
          <a:r>
            <a:rPr lang="en-US" sz="2800" b="1" kern="120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bemutatás</a:t>
          </a:r>
          <a:r>
            <a:rPr lang="en-US" sz="2800" b="1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</a:t>
          </a:r>
        </a:p>
      </dsp:txBody>
      <dsp:txXfrm>
        <a:off x="35183" y="920770"/>
        <a:ext cx="6518894" cy="650354"/>
      </dsp:txXfrm>
    </dsp:sp>
    <dsp:sp modelId="{894A7FBE-C0F5-4C01-AD87-5A77B24A722C}">
      <dsp:nvSpPr>
        <dsp:cNvPr id="0" name=""/>
        <dsp:cNvSpPr/>
      </dsp:nvSpPr>
      <dsp:spPr>
        <a:xfrm>
          <a:off x="0" y="1769534"/>
          <a:ext cx="6589260" cy="72072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Használt</a:t>
          </a:r>
          <a:r>
            <a:rPr lang="en-US" sz="2800" b="1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</a:t>
          </a:r>
          <a:r>
            <a:rPr lang="en-US" sz="2800" b="1" kern="120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technológiák</a:t>
          </a:r>
          <a:r>
            <a:rPr lang="en-US" sz="2800" b="1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</a:t>
          </a:r>
          <a:r>
            <a:rPr lang="en-US" sz="2800" b="1" kern="120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ismertetése</a:t>
          </a:r>
          <a:endParaRPr lang="en-US" sz="2800" b="1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35183" y="1804717"/>
        <a:ext cx="6518894" cy="650354"/>
      </dsp:txXfrm>
    </dsp:sp>
    <dsp:sp modelId="{6A1EEA13-8ED8-4AB3-8F5C-9AC4ED81EC65}">
      <dsp:nvSpPr>
        <dsp:cNvPr id="0" name=""/>
        <dsp:cNvSpPr/>
      </dsp:nvSpPr>
      <dsp:spPr>
        <a:xfrm>
          <a:off x="0" y="2689151"/>
          <a:ext cx="6589260" cy="72072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Feladat</a:t>
          </a:r>
          <a:r>
            <a:rPr lang="en-US" sz="2800" b="1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</a:t>
          </a:r>
          <a:r>
            <a:rPr lang="en-US" sz="2800" b="1" kern="120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kivitelezése</a:t>
          </a:r>
          <a:r>
            <a:rPr lang="en-US" sz="2800" b="1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/ Code review </a:t>
          </a:r>
        </a:p>
      </dsp:txBody>
      <dsp:txXfrm>
        <a:off x="35183" y="2724334"/>
        <a:ext cx="6518894" cy="650354"/>
      </dsp:txXfrm>
    </dsp:sp>
    <dsp:sp modelId="{42CF1B1C-7456-4847-985C-4616A3846E8A}">
      <dsp:nvSpPr>
        <dsp:cNvPr id="0" name=""/>
        <dsp:cNvSpPr/>
      </dsp:nvSpPr>
      <dsp:spPr>
        <a:xfrm>
          <a:off x="0" y="3604280"/>
          <a:ext cx="6589260" cy="72072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Érdekességek</a:t>
          </a:r>
          <a:r>
            <a:rPr lang="en-US" sz="2800" b="1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, </a:t>
          </a:r>
          <a:r>
            <a:rPr lang="en-US" sz="2800" b="1" kern="120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nehézségek</a:t>
          </a:r>
          <a:endParaRPr lang="en-US" sz="2800" b="1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35183" y="3639463"/>
        <a:ext cx="6518894" cy="6503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7431B-1833-4115-AAB7-6F8DFD877B79}" type="datetimeFigureOut">
              <a:rPr lang="hu-HU" smtClean="0"/>
              <a:t>2024. 05. 08.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E7FA7A-78ED-4DF0-A493-561DDB55227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3208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7FA7A-78ED-4DF0-A493-561DDB55227B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3767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7FA7A-78ED-4DF0-A493-561DDB55227B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4341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7FA7A-78ED-4DF0-A493-561DDB55227B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61426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7FA7A-78ED-4DF0-A493-561DDB55227B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60360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7FA7A-78ED-4DF0-A493-561DDB55227B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01803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7FA7A-78ED-4DF0-A493-561DDB55227B}" type="slidenum">
              <a:rPr lang="hu-HU" smtClean="0"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0478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375583-8EA1-C330-E899-12D321920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B6AA2EC-569C-0702-F65C-2C12DF1042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7489334-ED25-60F2-D220-897851624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pPr/>
              <a:t>5/8/2024</a:t>
            </a:fld>
            <a:endParaRPr lang="en-US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AB55E45-207E-ABFA-4658-9A516AAAB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EB8D873-1C2A-F8A1-A606-7ED304286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321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375E432-80E9-0BE7-831E-E005D8359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76AF1B0-BD1A-8002-1DC9-8872D17C4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371384D-11F7-A0C0-8A7C-C4BE90E4C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pPr/>
              <a:t>5/8/2024</a:t>
            </a:fld>
            <a:endParaRPr lang="en-US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9A99C02-943A-ECBC-2EEA-9B6CB558E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525F074-289A-2161-1DEB-E845FAB2D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215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A83E7DA8-14CB-D572-A825-7B90E8F371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2EEE6F1-ECC7-2C4A-83FD-796916A2FC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9073B71-3845-6C5B-2288-0715DC037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pPr/>
              <a:t>5/8/2024</a:t>
            </a:fld>
            <a:endParaRPr lang="en-US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B2227C5-EF7B-0532-D3B0-31BAD4A13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DE80CBE-89CE-1AD5-6C0A-1B96AD132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273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84285C5-0007-33A0-9BB9-5B201DA47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8B033EC-BBC7-5BB6-704D-97E732273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B78073B-A7FF-20F5-A041-D8947D328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pPr/>
              <a:t>5/8/2024</a:t>
            </a:fld>
            <a:endParaRPr lang="en-US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3D9536A-4787-E547-2895-2AAFCB721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71DD23F-AD24-A7DD-50DB-D4D25E188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587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290A048-BEFE-AD06-82D6-5E5B13E0F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4F97C4B-71EB-504A-EB87-E69F01B8C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D229472-77A2-1005-7841-7759AAB86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pPr/>
              <a:t>5/8/2024</a:t>
            </a:fld>
            <a:endParaRPr lang="en-US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6F44830-7CA4-168D-A4CC-B66EDC471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215E989-48C2-92A2-D1CE-9939D471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297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B3276E3-B8AD-2A12-4083-60C3128AB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40A1A7A-54DD-51D1-BA04-77B25335B1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270ECEF-C19E-6C86-CDE1-52109E399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98FC035-8B13-9209-5443-834B8D7BC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pPr/>
              <a:t>5/8/2024</a:t>
            </a:fld>
            <a:endParaRPr lang="en-US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742C986-4309-2DDF-E59C-E5346E277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0FF7AC3-9CAD-5A5A-2EB1-7F37D8608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225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95D989-5A09-FC91-4B99-08E662193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A0E63E5-D353-4413-64EB-0026E68C5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686A3BA-1416-F52C-9093-EF7D4D7D4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52F34DE8-7F7A-A720-D938-720E1010EC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46D4628E-A951-6FD0-B508-EB801308C1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6F15E172-CE73-6743-89F9-7EC49A44E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pPr/>
              <a:t>5/8/2024</a:t>
            </a:fld>
            <a:endParaRPr lang="en-US" dirty="0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F0DFA00B-01A0-CA5A-464F-A030C2C05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C04F124B-1011-9624-2086-66343920A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936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57127E8-593E-10B4-B753-45A2BB395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914EEF99-1956-B4FA-C1DE-01D10FB7F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pPr/>
              <a:t>5/8/2024</a:t>
            </a:fld>
            <a:endParaRPr lang="en-US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6A4EC9B2-6986-AA45-0338-E2330FE3C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F7D95E8C-B1C4-F983-5F51-415CABE66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365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FDDDDEF8-59F1-D639-4513-FAA197998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pPr/>
              <a:t>5/8/2024</a:t>
            </a:fld>
            <a:endParaRPr lang="en-US" dirty="0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2567B46E-3748-DAF7-35C1-7E309C9A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FAA395A-EEA4-9C53-B83E-B833FF17E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87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CF35A5F-E88C-858A-AC20-E0EEF9F48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19DF978-9CE6-9423-A1D5-D15354313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CD1847F-3E55-62E2-8AC2-EA404EADD8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2B6DE4A-1062-A993-9C4C-945C864FB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pPr/>
              <a:t>5/8/2024</a:t>
            </a:fld>
            <a:endParaRPr lang="en-US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90F87D5-7CA6-5CFF-1BB7-9D89028E9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24AA2F1-53C0-A3D7-5A7A-87ABC1D0F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673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B1FA846-8030-F058-6058-B5E6DE91F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A318E426-B53E-B82E-C090-ED5CCCD783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1645E51-2FAA-B902-C53A-6092E22D8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BD31759-029B-D36F-8D87-1019F3183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pPr/>
              <a:t>5/8/2024</a:t>
            </a:fld>
            <a:endParaRPr lang="en-US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597A8D6-BC72-9C34-8DC8-4E9E5ADB8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226B4E1-9565-96B4-C6F7-A3BA39E42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591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468066A6-C881-E0D5-A2A2-CEA05E9A1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8BB70E8-337B-5EE8-D7BC-8E54E80E3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6D8857E-6904-9015-7557-D7C8F07A53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5/8/2024</a:t>
            </a:fld>
            <a:endParaRPr lang="en-US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4227430-EDA8-9748-B4F8-7FCEB4DBF9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88B0B23-892D-00F8-E6DD-725DD3E35D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998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4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29FE6A8-F512-C214-D3EC-E6C8C2C0B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924" y="1212012"/>
            <a:ext cx="10053763" cy="2928470"/>
          </a:xfrm>
        </p:spPr>
        <p:txBody>
          <a:bodyPr anchor="b">
            <a:normAutofit/>
          </a:bodyPr>
          <a:lstStyle/>
          <a:p>
            <a:pPr algn="l"/>
            <a:br>
              <a:rPr lang="en-US" sz="48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48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C# </a:t>
            </a:r>
            <a:r>
              <a:rPr lang="en-US" sz="480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Windows Forms </a:t>
            </a:r>
            <a:r>
              <a:rPr lang="en-US" sz="48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Application</a:t>
            </a:r>
            <a:endParaRPr lang="hu-HU" sz="4800" dirty="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CB5C918-867E-E842-C3DB-98DF99C08D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12614" y="4985124"/>
            <a:ext cx="2879383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2024. MAY. 08.</a:t>
            </a:r>
          </a:p>
          <a:p>
            <a:pPr algn="l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Pázmán András </a:t>
            </a:r>
            <a:endParaRPr lang="hu-HU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Cím 1">
            <a:extLst>
              <a:ext uri="{FF2B5EF4-FFF2-40B4-BE49-F238E27FC236}">
                <a16:creationId xmlns:a16="http://schemas.microsoft.com/office/drawing/2014/main" id="{C7124345-960D-D002-EBE0-AFF90E9C1436}"/>
              </a:ext>
            </a:extLst>
          </p:cNvPr>
          <p:cNvSpPr txBox="1">
            <a:spLocks/>
          </p:cNvSpPr>
          <p:nvPr/>
        </p:nvSpPr>
        <p:spPr>
          <a:xfrm>
            <a:off x="544328" y="2257986"/>
            <a:ext cx="10053763" cy="29284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b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Employee Manager App</a:t>
            </a:r>
            <a:endParaRPr lang="hu-HU" sz="3200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912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3C12886F-83ED-1B3A-17DF-2A628A5AF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1688" y="1190624"/>
            <a:ext cx="6629400" cy="49847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Adatbázis</a:t>
            </a:r>
            <a:r>
              <a:rPr lang="en-US" dirty="0"/>
              <a:t> </a:t>
            </a:r>
            <a:r>
              <a:rPr lang="en-US" dirty="0" err="1"/>
              <a:t>elérés</a:t>
            </a: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E47C4CF8-B97D-36B9-118F-777DB4EBC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0" y="0"/>
            <a:ext cx="12191998" cy="854937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EA9308D4-EEFE-01D2-2274-3ED40ACF1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34212"/>
            <a:ext cx="7467600" cy="720725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Projekt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kivitelezése</a:t>
            </a:r>
            <a:endParaRPr lang="hu-HU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9380E3-E0B4-5F25-7A66-9D734F6FD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472" y="2225120"/>
            <a:ext cx="7944959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447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E47C4CF8-B97D-36B9-118F-777DB4EBC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0" y="0"/>
            <a:ext cx="12191998" cy="767083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EA9308D4-EEFE-01D2-2274-3ED40ACF1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693" y="64119"/>
            <a:ext cx="5346291" cy="720725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Projekt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kivitelezése</a:t>
            </a:r>
            <a:endParaRPr lang="hu-HU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5F4D2C-22BF-959A-35F9-7E74EE5F05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1161" y="954991"/>
            <a:ext cx="4057786" cy="56955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20B09D-1E3C-3F1F-1E98-8116C325E748}"/>
              </a:ext>
            </a:extLst>
          </p:cNvPr>
          <p:cNvSpPr txBox="1"/>
          <p:nvPr/>
        </p:nvSpPr>
        <p:spPr>
          <a:xfrm>
            <a:off x="195309" y="954991"/>
            <a:ext cx="2093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Adatok</a:t>
            </a:r>
            <a:r>
              <a:rPr lang="en-US" b="1" dirty="0"/>
              <a:t> </a:t>
            </a:r>
            <a:r>
              <a:rPr lang="en-US" b="1" dirty="0" err="1"/>
              <a:t>lekérdezése</a:t>
            </a:r>
            <a:r>
              <a:rPr lang="en-US" b="1" dirty="0"/>
              <a:t> </a:t>
            </a:r>
            <a:endParaRPr lang="hu-HU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4B140B-3C3D-B48C-4101-975D78EB603F}"/>
              </a:ext>
            </a:extLst>
          </p:cNvPr>
          <p:cNvSpPr txBox="1"/>
          <p:nvPr/>
        </p:nvSpPr>
        <p:spPr>
          <a:xfrm>
            <a:off x="195309" y="1387579"/>
            <a:ext cx="578764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/>
              <a:t>Az </a:t>
            </a:r>
            <a:r>
              <a:rPr lang="hu-HU" sz="1400" b="1" i="1" dirty="0"/>
              <a:t>employeeListData</a:t>
            </a:r>
            <a:r>
              <a:rPr lang="hu-HU" sz="1400" dirty="0"/>
              <a:t> metódus elindít egy új listát, amelynek típusa </a:t>
            </a:r>
            <a:r>
              <a:rPr lang="hu-HU" sz="1400" b="1" i="1" dirty="0"/>
              <a:t>EmployeeData </a:t>
            </a:r>
            <a:r>
              <a:rPr lang="hu-HU" sz="1400" dirty="0"/>
              <a:t>listája.</a:t>
            </a:r>
            <a:br>
              <a:rPr lang="en-US" sz="1400" dirty="0"/>
            </a:br>
            <a:endParaRPr lang="hu-HU" sz="1400" dirty="0"/>
          </a:p>
          <a:p>
            <a:r>
              <a:rPr lang="hu-HU" sz="1400" dirty="0"/>
              <a:t>Ellenőrzi, hogy a connect nevű adaobjektumoktbázis kapcsolat nincs-e nyitva.</a:t>
            </a:r>
            <a:br>
              <a:rPr lang="en-US" sz="1400" dirty="0"/>
            </a:br>
            <a:r>
              <a:rPr lang="hu-HU" sz="1400" dirty="0"/>
              <a:t> Ha nyitva van, akkor a kód nem fut tovább, és üres listával tér vissza.</a:t>
            </a:r>
            <a:br>
              <a:rPr lang="en-US" sz="1400" dirty="0"/>
            </a:br>
            <a:endParaRPr lang="hu-HU" sz="1400" dirty="0"/>
          </a:p>
          <a:p>
            <a:r>
              <a:rPr lang="en-US" sz="1400" dirty="0" err="1"/>
              <a:t>Kapcsolat</a:t>
            </a:r>
            <a:r>
              <a:rPr lang="en-US" sz="1400" dirty="0"/>
              <a:t> </a:t>
            </a:r>
            <a:r>
              <a:rPr lang="en-US" sz="1400" dirty="0" err="1"/>
              <a:t>nyitás</a:t>
            </a:r>
            <a:r>
              <a:rPr lang="en-US" sz="1400" dirty="0"/>
              <a:t> h</a:t>
            </a:r>
            <a:r>
              <a:rPr lang="hu-HU" sz="1400" dirty="0"/>
              <a:t>a ez sikerül, akkor az SQL lekérdezést végrehajtja, hogy kiválassza az alkalmazottak adatait</a:t>
            </a:r>
            <a:r>
              <a:rPr lang="en-US" sz="1400" dirty="0"/>
              <a:t>.</a:t>
            </a:r>
            <a:br>
              <a:rPr lang="en-US" sz="1400" dirty="0"/>
            </a:br>
            <a:endParaRPr lang="en-US" sz="1400" dirty="0"/>
          </a:p>
          <a:p>
            <a:r>
              <a:rPr lang="hu-HU" sz="1400" dirty="0"/>
              <a:t>Az eredmények beolvasásához a kód egy </a:t>
            </a:r>
            <a:r>
              <a:rPr lang="hu-HU" sz="1400" b="1" i="1" dirty="0"/>
              <a:t>SqlDataReader</a:t>
            </a:r>
            <a:r>
              <a:rPr lang="hu-HU" sz="1400" dirty="0"/>
              <a:t> objektumot használ, és végigiterál a sorokon.</a:t>
            </a:r>
            <a:endParaRPr lang="en-US" sz="1400" dirty="0"/>
          </a:p>
          <a:p>
            <a:endParaRPr lang="hu-HU" sz="1400" dirty="0"/>
          </a:p>
          <a:p>
            <a:r>
              <a:rPr lang="hu-HU" sz="1400" dirty="0"/>
              <a:t>Minden sorban létrehoz egy új EmployeeData objektumot, és beállítja annak tulajdonságait a beolvasott adatok alapján.</a:t>
            </a:r>
            <a:endParaRPr lang="en-US" sz="1400" dirty="0"/>
          </a:p>
          <a:p>
            <a:endParaRPr lang="hu-HU" sz="1400" dirty="0"/>
          </a:p>
          <a:p>
            <a:r>
              <a:rPr lang="hu-HU" sz="1400" dirty="0"/>
              <a:t>Az új EmployeeData objektumot hozzáadja a listához.</a:t>
            </a:r>
            <a:endParaRPr lang="en-US" sz="1400" dirty="0"/>
          </a:p>
          <a:p>
            <a:endParaRPr lang="hu-HU" sz="1400" dirty="0"/>
          </a:p>
          <a:p>
            <a:r>
              <a:rPr lang="hu-HU" sz="1400" dirty="0"/>
              <a:t>Ha bármilyen hiba történik a kód elkapja az exception-t, és kiírja az üzenetet a konzolra.</a:t>
            </a:r>
          </a:p>
          <a:p>
            <a:r>
              <a:rPr lang="hu-HU" sz="1400" dirty="0"/>
              <a:t>Végül bezárja az adatbázis kapcsolatot, függetlenül attól, hogy volt-e hiba vagy sem.</a:t>
            </a:r>
          </a:p>
          <a:p>
            <a:r>
              <a:rPr lang="hu-HU" sz="1400" dirty="0"/>
              <a:t>Visszatér a listával, amely az összes alkalmazott adatait tartalmazza. </a:t>
            </a:r>
          </a:p>
        </p:txBody>
      </p:sp>
    </p:spTree>
    <p:extLst>
      <p:ext uri="{BB962C8B-B14F-4D97-AF65-F5344CB8AC3E}">
        <p14:creationId xmlns:p14="http://schemas.microsoft.com/office/powerpoint/2010/main" val="1986390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E47C4CF8-B97D-36B9-118F-777DB4EBC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0" y="0"/>
            <a:ext cx="12191998" cy="767083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EA9308D4-EEFE-01D2-2274-3ED40ACF1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693" y="64119"/>
            <a:ext cx="5346291" cy="720725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Projekt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kivitelezése</a:t>
            </a:r>
            <a:endParaRPr lang="hu-HU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3A767B-1B55-198B-F9DE-DF2EC9C3AA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8222" y="1028217"/>
            <a:ext cx="5675044" cy="35641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080C85-E20B-A030-7223-00EB75287E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9391" y="4720345"/>
            <a:ext cx="3153215" cy="19243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EF42FC-481D-E75E-AC7F-066DD5FA8A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3393" y="4720345"/>
            <a:ext cx="1781424" cy="16575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5187058-D064-C706-D85A-0A043BE985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8134" y="2871031"/>
            <a:ext cx="5591955" cy="88594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AC58486-ED7C-95CD-3210-49C6188BE8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9555" y="1781361"/>
            <a:ext cx="5620534" cy="885949"/>
          </a:xfrm>
          <a:prstGeom prst="rect">
            <a:avLst/>
          </a:prstGeom>
        </p:spPr>
      </p:pic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2D46AF3B-BC8F-5C0A-D00C-30B6F173A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356" y="100741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Dialog boxes</a:t>
            </a:r>
            <a:endParaRPr lang="hu-HU" b="1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74724C7-3AE4-4116-D441-F08FE9276F5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3938" y="4391153"/>
            <a:ext cx="1162212" cy="33342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CB1B13B-2B8E-FCC6-C073-E873CD63CA7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0507" y="4806081"/>
            <a:ext cx="2619741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F8C4B-F5D2-D86D-0CEB-D7ABA4519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66A93-3CCB-4EA2-AA1A-DFBD6CA3A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0E18D0-1F66-3D10-EA36-5D9521818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015" y="1414181"/>
            <a:ext cx="5858693" cy="4029637"/>
          </a:xfrm>
          <a:prstGeom prst="rect">
            <a:avLst/>
          </a:prstGeom>
        </p:spPr>
      </p:pic>
      <p:pic>
        <p:nvPicPr>
          <p:cNvPr id="6" name="Kép 3">
            <a:extLst>
              <a:ext uri="{FF2B5EF4-FFF2-40B4-BE49-F238E27FC236}">
                <a16:creationId xmlns:a16="http://schemas.microsoft.com/office/drawing/2014/main" id="{C561FA28-7DA5-D433-EB5C-93D219DD7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" y="0"/>
            <a:ext cx="12191998" cy="76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24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E47C4CF8-B97D-36B9-118F-777DB4EBC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0" y="0"/>
            <a:ext cx="12191998" cy="767083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EA9308D4-EEFE-01D2-2274-3ED40ACF1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693" y="64119"/>
            <a:ext cx="5346291" cy="720725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Projekt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kivitelezése</a:t>
            </a:r>
            <a:endParaRPr lang="hu-HU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DC82DD0-5009-5110-C51D-C4854D54A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157" y="964492"/>
            <a:ext cx="356065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LogIn</a:t>
            </a:r>
            <a:r>
              <a:rPr lang="en-US" b="1" dirty="0"/>
              <a:t> / Registration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 algn="just">
              <a:buNone/>
            </a:pPr>
            <a:r>
              <a:rPr lang="hu-HU" sz="1600" dirty="0"/>
              <a:t>A kód a login_password vezérlő PasswordChar tulajdonságát állítja be az állapot szerint. Ha a "show passwordbe van jelölve akkor a </a:t>
            </a:r>
            <a:r>
              <a:rPr lang="hu-HU" sz="1600" b="1" i="1" dirty="0"/>
              <a:t>PasswordChar</a:t>
            </a:r>
            <a:r>
              <a:rPr lang="hu-HU" sz="1600" dirty="0"/>
              <a:t> értéke '\0', ami azt jelenti, hogy a jelszó karakterei láthatóak lesznek. Ellenkező esetben (Checked értéke false), a PasswordChar értéke '*', így a jelszó karakterei el lesznek rejtve csillagokkal.</a:t>
            </a:r>
            <a:endParaRPr lang="en-US" sz="1600" dirty="0"/>
          </a:p>
          <a:p>
            <a:pPr marL="0" indent="0" algn="just">
              <a:buNone/>
            </a:pPr>
            <a:endParaRPr lang="en-US" sz="1600" dirty="0"/>
          </a:p>
          <a:p>
            <a:pPr marL="0" indent="0" algn="just">
              <a:buNone/>
            </a:pPr>
            <a:endParaRPr lang="en-US" sz="1600" dirty="0"/>
          </a:p>
          <a:p>
            <a:pPr marL="0" indent="0" algn="just">
              <a:buNone/>
            </a:pPr>
            <a:endParaRPr lang="hu-HU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4A262C-B4B2-CF8C-37E9-E5558BCD73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5734" y="3429000"/>
            <a:ext cx="5871669" cy="31670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38AF96-1C51-E3C0-3103-99285F4831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1435" y="1858427"/>
            <a:ext cx="4477375" cy="8573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5830AEB-E531-1B55-443B-A7D5E53CC3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1435" y="961273"/>
            <a:ext cx="2338680" cy="7207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B3B83D9-8299-5962-FDB8-BD1FE16AFD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89215" y="4660027"/>
            <a:ext cx="1467055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163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E47C4CF8-B97D-36B9-118F-777DB4EBC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0" y="0"/>
            <a:ext cx="12191998" cy="767083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EA9308D4-EEFE-01D2-2274-3ED40ACF1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693" y="64119"/>
            <a:ext cx="5346291" cy="720725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Projekt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kivitelezése</a:t>
            </a:r>
            <a:endParaRPr lang="hu-HU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DC82DD0-5009-5110-C51D-C4854D54A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157" y="964492"/>
            <a:ext cx="356065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Fizetések</a:t>
            </a:r>
            <a:r>
              <a:rPr lang="en-US" b="1" dirty="0"/>
              <a:t> </a:t>
            </a:r>
            <a:r>
              <a:rPr lang="en-US" b="1" dirty="0" err="1"/>
              <a:t>felület</a:t>
            </a:r>
            <a:r>
              <a:rPr lang="en-US" b="1" dirty="0"/>
              <a:t> </a:t>
            </a:r>
          </a:p>
          <a:p>
            <a:pPr marL="0" indent="0" algn="just">
              <a:buNone/>
            </a:pPr>
            <a:endParaRPr lang="en-US" sz="1600" dirty="0"/>
          </a:p>
          <a:p>
            <a:pPr marL="0" indent="0" algn="just">
              <a:buNone/>
            </a:pPr>
            <a:endParaRPr lang="en-US" sz="1600" dirty="0"/>
          </a:p>
          <a:p>
            <a:pPr marL="0" indent="0" algn="just">
              <a:buNone/>
            </a:pPr>
            <a:endParaRPr lang="hu-HU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921B9F-A1D9-AC37-61C9-E19ACB0777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9082" y="1397032"/>
            <a:ext cx="3939313" cy="49416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B7A4429-0768-B69A-11AF-A5AF35001E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194" y="2263806"/>
            <a:ext cx="6573242" cy="346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585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9790A306-688E-14C9-9005-893C3C864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0" y="-18417"/>
            <a:ext cx="12191998" cy="767083"/>
          </a:xfrm>
          <a:prstGeom prst="rect">
            <a:avLst/>
          </a:prstGeom>
        </p:spPr>
      </p:pic>
      <p:sp>
        <p:nvSpPr>
          <p:cNvPr id="5" name="Cím 1">
            <a:extLst>
              <a:ext uri="{FF2B5EF4-FFF2-40B4-BE49-F238E27FC236}">
                <a16:creationId xmlns:a16="http://schemas.microsoft.com/office/drawing/2014/main" id="{F72C49E9-EBB3-0639-5A82-6582007F61D1}"/>
              </a:ext>
            </a:extLst>
          </p:cNvPr>
          <p:cNvSpPr txBox="1">
            <a:spLocks/>
          </p:cNvSpPr>
          <p:nvPr/>
        </p:nvSpPr>
        <p:spPr>
          <a:xfrm>
            <a:off x="2980823" y="84692"/>
            <a:ext cx="5346291" cy="720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Érdekességek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nehézségek</a:t>
            </a:r>
            <a:endParaRPr lang="hu-HU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9" name="Egyenes összekötő 8">
            <a:extLst>
              <a:ext uri="{FF2B5EF4-FFF2-40B4-BE49-F238E27FC236}">
                <a16:creationId xmlns:a16="http://schemas.microsoft.com/office/drawing/2014/main" id="{C8204468-DC33-1CD2-62E4-E3E73890E2B4}"/>
              </a:ext>
            </a:extLst>
          </p:cNvPr>
          <p:cNvCxnSpPr/>
          <p:nvPr/>
        </p:nvCxnSpPr>
        <p:spPr>
          <a:xfrm>
            <a:off x="6091086" y="1761605"/>
            <a:ext cx="0" cy="4555764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1C7C4D1-2B2D-E549-C6CD-D31394BC3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08" y="2302667"/>
            <a:ext cx="4963218" cy="1009791"/>
          </a:xfrm>
          <a:prstGeom prst="rect">
            <a:avLst/>
          </a:prstGeom>
        </p:spPr>
      </p:pic>
      <p:pic>
        <p:nvPicPr>
          <p:cNvPr id="2050" name="Picture 2" descr="i got database connection problem C# winforms - Stack Overflow">
            <a:extLst>
              <a:ext uri="{FF2B5EF4-FFF2-40B4-BE49-F238E27FC236}">
                <a16:creationId xmlns:a16="http://schemas.microsoft.com/office/drawing/2014/main" id="{388D309E-538E-3DD4-E2F8-4EC93CDE2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407" y="1286832"/>
            <a:ext cx="4771793" cy="1716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E2905F1-8395-1AA5-99E7-336D2B342B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6401413" y="2509171"/>
            <a:ext cx="4344910" cy="2372321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63E1E6-B386-79C4-CA62-3BAE6AF29D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8091" y="3945047"/>
            <a:ext cx="3514874" cy="237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711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278130-DFE0-457B-8698-88DF69019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2F99531B-1681-4D6E-BECB-18325B33A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C33AB40F-DCCA-0FE2-45CC-683A45E79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100" y="0"/>
            <a:ext cx="4364437" cy="6122616"/>
          </a:xfrm>
          <a:prstGeom prst="rect">
            <a:avLst/>
          </a:prstGeom>
        </p:spPr>
      </p:pic>
      <p:sp>
        <p:nvSpPr>
          <p:cNvPr id="18" name="Rectangle 12">
            <a:extLst>
              <a:ext uri="{FF2B5EF4-FFF2-40B4-BE49-F238E27FC236}">
                <a16:creationId xmlns:a16="http://schemas.microsoft.com/office/drawing/2014/main" id="{20344094-430A-400B-804B-910E696A1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709375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3C67DF-7782-4E57-AB9B-F1B4811AD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543451" y="1248213"/>
            <a:ext cx="5413238" cy="4326335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C944F22-BAFB-B424-238A-DD16E0632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1674" y="563837"/>
            <a:ext cx="2848012" cy="5204085"/>
          </a:xfrm>
        </p:spPr>
        <p:txBody>
          <a:bodyPr>
            <a:normAutofit/>
          </a:bodyPr>
          <a:lstStyle/>
          <a:p>
            <a:pPr algn="ctr"/>
            <a:r>
              <a:rPr lang="hu-HU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Előadás tartalma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03A5AE3-BD30-455C-842B-7626C8BEF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DBECAA5-1F2D-470D-875C-8F2C2CA3E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A1EFE4E0-1D9C-A3EF-F27F-72F305E83A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1434141"/>
              </p:ext>
            </p:extLst>
          </p:nvPr>
        </p:nvGraphicFramePr>
        <p:xfrm>
          <a:off x="4776730" y="819369"/>
          <a:ext cx="6589260" cy="5243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Kép 7">
            <a:extLst>
              <a:ext uri="{FF2B5EF4-FFF2-40B4-BE49-F238E27FC236}">
                <a16:creationId xmlns:a16="http://schemas.microsoft.com/office/drawing/2014/main" id="{3FA5B86D-E735-E694-803E-55ECACEB8D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26336" y="-1"/>
            <a:ext cx="7903764" cy="709375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F7003B46-898F-F7E6-64D0-DFA5CAE4A0E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365989" y="6118000"/>
            <a:ext cx="826012" cy="7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687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64F66EF5-8A2F-1B4D-C1DA-4BF3A0EE3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2" y="227291"/>
            <a:ext cx="10110996" cy="1041359"/>
          </a:xfrm>
        </p:spPr>
        <p:txBody>
          <a:bodyPr anchor="b">
            <a:normAutofit/>
          </a:bodyPr>
          <a:lstStyle/>
          <a:p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Employee Manager </a:t>
            </a:r>
            <a:r>
              <a:rPr lang="en-US" sz="4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projekt</a:t>
            </a: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4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bemutatása</a:t>
            </a:r>
            <a:endParaRPr lang="hu-HU" sz="4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CD608DA-8753-1826-C248-8186AB77A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782" y="1581572"/>
            <a:ext cx="10479296" cy="378013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Más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nyilvántartó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rendszerek</a:t>
            </a:r>
            <a:endParaRPr lang="en-US" sz="1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sz="1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sz="1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sz="1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75776CD-7699-239F-5971-A9114CE3C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0" y="0"/>
            <a:ext cx="12191998" cy="5430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754DFE-3A54-21C0-CD60-F2BB72BEC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2939" y="1363856"/>
            <a:ext cx="3227298" cy="1886729"/>
          </a:xfrm>
          <a:prstGeom prst="rect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7" name="Kép 4">
            <a:extLst>
              <a:ext uri="{FF2B5EF4-FFF2-40B4-BE49-F238E27FC236}">
                <a16:creationId xmlns:a16="http://schemas.microsoft.com/office/drawing/2014/main" id="{59CA1195-21F8-5102-0E68-5D37BDFDE0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296" y="2095563"/>
            <a:ext cx="4108468" cy="2752673"/>
          </a:xfrm>
          <a:prstGeom prst="rect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185F43-C420-FCF0-B37B-AB07E31396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7776" y="2984439"/>
            <a:ext cx="6700442" cy="3644746"/>
          </a:xfrm>
          <a:prstGeom prst="rect">
            <a:avLst/>
          </a:prstGeom>
          <a:ln w="57150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208154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0FD63F-F481-592B-7088-E3B87A2AE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944" y="114350"/>
            <a:ext cx="5787831" cy="31545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2B3C3C-B52D-E836-7C1E-121D612459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801" y="3561949"/>
            <a:ext cx="5650255" cy="30631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1E3164-2B42-01B1-AB7C-83200539B1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042" y="232909"/>
            <a:ext cx="2345271" cy="29174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ED036E4-32D6-F1F8-7FCD-ECD36C18E1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4303" y="260900"/>
            <a:ext cx="2408639" cy="290346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43B6D58-EE7F-477C-8C82-4360E0FC24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6394" y="3561949"/>
            <a:ext cx="5708711" cy="309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935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39EC713-66A5-8DA1-4425-5A3510C6B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C1F6BA3-FDEF-9F0A-DA20-47B14646B7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2255" y="1533259"/>
            <a:ext cx="3038899" cy="3791479"/>
          </a:xfrm>
          <a:ln w="57150"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BB0A11-6ADF-7BF9-A9E7-DFDF65FC2C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63" b="-1"/>
          <a:stretch/>
        </p:blipFill>
        <p:spPr>
          <a:xfrm>
            <a:off x="763480" y="1488817"/>
            <a:ext cx="3104094" cy="3835922"/>
          </a:xfrm>
          <a:prstGeom prst="rect">
            <a:avLst/>
          </a:prstGeom>
          <a:ln w="57150">
            <a:solidFill>
              <a:schemeClr val="accent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1EF5368-EFC6-B057-3E92-231813E4BB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1885" y="1533259"/>
            <a:ext cx="3251242" cy="3791479"/>
          </a:xfrm>
          <a:prstGeom prst="rect">
            <a:avLst/>
          </a:prstGeom>
          <a:ln w="57150">
            <a:solidFill>
              <a:schemeClr val="accent1"/>
            </a:solidFill>
          </a:ln>
        </p:spPr>
      </p:pic>
      <p:pic>
        <p:nvPicPr>
          <p:cNvPr id="3" name="Kép 13">
            <a:extLst>
              <a:ext uri="{FF2B5EF4-FFF2-40B4-BE49-F238E27FC236}">
                <a16:creationId xmlns:a16="http://schemas.microsoft.com/office/drawing/2014/main" id="{55FA08C4-0563-8FE2-A58D-3685E19508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2" y="6419965"/>
            <a:ext cx="12191998" cy="427468"/>
          </a:xfrm>
          <a:prstGeom prst="rect">
            <a:avLst/>
          </a:prstGeom>
        </p:spPr>
      </p:pic>
      <p:pic>
        <p:nvPicPr>
          <p:cNvPr id="4" name="Kép 13">
            <a:extLst>
              <a:ext uri="{FF2B5EF4-FFF2-40B4-BE49-F238E27FC236}">
                <a16:creationId xmlns:a16="http://schemas.microsoft.com/office/drawing/2014/main" id="{A8BCC932-F199-F19E-7A02-6F4A890F67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 flipH="1">
            <a:off x="8762999" y="3001533"/>
            <a:ext cx="6430533" cy="42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217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B1003DF-7CBE-738D-B7EE-EBF8FE25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499567B-597C-171E-45A4-4FE2C198A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6188AC-EE16-734E-CDA8-54FF07A26C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31"/>
          <a:stretch/>
        </p:blipFill>
        <p:spPr>
          <a:xfrm>
            <a:off x="774451" y="358467"/>
            <a:ext cx="10412278" cy="5687226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80748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1F9FB50-441B-2817-1EE9-6B93F8786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8508DA5-ACEE-B7BE-4A6F-ECDFE0078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7F98B3-9B52-D83B-2905-8D4194847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52048"/>
            <a:ext cx="10431331" cy="5753903"/>
          </a:xfrm>
          <a:prstGeom prst="rect">
            <a:avLst/>
          </a:prstGeom>
          <a:ln w="571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90836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Kép 13">
            <a:extLst>
              <a:ext uri="{FF2B5EF4-FFF2-40B4-BE49-F238E27FC236}">
                <a16:creationId xmlns:a16="http://schemas.microsoft.com/office/drawing/2014/main" id="{C047D08B-61BF-65DF-F41C-1FF133A2F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-4913" y="0"/>
            <a:ext cx="12191998" cy="854937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46C56C92-848B-FA77-72EA-3AD5AE8F3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7649" y="-174548"/>
            <a:ext cx="5806874" cy="1325563"/>
          </a:xfrm>
        </p:spPr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Alkalmazott</a:t>
            </a: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technológiák</a:t>
            </a:r>
            <a:endParaRPr lang="hu-HU" sz="32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FA95D63-33A9-56C2-59D6-132E6720C2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519925" y="2807261"/>
            <a:ext cx="1831438" cy="1486384"/>
          </a:xfrm>
          <a:prstGeom prst="rect">
            <a:avLst/>
          </a:prstGeom>
        </p:spPr>
      </p:pic>
      <p:pic>
        <p:nvPicPr>
          <p:cNvPr id="1026" name="Picture 2" descr="C# (CSharp) - Windows Forms Best Practices - LearningKoala">
            <a:extLst>
              <a:ext uri="{FF2B5EF4-FFF2-40B4-BE49-F238E27FC236}">
                <a16:creationId xmlns:a16="http://schemas.microsoft.com/office/drawing/2014/main" id="{C819F284-5677-7646-DE9B-2E6F1BB70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535" y="2121703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Microsoft launches Visual Studio Online public preview and ML.NET 1.4 |  VentureBeat">
            <a:extLst>
              <a:ext uri="{FF2B5EF4-FFF2-40B4-BE49-F238E27FC236}">
                <a16:creationId xmlns:a16="http://schemas.microsoft.com/office/drawing/2014/main" id="{4BDF3173-C629-DCA4-B0B7-749E6EBE2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035" y="2644376"/>
            <a:ext cx="3624308" cy="1812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526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3C12886F-83ED-1B3A-17DF-2A628A5AF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1688" y="1190624"/>
            <a:ext cx="6629400" cy="498475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Adattárolás</a:t>
            </a:r>
            <a:r>
              <a:rPr lang="en-US" dirty="0"/>
              <a:t> </a:t>
            </a:r>
            <a:r>
              <a:rPr lang="en-US" dirty="0" err="1"/>
              <a:t>módjának</a:t>
            </a:r>
            <a:r>
              <a:rPr lang="en-US" dirty="0"/>
              <a:t> </a:t>
            </a:r>
            <a:r>
              <a:rPr lang="en-US" dirty="0" err="1"/>
              <a:t>megtervezése</a:t>
            </a: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E47C4CF8-B97D-36B9-118F-777DB4EBC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0" y="0"/>
            <a:ext cx="12191998" cy="854937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EA9308D4-EEFE-01D2-2274-3ED40ACF1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34212"/>
            <a:ext cx="7467600" cy="720725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Projekt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kivitelezése</a:t>
            </a:r>
            <a:endParaRPr lang="hu-HU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7DE7FC2-8915-6E41-B769-2208B36EA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74" y="1100930"/>
            <a:ext cx="704744" cy="7047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6F1671-487B-A1FC-1450-7124A4C49A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485" y="2432831"/>
            <a:ext cx="4277322" cy="8097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DAEEE12-7049-1DD6-35CA-A2F3360377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374" y="4103477"/>
            <a:ext cx="10471308" cy="134697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49D1EA4-146F-DAEB-5D59-DEF97D7E67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9805" y="1054554"/>
            <a:ext cx="2739590" cy="275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421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47" row="3">
    <wetp:webextensionref xmlns:r="http://schemas.openxmlformats.org/officeDocument/2006/relationships" r:id="rId1"/>
  </wetp:taskpane>
  <wetp:taskpane dockstate="right" visibility="0" width="521" row="6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840F511C-1A6B-49FC-8F10-947F79A9000C}">
  <we:reference id="wa200006000" version="1.0.7.0" store="en-US" storeType="OMEX"/>
  <we:alternateReferences>
    <we:reference id="WA200006000" version="1.0.7.0" store="WA200006000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A26D5129-F8AE-495E-9B1F-0FAC2429D500}">
  <we:reference id="wa104380862" version="1.5.0.0" store="hu-HU" storeType="OMEX"/>
  <we:alternateReferences>
    <we:reference id="WA104380862" version="1.5.0.0" store="WA10438086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998</TotalTime>
  <Words>287</Words>
  <Application>Microsoft Office PowerPoint</Application>
  <PresentationFormat>Widescreen</PresentationFormat>
  <Paragraphs>48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Open Sans</vt:lpstr>
      <vt:lpstr>Office-téma</vt:lpstr>
      <vt:lpstr> C# Windows Forms Application</vt:lpstr>
      <vt:lpstr>Előadás tartalma</vt:lpstr>
      <vt:lpstr>Employee Manager projekt bemutatása</vt:lpstr>
      <vt:lpstr>PowerPoint Presentation</vt:lpstr>
      <vt:lpstr>PowerPoint Presentation</vt:lpstr>
      <vt:lpstr>PowerPoint Presentation</vt:lpstr>
      <vt:lpstr>PowerPoint Presentation</vt:lpstr>
      <vt:lpstr>Alkalmazott technológiák</vt:lpstr>
      <vt:lpstr>Projekt kivitelezése</vt:lpstr>
      <vt:lpstr>Projekt kivitelezése</vt:lpstr>
      <vt:lpstr>Projekt kivitelezése</vt:lpstr>
      <vt:lpstr>Projekt kivitelezése</vt:lpstr>
      <vt:lpstr>PowerPoint Presentation</vt:lpstr>
      <vt:lpstr>Projekt kivitelezése</vt:lpstr>
      <vt:lpstr>Projekt kivitelezése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ASP .NetCore Web Application</dc:title>
  <dc:creator>Pázmán András</dc:creator>
  <cp:lastModifiedBy>Pázmán András</cp:lastModifiedBy>
  <cp:revision>16</cp:revision>
  <dcterms:created xsi:type="dcterms:W3CDTF">2023-11-24T10:24:58Z</dcterms:created>
  <dcterms:modified xsi:type="dcterms:W3CDTF">2024-05-08T09:36:27Z</dcterms:modified>
</cp:coreProperties>
</file>