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257" r:id="rId3"/>
    <p:sldId id="258" r:id="rId4"/>
    <p:sldId id="267" r:id="rId5"/>
    <p:sldId id="259" r:id="rId6"/>
    <p:sldId id="260" r:id="rId7"/>
    <p:sldId id="261" r:id="rId8"/>
    <p:sldId id="262" r:id="rId9"/>
    <p:sldId id="264" r:id="rId10"/>
    <p:sldId id="268"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159270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FB9FB84-9FF5-43DE-A7C5-F31ABB879D4D}" type="datetimeFigureOut">
              <a:rPr lang="en-IL" smtClean="0"/>
              <a:t>25/07/2022</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121241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75575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96230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164471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B9FB84-9FF5-43DE-A7C5-F31ABB879D4D}" type="datetimeFigureOut">
              <a:rPr lang="en-IL" smtClean="0"/>
              <a:t>25/07/2022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234462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B9FB84-9FF5-43DE-A7C5-F31ABB879D4D}" type="datetimeFigureOut">
              <a:rPr lang="en-IL" smtClean="0"/>
              <a:t>25/07/2022</a:t>
            </a:fld>
            <a:endParaRPr lang="en-IL"/>
          </a:p>
        </p:txBody>
      </p:sp>
      <p:sp>
        <p:nvSpPr>
          <p:cNvPr id="8" name="Footer Placeholder 7"/>
          <p:cNvSpPr>
            <a:spLocks noGrp="1"/>
          </p:cNvSpPr>
          <p:nvPr>
            <p:ph type="ftr" sz="quarter" idx="11"/>
          </p:nvPr>
        </p:nvSpPr>
        <p:spPr>
          <a:xfrm>
            <a:off x="561111" y="6391838"/>
            <a:ext cx="3644282" cy="304801"/>
          </a:xfrm>
        </p:spPr>
        <p:txBody>
          <a:bodyPr/>
          <a:lstStyle/>
          <a:p>
            <a:endParaRPr lang="en-IL"/>
          </a:p>
        </p:txBody>
      </p:sp>
      <p:sp>
        <p:nvSpPr>
          <p:cNvPr id="9" name="Slide Number Placeholder 8"/>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3717382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157999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8634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422990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FB9FB84-9FF5-43DE-A7C5-F31ABB879D4D}" type="datetimeFigureOut">
              <a:rPr lang="en-IL" smtClean="0"/>
              <a:t>25/07/2022</a:t>
            </a:fld>
            <a:endParaRPr lang="en-IL"/>
          </a:p>
        </p:txBody>
      </p:sp>
      <p:sp>
        <p:nvSpPr>
          <p:cNvPr id="5" name="Footer Placeholder 4"/>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413544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FB9FB84-9FF5-43DE-A7C5-F31ABB879D4D}" type="datetimeFigureOut">
              <a:rPr lang="en-IL" smtClean="0"/>
              <a:t>25/07/2022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311805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FB9FB84-9FF5-43DE-A7C5-F31ABB879D4D}" type="datetimeFigureOut">
              <a:rPr lang="en-IL" smtClean="0"/>
              <a:t>25/07/2022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417634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FB9FB84-9FF5-43DE-A7C5-F31ABB879D4D}" type="datetimeFigureOut">
              <a:rPr lang="en-IL" smtClean="0"/>
              <a:t>25/07/2022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36582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9FB84-9FF5-43DE-A7C5-F31ABB879D4D}" type="datetimeFigureOut">
              <a:rPr lang="en-IL" smtClean="0"/>
              <a:t>25/07/2022</a:t>
            </a:fld>
            <a:endParaRPr lang="en-IL"/>
          </a:p>
        </p:txBody>
      </p:sp>
      <p:sp>
        <p:nvSpPr>
          <p:cNvPr id="3" name="Footer Placeholder 2"/>
          <p:cNvSpPr>
            <a:spLocks noGrp="1"/>
          </p:cNvSpPr>
          <p:nvPr>
            <p:ph type="ftr" sz="quarter" idx="11"/>
          </p:nvPr>
        </p:nvSpPr>
        <p:spPr/>
        <p:txBody>
          <a:bodyPr/>
          <a:lstStyle/>
          <a:p>
            <a:endParaRPr lang="en-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198639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FB9FB84-9FF5-43DE-A7C5-F31ABB879D4D}" type="datetimeFigureOut">
              <a:rPr lang="en-IL" smtClean="0"/>
              <a:t>25/07/2022</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23714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FB9FB84-9FF5-43DE-A7C5-F31ABB879D4D}" type="datetimeFigureOut">
              <a:rPr lang="en-IL" smtClean="0"/>
              <a:t>25/07/2022</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5587B-D786-4B6B-8EED-137B8934FCC6}" type="slidenum">
              <a:rPr lang="en-IL" smtClean="0"/>
              <a:t>‹#›</a:t>
            </a:fld>
            <a:endParaRPr lang="en-IL"/>
          </a:p>
        </p:txBody>
      </p:sp>
    </p:spTree>
    <p:extLst>
      <p:ext uri="{BB962C8B-B14F-4D97-AF65-F5344CB8AC3E}">
        <p14:creationId xmlns:p14="http://schemas.microsoft.com/office/powerpoint/2010/main" val="427416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B9FB84-9FF5-43DE-A7C5-F31ABB879D4D}" type="datetimeFigureOut">
              <a:rPr lang="en-IL" smtClean="0"/>
              <a:t>25/07/2022</a:t>
            </a:fld>
            <a:endParaRPr lang="en-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85587B-D786-4B6B-8EED-137B8934FCC6}" type="slidenum">
              <a:rPr lang="en-IL" smtClean="0"/>
              <a:t>‹#›</a:t>
            </a:fld>
            <a:endParaRPr lang="en-IL"/>
          </a:p>
        </p:txBody>
      </p:sp>
    </p:spTree>
    <p:extLst>
      <p:ext uri="{BB962C8B-B14F-4D97-AF65-F5344CB8AC3E}">
        <p14:creationId xmlns:p14="http://schemas.microsoft.com/office/powerpoint/2010/main" val="4998968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127.0.0.1:7545/"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טקסט, אלקטרוניקה, מעגל חשמלי&#10;&#10;התיאור נוצר באופן אוטומטי">
            <a:extLst>
              <a:ext uri="{FF2B5EF4-FFF2-40B4-BE49-F238E27FC236}">
                <a16:creationId xmlns:a16="http://schemas.microsoft.com/office/drawing/2014/main" id="{50A23A0F-ECB8-9CB3-A14D-EF3D964A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כותרת 1">
            <a:extLst>
              <a:ext uri="{FF2B5EF4-FFF2-40B4-BE49-F238E27FC236}">
                <a16:creationId xmlns:a16="http://schemas.microsoft.com/office/drawing/2014/main" id="{31A2995C-FD98-2005-AB05-A5D37531D88B}"/>
              </a:ext>
            </a:extLst>
          </p:cNvPr>
          <p:cNvSpPr>
            <a:spLocks noGrp="1"/>
          </p:cNvSpPr>
          <p:nvPr>
            <p:ph type="ctrTitle"/>
          </p:nvPr>
        </p:nvSpPr>
        <p:spPr>
          <a:xfrm>
            <a:off x="2941973" y="0"/>
            <a:ext cx="6308053" cy="1515533"/>
          </a:xfrm>
        </p:spPr>
        <p:txBody>
          <a:bodyPr>
            <a:normAutofit/>
          </a:bodyPr>
          <a:lstStyle/>
          <a:p>
            <a:r>
              <a:rPr lang="en-US" sz="6000" dirty="0">
                <a:effectLst/>
                <a:latin typeface="Calibri" panose="020F0502020204030204" pitchFamily="34" charset="0"/>
                <a:ea typeface="Calibri" panose="020F0502020204030204" pitchFamily="34" charset="0"/>
                <a:cs typeface="Arial" panose="020B0604020202020204" pitchFamily="34" charset="0"/>
              </a:rPr>
              <a:t>Meta Decentraland</a:t>
            </a:r>
            <a:endParaRPr lang="en-US" sz="6000" dirty="0"/>
          </a:p>
        </p:txBody>
      </p:sp>
      <p:sp>
        <p:nvSpPr>
          <p:cNvPr id="7" name="תיבת טקסט 6">
            <a:extLst>
              <a:ext uri="{FF2B5EF4-FFF2-40B4-BE49-F238E27FC236}">
                <a16:creationId xmlns:a16="http://schemas.microsoft.com/office/drawing/2014/main" id="{FB50C8D9-1DC4-9A8E-4561-5F268AD9C5FA}"/>
              </a:ext>
            </a:extLst>
          </p:cNvPr>
          <p:cNvSpPr txBox="1"/>
          <p:nvPr/>
        </p:nvSpPr>
        <p:spPr>
          <a:xfrm>
            <a:off x="143927" y="4845953"/>
            <a:ext cx="3647152" cy="1631216"/>
          </a:xfrm>
          <a:prstGeom prst="rect">
            <a:avLst/>
          </a:prstGeom>
          <a:noFill/>
        </p:spPr>
        <p:txBody>
          <a:bodyPr wrap="none" rtlCol="0">
            <a:spAutoFit/>
          </a:bodyPr>
          <a:lstStyle/>
          <a:p>
            <a:r>
              <a:rPr lang="en-US" sz="2000" b="1" u="sng" dirty="0">
                <a:solidFill>
                  <a:schemeClr val="bg1"/>
                </a:solidFill>
              </a:rPr>
              <a:t>Creators</a:t>
            </a:r>
            <a:r>
              <a:rPr lang="en-US" sz="2000" b="1" dirty="0">
                <a:solidFill>
                  <a:schemeClr val="bg1"/>
                </a:solidFill>
              </a:rPr>
              <a:t>:</a:t>
            </a:r>
          </a:p>
          <a:p>
            <a:r>
              <a:rPr lang="en-US" sz="2000" dirty="0">
                <a:solidFill>
                  <a:schemeClr val="bg1"/>
                </a:solidFill>
              </a:rPr>
              <a:t>Paz Nahmias – 205560048</a:t>
            </a:r>
          </a:p>
          <a:p>
            <a:r>
              <a:rPr lang="en-US" sz="2000" dirty="0">
                <a:solidFill>
                  <a:schemeClr val="bg1"/>
                </a:solidFill>
              </a:rPr>
              <a:t>Ronen Saviz – 205688690</a:t>
            </a:r>
          </a:p>
          <a:p>
            <a:endParaRPr lang="en-US" sz="2000" dirty="0">
              <a:solidFill>
                <a:schemeClr val="bg1"/>
              </a:solidFill>
            </a:endParaRPr>
          </a:p>
          <a:p>
            <a:r>
              <a:rPr lang="en-US" sz="2000" b="1" u="sng" dirty="0">
                <a:solidFill>
                  <a:schemeClr val="bg1"/>
                </a:solidFill>
              </a:rPr>
              <a:t>Teacher</a:t>
            </a:r>
            <a:r>
              <a:rPr lang="en-US" sz="2000" b="1" dirty="0">
                <a:solidFill>
                  <a:schemeClr val="bg1"/>
                </a:solidFill>
              </a:rPr>
              <a:t>: </a:t>
            </a:r>
            <a:r>
              <a:rPr lang="en-US" sz="2000" dirty="0">
                <a:solidFill>
                  <a:schemeClr val="bg1"/>
                </a:solidFill>
              </a:rPr>
              <a:t>Mr. Micha </a:t>
            </a:r>
            <a:r>
              <a:rPr lang="en-US" sz="2000" dirty="0" err="1">
                <a:solidFill>
                  <a:schemeClr val="bg1"/>
                </a:solidFill>
              </a:rPr>
              <a:t>Barshap</a:t>
            </a:r>
            <a:endParaRPr lang="en-IL" sz="2000" dirty="0">
              <a:solidFill>
                <a:schemeClr val="bg1"/>
              </a:solidFill>
            </a:endParaRPr>
          </a:p>
        </p:txBody>
      </p:sp>
    </p:spTree>
    <p:extLst>
      <p:ext uri="{BB962C8B-B14F-4D97-AF65-F5344CB8AC3E}">
        <p14:creationId xmlns:p14="http://schemas.microsoft.com/office/powerpoint/2010/main" val="341876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Use cases</a:t>
            </a:r>
            <a:endParaRPr lang="en-IL" b="1" u="sng" dirty="0"/>
          </a:p>
        </p:txBody>
      </p:sp>
      <p:sp>
        <p:nvSpPr>
          <p:cNvPr id="5" name="תיבת טקסט 4">
            <a:extLst>
              <a:ext uri="{FF2B5EF4-FFF2-40B4-BE49-F238E27FC236}">
                <a16:creationId xmlns:a16="http://schemas.microsoft.com/office/drawing/2014/main" id="{028DA2AD-3584-18A1-8AE9-A6405263117F}"/>
              </a:ext>
            </a:extLst>
          </p:cNvPr>
          <p:cNvSpPr txBox="1"/>
          <p:nvPr/>
        </p:nvSpPr>
        <p:spPr>
          <a:xfrm>
            <a:off x="473798" y="1270022"/>
            <a:ext cx="11244404" cy="2308324"/>
          </a:xfrm>
          <a:prstGeom prst="rect">
            <a:avLst/>
          </a:prstGeom>
          <a:noFill/>
        </p:spPr>
        <p:txBody>
          <a:bodyPr wrap="square" rtlCol="0">
            <a:spAutoFit/>
          </a:bodyPr>
          <a:lstStyle/>
          <a:p>
            <a:r>
              <a:rPr lang="en-US" b="1" u="sng" dirty="0">
                <a:solidFill>
                  <a:schemeClr val="bg1"/>
                </a:solidFill>
              </a:rPr>
              <a:t>PRC token purchase</a:t>
            </a:r>
            <a:r>
              <a:rPr lang="en-US" i="1" dirty="0">
                <a:solidFill>
                  <a:schemeClr val="bg1"/>
                </a:solidFill>
              </a:rPr>
              <a:t>:</a:t>
            </a:r>
          </a:p>
          <a:p>
            <a:endParaRPr lang="en-US" b="1" i="1" u="sng" dirty="0">
              <a:solidFill>
                <a:schemeClr val="bg1"/>
              </a:solidFill>
            </a:endParaRPr>
          </a:p>
          <a:p>
            <a:pPr marL="342900" indent="-342900">
              <a:buFont typeface="+mj-lt"/>
              <a:buAutoNum type="arabicPeriod"/>
            </a:pPr>
            <a:r>
              <a:rPr lang="en-US" i="1" dirty="0">
                <a:solidFill>
                  <a:schemeClr val="bg1"/>
                </a:solidFill>
              </a:rPr>
              <a:t>Login as a registered user.</a:t>
            </a:r>
          </a:p>
          <a:p>
            <a:pPr marL="342900" indent="-342900">
              <a:buFont typeface="+mj-lt"/>
              <a:buAutoNum type="arabicPeriod"/>
            </a:pPr>
            <a:r>
              <a:rPr lang="en-US" i="1" dirty="0">
                <a:solidFill>
                  <a:schemeClr val="bg1"/>
                </a:solidFill>
              </a:rPr>
              <a:t>Click wallet icon in the top navigation bar.</a:t>
            </a:r>
          </a:p>
          <a:p>
            <a:pPr marL="342900" indent="-342900">
              <a:buFont typeface="+mj-lt"/>
              <a:buAutoNum type="arabicPeriod"/>
            </a:pPr>
            <a:r>
              <a:rPr lang="en-US" i="1" dirty="0">
                <a:solidFill>
                  <a:schemeClr val="bg1"/>
                </a:solidFill>
              </a:rPr>
              <a:t>Choose an amount to purchase (1-1000).</a:t>
            </a:r>
          </a:p>
          <a:p>
            <a:pPr marL="342900" indent="-342900">
              <a:buFont typeface="+mj-lt"/>
              <a:buAutoNum type="arabicPeriod"/>
            </a:pPr>
            <a:r>
              <a:rPr lang="en-US" i="1" dirty="0">
                <a:solidFill>
                  <a:schemeClr val="bg1"/>
                </a:solidFill>
              </a:rPr>
              <a:t>Click buy PRC.</a:t>
            </a:r>
          </a:p>
          <a:p>
            <a:pPr marL="342900" indent="-342900">
              <a:buFont typeface="+mj-lt"/>
              <a:buAutoNum type="arabicPeriod"/>
            </a:pPr>
            <a:endParaRPr lang="en-US" i="1" dirty="0">
              <a:solidFill>
                <a:schemeClr val="bg1"/>
              </a:solidFill>
            </a:endParaRPr>
          </a:p>
          <a:p>
            <a:r>
              <a:rPr lang="en-US" i="1" dirty="0">
                <a:solidFill>
                  <a:schemeClr val="bg1"/>
                </a:solidFill>
              </a:rPr>
              <a:t>* A connected Metamask wallet is required.</a:t>
            </a:r>
            <a:endParaRPr lang="en-US" dirty="0">
              <a:solidFill>
                <a:schemeClr val="bg1"/>
              </a:solidFill>
            </a:endParaRPr>
          </a:p>
        </p:txBody>
      </p:sp>
      <p:sp>
        <p:nvSpPr>
          <p:cNvPr id="4" name="תיבת טקסט 3">
            <a:extLst>
              <a:ext uri="{FF2B5EF4-FFF2-40B4-BE49-F238E27FC236}">
                <a16:creationId xmlns:a16="http://schemas.microsoft.com/office/drawing/2014/main" id="{72D1F823-9988-E68F-F467-18CC6896CA93}"/>
              </a:ext>
            </a:extLst>
          </p:cNvPr>
          <p:cNvSpPr txBox="1"/>
          <p:nvPr/>
        </p:nvSpPr>
        <p:spPr>
          <a:xfrm>
            <a:off x="473798" y="3747855"/>
            <a:ext cx="11244404" cy="2031325"/>
          </a:xfrm>
          <a:prstGeom prst="rect">
            <a:avLst/>
          </a:prstGeom>
          <a:noFill/>
        </p:spPr>
        <p:txBody>
          <a:bodyPr wrap="square" rtlCol="0">
            <a:spAutoFit/>
          </a:bodyPr>
          <a:lstStyle/>
          <a:p>
            <a:r>
              <a:rPr lang="en-US" b="1" u="sng" dirty="0">
                <a:solidFill>
                  <a:schemeClr val="bg1"/>
                </a:solidFill>
              </a:rPr>
              <a:t>Land mint</a:t>
            </a:r>
            <a:r>
              <a:rPr lang="en-US" i="1" dirty="0">
                <a:solidFill>
                  <a:schemeClr val="bg1"/>
                </a:solidFill>
              </a:rPr>
              <a:t>:</a:t>
            </a:r>
          </a:p>
          <a:p>
            <a:endParaRPr lang="en-US" b="1" i="1" u="sng" dirty="0">
              <a:solidFill>
                <a:schemeClr val="bg1"/>
              </a:solidFill>
            </a:endParaRPr>
          </a:p>
          <a:p>
            <a:pPr marL="342900" indent="-342900">
              <a:buFont typeface="+mj-lt"/>
              <a:buAutoNum type="arabicPeriod"/>
            </a:pPr>
            <a:r>
              <a:rPr lang="en-US" i="1" dirty="0">
                <a:solidFill>
                  <a:schemeClr val="bg1"/>
                </a:solidFill>
              </a:rPr>
              <a:t>Login as a registered user and connect the contract owner wallet.</a:t>
            </a:r>
          </a:p>
          <a:p>
            <a:pPr marL="342900" indent="-342900">
              <a:buFont typeface="+mj-lt"/>
              <a:buAutoNum type="arabicPeriod"/>
            </a:pPr>
            <a:r>
              <a:rPr lang="en-US" i="1" dirty="0">
                <a:solidFill>
                  <a:schemeClr val="bg1"/>
                </a:solidFill>
              </a:rPr>
              <a:t>Double click on a land.</a:t>
            </a:r>
          </a:p>
          <a:p>
            <a:pPr marL="342900" indent="-342900">
              <a:buFont typeface="+mj-lt"/>
              <a:buAutoNum type="arabicPeriod"/>
            </a:pPr>
            <a:r>
              <a:rPr lang="en-US" i="1" dirty="0">
                <a:solidFill>
                  <a:schemeClr val="bg1"/>
                </a:solidFill>
              </a:rPr>
              <a:t>Click mint.</a:t>
            </a:r>
          </a:p>
          <a:p>
            <a:endParaRPr lang="en-US" i="1" dirty="0">
              <a:solidFill>
                <a:schemeClr val="bg1"/>
              </a:solidFill>
            </a:endParaRPr>
          </a:p>
          <a:p>
            <a:r>
              <a:rPr lang="en-US" i="1" dirty="0">
                <a:solidFill>
                  <a:schemeClr val="bg1"/>
                </a:solidFill>
              </a:rPr>
              <a:t>* A connected Metamask wallet is required.</a:t>
            </a:r>
            <a:endParaRPr lang="en-US" dirty="0">
              <a:solidFill>
                <a:schemeClr val="bg1"/>
              </a:solidFill>
            </a:endParaRPr>
          </a:p>
        </p:txBody>
      </p:sp>
    </p:spTree>
    <p:extLst>
      <p:ext uri="{BB962C8B-B14F-4D97-AF65-F5344CB8AC3E}">
        <p14:creationId xmlns:p14="http://schemas.microsoft.com/office/powerpoint/2010/main" val="174181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Use cases</a:t>
            </a:r>
            <a:endParaRPr lang="en-IL" b="1" u="sng" dirty="0"/>
          </a:p>
        </p:txBody>
      </p:sp>
      <p:sp>
        <p:nvSpPr>
          <p:cNvPr id="5" name="תיבת טקסט 4">
            <a:extLst>
              <a:ext uri="{FF2B5EF4-FFF2-40B4-BE49-F238E27FC236}">
                <a16:creationId xmlns:a16="http://schemas.microsoft.com/office/drawing/2014/main" id="{028DA2AD-3584-18A1-8AE9-A6405263117F}"/>
              </a:ext>
            </a:extLst>
          </p:cNvPr>
          <p:cNvSpPr txBox="1"/>
          <p:nvPr/>
        </p:nvSpPr>
        <p:spPr>
          <a:xfrm>
            <a:off x="473798" y="3632625"/>
            <a:ext cx="11244404" cy="2585323"/>
          </a:xfrm>
          <a:prstGeom prst="rect">
            <a:avLst/>
          </a:prstGeom>
          <a:noFill/>
        </p:spPr>
        <p:txBody>
          <a:bodyPr wrap="square" rtlCol="0">
            <a:spAutoFit/>
          </a:bodyPr>
          <a:lstStyle/>
          <a:p>
            <a:r>
              <a:rPr lang="en-US" b="1" u="sng" dirty="0">
                <a:solidFill>
                  <a:schemeClr val="bg1"/>
                </a:solidFill>
              </a:rPr>
              <a:t>Update land data</a:t>
            </a:r>
            <a:r>
              <a:rPr lang="en-US" dirty="0">
                <a:solidFill>
                  <a:schemeClr val="bg1"/>
                </a:solidFill>
              </a:rPr>
              <a:t>:</a:t>
            </a:r>
            <a:endParaRPr lang="en-US" i="1" dirty="0">
              <a:solidFill>
                <a:schemeClr val="bg1"/>
              </a:solidFill>
            </a:endParaRPr>
          </a:p>
          <a:p>
            <a:endParaRPr lang="en-US" b="1" i="1" u="sng" dirty="0">
              <a:solidFill>
                <a:schemeClr val="bg1"/>
              </a:solidFill>
            </a:endParaRPr>
          </a:p>
          <a:p>
            <a:pPr marL="342900" indent="-342900">
              <a:buFont typeface="+mj-lt"/>
              <a:buAutoNum type="arabicPeriod"/>
            </a:pPr>
            <a:r>
              <a:rPr lang="en-US" i="1" dirty="0">
                <a:solidFill>
                  <a:schemeClr val="bg1"/>
                </a:solidFill>
              </a:rPr>
              <a:t>Login as a registered user.</a:t>
            </a:r>
          </a:p>
          <a:p>
            <a:pPr marL="342900" indent="-342900">
              <a:buFont typeface="+mj-lt"/>
              <a:buAutoNum type="arabicPeriod"/>
            </a:pPr>
            <a:r>
              <a:rPr lang="en-US" i="1" dirty="0">
                <a:solidFill>
                  <a:schemeClr val="bg1"/>
                </a:solidFill>
              </a:rPr>
              <a:t>Double click on a land u own.</a:t>
            </a:r>
          </a:p>
          <a:p>
            <a:pPr marL="342900" indent="-342900">
              <a:buFont typeface="+mj-lt"/>
              <a:buAutoNum type="arabicPeriod"/>
            </a:pPr>
            <a:r>
              <a:rPr lang="en-US" i="1" dirty="0">
                <a:solidFill>
                  <a:schemeClr val="bg1"/>
                </a:solidFill>
              </a:rPr>
              <a:t>Click edit.</a:t>
            </a:r>
          </a:p>
          <a:p>
            <a:pPr marL="342900" indent="-342900">
              <a:buFont typeface="+mj-lt"/>
              <a:buAutoNum type="arabicPeriod"/>
            </a:pPr>
            <a:r>
              <a:rPr lang="en-US" i="1" dirty="0">
                <a:solidFill>
                  <a:schemeClr val="bg1"/>
                </a:solidFill>
              </a:rPr>
              <a:t>Change desired fields (sale status, price, game).</a:t>
            </a:r>
          </a:p>
          <a:p>
            <a:pPr marL="342900" indent="-342900">
              <a:buFont typeface="+mj-lt"/>
              <a:buAutoNum type="arabicPeriod"/>
            </a:pPr>
            <a:r>
              <a:rPr lang="en-US" i="1" dirty="0">
                <a:solidFill>
                  <a:schemeClr val="bg1"/>
                </a:solidFill>
              </a:rPr>
              <a:t>Click confirm.</a:t>
            </a:r>
          </a:p>
          <a:p>
            <a:pPr marL="342900" indent="-342900">
              <a:buFont typeface="+mj-lt"/>
              <a:buAutoNum type="arabicPeriod"/>
            </a:pPr>
            <a:endParaRPr lang="en-US" i="1" dirty="0">
              <a:solidFill>
                <a:schemeClr val="bg1"/>
              </a:solidFill>
            </a:endParaRPr>
          </a:p>
          <a:p>
            <a:r>
              <a:rPr lang="en-US" i="1" dirty="0">
                <a:solidFill>
                  <a:schemeClr val="bg1"/>
                </a:solidFill>
              </a:rPr>
              <a:t>* If land data is updated the data will be written to the blockchain.</a:t>
            </a:r>
          </a:p>
        </p:txBody>
      </p:sp>
      <p:sp>
        <p:nvSpPr>
          <p:cNvPr id="4" name="תיבת טקסט 3">
            <a:extLst>
              <a:ext uri="{FF2B5EF4-FFF2-40B4-BE49-F238E27FC236}">
                <a16:creationId xmlns:a16="http://schemas.microsoft.com/office/drawing/2014/main" id="{72D1F823-9988-E68F-F467-18CC6896CA93}"/>
              </a:ext>
            </a:extLst>
          </p:cNvPr>
          <p:cNvSpPr txBox="1"/>
          <p:nvPr/>
        </p:nvSpPr>
        <p:spPr>
          <a:xfrm>
            <a:off x="473798" y="1263506"/>
            <a:ext cx="11244404" cy="2031325"/>
          </a:xfrm>
          <a:prstGeom prst="rect">
            <a:avLst/>
          </a:prstGeom>
          <a:noFill/>
        </p:spPr>
        <p:txBody>
          <a:bodyPr wrap="square" rtlCol="0">
            <a:spAutoFit/>
          </a:bodyPr>
          <a:lstStyle/>
          <a:p>
            <a:r>
              <a:rPr lang="en-US" b="1" u="sng" dirty="0">
                <a:solidFill>
                  <a:schemeClr val="bg1"/>
                </a:solidFill>
              </a:rPr>
              <a:t>Land purchase</a:t>
            </a:r>
            <a:r>
              <a:rPr lang="en-US" i="1" dirty="0">
                <a:solidFill>
                  <a:schemeClr val="bg1"/>
                </a:solidFill>
              </a:rPr>
              <a:t>:</a:t>
            </a:r>
          </a:p>
          <a:p>
            <a:endParaRPr lang="en-US" b="1" i="1" u="sng" dirty="0">
              <a:solidFill>
                <a:schemeClr val="bg1"/>
              </a:solidFill>
            </a:endParaRPr>
          </a:p>
          <a:p>
            <a:pPr marL="342900" indent="-342900">
              <a:buFont typeface="+mj-lt"/>
              <a:buAutoNum type="arabicPeriod"/>
            </a:pPr>
            <a:r>
              <a:rPr lang="en-US" i="1" dirty="0">
                <a:solidFill>
                  <a:schemeClr val="bg1"/>
                </a:solidFill>
              </a:rPr>
              <a:t>Login as a registered user.</a:t>
            </a:r>
          </a:p>
          <a:p>
            <a:pPr marL="342900" indent="-342900">
              <a:buFont typeface="+mj-lt"/>
              <a:buAutoNum type="arabicPeriod"/>
            </a:pPr>
            <a:r>
              <a:rPr lang="en-US" i="1" dirty="0">
                <a:solidFill>
                  <a:schemeClr val="bg1"/>
                </a:solidFill>
              </a:rPr>
              <a:t>Double click on a minted land.</a:t>
            </a:r>
          </a:p>
          <a:p>
            <a:pPr marL="342900" indent="-342900">
              <a:buFont typeface="+mj-lt"/>
              <a:buAutoNum type="arabicPeriod"/>
            </a:pPr>
            <a:r>
              <a:rPr lang="en-US" i="1" dirty="0">
                <a:solidFill>
                  <a:schemeClr val="bg1"/>
                </a:solidFill>
              </a:rPr>
              <a:t>Click buy.</a:t>
            </a:r>
          </a:p>
          <a:p>
            <a:endParaRPr lang="en-US" i="1" dirty="0">
              <a:solidFill>
                <a:schemeClr val="bg1"/>
              </a:solidFill>
            </a:endParaRPr>
          </a:p>
          <a:p>
            <a:r>
              <a:rPr lang="en-US" i="1" dirty="0">
                <a:solidFill>
                  <a:schemeClr val="bg1"/>
                </a:solidFill>
              </a:rPr>
              <a:t>* A connected Metamask wallet is required.</a:t>
            </a:r>
            <a:endParaRPr lang="en-US" dirty="0">
              <a:solidFill>
                <a:schemeClr val="bg1"/>
              </a:solidFill>
            </a:endParaRPr>
          </a:p>
        </p:txBody>
      </p:sp>
    </p:spTree>
    <p:extLst>
      <p:ext uri="{BB962C8B-B14F-4D97-AF65-F5344CB8AC3E}">
        <p14:creationId xmlns:p14="http://schemas.microsoft.com/office/powerpoint/2010/main" val="129142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479394" y="3062796"/>
            <a:ext cx="11230253" cy="888282"/>
          </a:xfrm>
        </p:spPr>
        <p:txBody>
          <a:bodyPr/>
          <a:lstStyle/>
          <a:p>
            <a:pPr algn="ctr"/>
            <a:r>
              <a:rPr lang="en-US" sz="9600" b="1" dirty="0"/>
              <a:t>Enjoy!</a:t>
            </a:r>
            <a:endParaRPr lang="en-IL" sz="9600" b="1" dirty="0"/>
          </a:p>
        </p:txBody>
      </p:sp>
    </p:spTree>
    <p:extLst>
      <p:ext uri="{BB962C8B-B14F-4D97-AF65-F5344CB8AC3E}">
        <p14:creationId xmlns:p14="http://schemas.microsoft.com/office/powerpoint/2010/main" val="178470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3069196"/>
            <a:ext cx="8825658" cy="719607"/>
          </a:xfrm>
        </p:spPr>
        <p:txBody>
          <a:bodyPr/>
          <a:lstStyle/>
          <a:p>
            <a:pPr algn="ctr"/>
            <a:r>
              <a:rPr lang="en-US" b="1" dirty="0"/>
              <a:t>No known bugs</a:t>
            </a:r>
            <a:endParaRPr lang="en-IL" b="1" dirty="0"/>
          </a:p>
        </p:txBody>
      </p:sp>
    </p:spTree>
    <p:extLst>
      <p:ext uri="{BB962C8B-B14F-4D97-AF65-F5344CB8AC3E}">
        <p14:creationId xmlns:p14="http://schemas.microsoft.com/office/powerpoint/2010/main" val="300369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Technologies</a:t>
            </a:r>
            <a:endParaRPr lang="en-IL" b="1" u="sng" dirty="0"/>
          </a:p>
        </p:txBody>
      </p:sp>
      <p:sp>
        <p:nvSpPr>
          <p:cNvPr id="2" name="תיבת טקסט 1">
            <a:extLst>
              <a:ext uri="{FF2B5EF4-FFF2-40B4-BE49-F238E27FC236}">
                <a16:creationId xmlns:a16="http://schemas.microsoft.com/office/drawing/2014/main" id="{753012C2-1E29-A45E-C88A-26E1AFA7A145}"/>
              </a:ext>
            </a:extLst>
          </p:cNvPr>
          <p:cNvSpPr txBox="1"/>
          <p:nvPr/>
        </p:nvSpPr>
        <p:spPr>
          <a:xfrm>
            <a:off x="578527" y="1859339"/>
            <a:ext cx="1103494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Express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Node.js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MongoDB</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React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Ganache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Solidity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Metamask</a:t>
            </a:r>
            <a:endParaRPr lang="en-IL" dirty="0">
              <a:solidFill>
                <a:schemeClr val="bg1"/>
              </a:solidFill>
            </a:endParaRPr>
          </a:p>
        </p:txBody>
      </p:sp>
    </p:spTree>
    <p:extLst>
      <p:ext uri="{BB962C8B-B14F-4D97-AF65-F5344CB8AC3E}">
        <p14:creationId xmlns:p14="http://schemas.microsoft.com/office/powerpoint/2010/main" val="161010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Contracts</a:t>
            </a:r>
            <a:endParaRPr lang="en-IL" b="1" u="sng" dirty="0"/>
          </a:p>
        </p:txBody>
      </p:sp>
      <p:sp>
        <p:nvSpPr>
          <p:cNvPr id="2" name="תיבת טקסט 1">
            <a:extLst>
              <a:ext uri="{FF2B5EF4-FFF2-40B4-BE49-F238E27FC236}">
                <a16:creationId xmlns:a16="http://schemas.microsoft.com/office/drawing/2014/main" id="{753012C2-1E29-A45E-C88A-26E1AFA7A145}"/>
              </a:ext>
            </a:extLst>
          </p:cNvPr>
          <p:cNvSpPr txBox="1"/>
          <p:nvPr/>
        </p:nvSpPr>
        <p:spPr>
          <a:xfrm>
            <a:off x="578527" y="1358799"/>
            <a:ext cx="11034945" cy="2862322"/>
          </a:xfrm>
          <a:prstGeom prst="rect">
            <a:avLst/>
          </a:prstGeom>
          <a:noFill/>
        </p:spPr>
        <p:txBody>
          <a:bodyPr wrap="square" rtlCol="0">
            <a:spAutoFit/>
          </a:bodyPr>
          <a:lstStyle/>
          <a:p>
            <a:r>
              <a:rPr lang="en-US" b="1" u="sng" dirty="0">
                <a:solidFill>
                  <a:schemeClr val="bg1"/>
                </a:solidFill>
              </a:rPr>
              <a:t>Token</a:t>
            </a:r>
            <a:r>
              <a:rPr lang="en-US" dirty="0">
                <a:solidFill>
                  <a:schemeClr val="bg1"/>
                </a:solidFill>
              </a:rPr>
              <a:t>: </a:t>
            </a:r>
          </a:p>
          <a:p>
            <a:endParaRPr lang="en-US" dirty="0">
              <a:solidFill>
                <a:schemeClr val="bg1"/>
              </a:solidFill>
            </a:endParaRPr>
          </a:p>
          <a:p>
            <a:r>
              <a:rPr lang="en-US" dirty="0">
                <a:solidFill>
                  <a:schemeClr val="bg1"/>
                </a:solidFill>
              </a:rPr>
              <a:t>a contract that inherits from ERC20 of openzeppelin library, this contract creates 10000 PRC coins on deployment and stores them in the creators wallet. One token is worth 0.1 ether.</a:t>
            </a:r>
          </a:p>
          <a:p>
            <a:endParaRPr lang="en-US" b="1" u="sng" dirty="0">
              <a:solidFill>
                <a:schemeClr val="bg1"/>
              </a:solidFill>
            </a:endParaRPr>
          </a:p>
          <a:p>
            <a:r>
              <a:rPr lang="en-US" b="1" u="sng" dirty="0">
                <a:solidFill>
                  <a:schemeClr val="bg1"/>
                </a:solidFill>
              </a:rPr>
              <a:t>Contract functions</a:t>
            </a:r>
            <a:r>
              <a:rPr lang="en-US" b="1" dirty="0">
                <a:solidFill>
                  <a:schemeClr val="bg1"/>
                </a:solidFill>
              </a:rPr>
              <a:t>:</a:t>
            </a:r>
          </a:p>
          <a:p>
            <a:endParaRPr lang="en-US" b="1" u="sng" dirty="0">
              <a:solidFill>
                <a:schemeClr val="bg1"/>
              </a:solidFill>
            </a:endParaRPr>
          </a:p>
          <a:p>
            <a:r>
              <a:rPr lang="en-US" dirty="0">
                <a:solidFill>
                  <a:schemeClr val="bg1"/>
                </a:solidFill>
              </a:rPr>
              <a:t>getPrice() – returns the price of 1 token</a:t>
            </a:r>
          </a:p>
          <a:p>
            <a:endParaRPr lang="en-US" dirty="0">
              <a:solidFill>
                <a:schemeClr val="bg1"/>
              </a:solidFill>
            </a:endParaRPr>
          </a:p>
          <a:p>
            <a:r>
              <a:rPr lang="en-US" dirty="0">
                <a:solidFill>
                  <a:schemeClr val="bg1"/>
                </a:solidFill>
              </a:rPr>
              <a:t>buyTokens() – allows user to purchase tokens from the contract creator</a:t>
            </a:r>
            <a:endParaRPr lang="en-IL" dirty="0">
              <a:solidFill>
                <a:schemeClr val="bg1"/>
              </a:solidFill>
            </a:endParaRPr>
          </a:p>
        </p:txBody>
      </p:sp>
    </p:spTree>
    <p:extLst>
      <p:ext uri="{BB962C8B-B14F-4D97-AF65-F5344CB8AC3E}">
        <p14:creationId xmlns:p14="http://schemas.microsoft.com/office/powerpoint/2010/main" val="156334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Contracts</a:t>
            </a:r>
            <a:endParaRPr lang="en-IL" b="1" u="sng" dirty="0"/>
          </a:p>
        </p:txBody>
      </p:sp>
      <p:sp>
        <p:nvSpPr>
          <p:cNvPr id="2" name="תיבת טקסט 1">
            <a:extLst>
              <a:ext uri="{FF2B5EF4-FFF2-40B4-BE49-F238E27FC236}">
                <a16:creationId xmlns:a16="http://schemas.microsoft.com/office/drawing/2014/main" id="{753012C2-1E29-A45E-C88A-26E1AFA7A145}"/>
              </a:ext>
            </a:extLst>
          </p:cNvPr>
          <p:cNvSpPr txBox="1"/>
          <p:nvPr/>
        </p:nvSpPr>
        <p:spPr>
          <a:xfrm>
            <a:off x="578527" y="1358799"/>
            <a:ext cx="11034945" cy="4801314"/>
          </a:xfrm>
          <a:prstGeom prst="rect">
            <a:avLst/>
          </a:prstGeom>
          <a:noFill/>
        </p:spPr>
        <p:txBody>
          <a:bodyPr wrap="square" rtlCol="0">
            <a:spAutoFit/>
          </a:bodyPr>
          <a:lstStyle/>
          <a:p>
            <a:r>
              <a:rPr lang="en-US" b="1" u="sng" dirty="0">
                <a:solidFill>
                  <a:schemeClr val="bg1"/>
                </a:solidFill>
              </a:rPr>
              <a:t>World</a:t>
            </a:r>
            <a:r>
              <a:rPr lang="en-US" dirty="0">
                <a:solidFill>
                  <a:schemeClr val="bg1"/>
                </a:solidFill>
              </a:rPr>
              <a:t>: </a:t>
            </a:r>
          </a:p>
          <a:p>
            <a:endParaRPr lang="en-US" dirty="0">
              <a:solidFill>
                <a:schemeClr val="bg1"/>
              </a:solidFill>
            </a:endParaRPr>
          </a:p>
          <a:p>
            <a:r>
              <a:rPr lang="en-US" dirty="0">
                <a:solidFill>
                  <a:schemeClr val="bg1"/>
                </a:solidFill>
              </a:rPr>
              <a:t>a contract that inherits from ERC721 and Ownable of openzeppelin library, this contract defines a struct named Land which holds all our NTFs data, it uses the Token contract to transfer lands ownership by a fixed price determined in the Token contract.</a:t>
            </a:r>
          </a:p>
          <a:p>
            <a:endParaRPr lang="en-US" b="1" u="sng" dirty="0">
              <a:solidFill>
                <a:schemeClr val="bg1"/>
              </a:solidFill>
            </a:endParaRPr>
          </a:p>
          <a:p>
            <a:r>
              <a:rPr lang="en-US" b="1" u="sng" dirty="0">
                <a:solidFill>
                  <a:schemeClr val="bg1"/>
                </a:solidFill>
              </a:rPr>
              <a:t>Contract functions</a:t>
            </a:r>
            <a:r>
              <a:rPr lang="en-US" b="1" dirty="0">
                <a:solidFill>
                  <a:schemeClr val="bg1"/>
                </a:solidFill>
              </a:rPr>
              <a:t>:</a:t>
            </a:r>
          </a:p>
          <a:p>
            <a:endParaRPr lang="en-US" b="1" u="sng" dirty="0">
              <a:solidFill>
                <a:schemeClr val="bg1"/>
              </a:solidFill>
            </a:endParaRPr>
          </a:p>
          <a:p>
            <a:r>
              <a:rPr lang="en-US" dirty="0">
                <a:solidFill>
                  <a:schemeClr val="bg1"/>
                </a:solidFill>
              </a:rPr>
              <a:t>mint() – receives land data and checks if the sender is the contract owner and the land has not been minted. if this conditions are met, the contract will mint the land and set it to the lands mapping.</a:t>
            </a:r>
          </a:p>
          <a:p>
            <a:endParaRPr lang="en-US" dirty="0">
              <a:solidFill>
                <a:schemeClr val="bg1"/>
              </a:solidFill>
            </a:endParaRPr>
          </a:p>
          <a:p>
            <a:r>
              <a:rPr lang="en-US" dirty="0">
                <a:solidFill>
                  <a:schemeClr val="bg1"/>
                </a:solidFill>
              </a:rPr>
              <a:t>checkIfMinted() – receives a </a:t>
            </a:r>
            <a:r>
              <a:rPr lang="en-US" dirty="0" err="1">
                <a:solidFill>
                  <a:schemeClr val="bg1"/>
                </a:solidFill>
              </a:rPr>
              <a:t>landId</a:t>
            </a:r>
            <a:r>
              <a:rPr lang="en-US" dirty="0">
                <a:solidFill>
                  <a:schemeClr val="bg1"/>
                </a:solidFill>
              </a:rPr>
              <a:t> and checks if the land has been minted.</a:t>
            </a:r>
          </a:p>
          <a:p>
            <a:endParaRPr lang="en-US" dirty="0">
              <a:solidFill>
                <a:schemeClr val="bg1"/>
              </a:solidFill>
            </a:endParaRPr>
          </a:p>
          <a:p>
            <a:r>
              <a:rPr lang="en-US" dirty="0">
                <a:solidFill>
                  <a:schemeClr val="bg1"/>
                </a:solidFill>
              </a:rPr>
              <a:t>setLand() – after minting the land this function is called and set the land to the mapping.</a:t>
            </a:r>
          </a:p>
          <a:p>
            <a:endParaRPr lang="en-US" dirty="0">
              <a:solidFill>
                <a:schemeClr val="bg1"/>
              </a:solidFill>
            </a:endParaRPr>
          </a:p>
          <a:p>
            <a:r>
              <a:rPr lang="en-US" dirty="0">
                <a:solidFill>
                  <a:schemeClr val="bg1"/>
                </a:solidFill>
              </a:rPr>
              <a:t>getOwnerAddress() – receives a </a:t>
            </a:r>
            <a:r>
              <a:rPr lang="en-US" dirty="0" err="1">
                <a:solidFill>
                  <a:schemeClr val="bg1"/>
                </a:solidFill>
              </a:rPr>
              <a:t>landId</a:t>
            </a:r>
            <a:r>
              <a:rPr lang="en-US" dirty="0">
                <a:solidFill>
                  <a:schemeClr val="bg1"/>
                </a:solidFill>
              </a:rPr>
              <a:t> and returns the owner wallet address.</a:t>
            </a:r>
            <a:endParaRPr lang="en-IL" dirty="0">
              <a:solidFill>
                <a:schemeClr val="bg1"/>
              </a:solidFill>
            </a:endParaRPr>
          </a:p>
        </p:txBody>
      </p:sp>
    </p:spTree>
    <p:extLst>
      <p:ext uri="{BB962C8B-B14F-4D97-AF65-F5344CB8AC3E}">
        <p14:creationId xmlns:p14="http://schemas.microsoft.com/office/powerpoint/2010/main" val="66481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Contracts</a:t>
            </a:r>
            <a:endParaRPr lang="en-IL" b="1" u="sng" dirty="0"/>
          </a:p>
        </p:txBody>
      </p:sp>
      <p:sp>
        <p:nvSpPr>
          <p:cNvPr id="2" name="תיבת טקסט 1">
            <a:extLst>
              <a:ext uri="{FF2B5EF4-FFF2-40B4-BE49-F238E27FC236}">
                <a16:creationId xmlns:a16="http://schemas.microsoft.com/office/drawing/2014/main" id="{753012C2-1E29-A45E-C88A-26E1AFA7A145}"/>
              </a:ext>
            </a:extLst>
          </p:cNvPr>
          <p:cNvSpPr txBox="1"/>
          <p:nvPr/>
        </p:nvSpPr>
        <p:spPr>
          <a:xfrm>
            <a:off x="578527" y="1358799"/>
            <a:ext cx="11034945" cy="3970318"/>
          </a:xfrm>
          <a:prstGeom prst="rect">
            <a:avLst/>
          </a:prstGeom>
          <a:noFill/>
        </p:spPr>
        <p:txBody>
          <a:bodyPr wrap="square" rtlCol="0">
            <a:spAutoFit/>
          </a:bodyPr>
          <a:lstStyle/>
          <a:p>
            <a:r>
              <a:rPr lang="en-US" b="1" u="sng" dirty="0">
                <a:solidFill>
                  <a:schemeClr val="bg1"/>
                </a:solidFill>
              </a:rPr>
              <a:t>Contract functions</a:t>
            </a:r>
            <a:r>
              <a:rPr lang="en-US" b="1" dirty="0">
                <a:solidFill>
                  <a:schemeClr val="bg1"/>
                </a:solidFill>
              </a:rPr>
              <a:t>:</a:t>
            </a:r>
          </a:p>
          <a:p>
            <a:endParaRPr lang="en-US" b="1" u="sng" dirty="0">
              <a:solidFill>
                <a:schemeClr val="bg1"/>
              </a:solidFill>
            </a:endParaRPr>
          </a:p>
          <a:p>
            <a:r>
              <a:rPr lang="en-US" dirty="0">
                <a:solidFill>
                  <a:schemeClr val="bg1"/>
                </a:solidFill>
              </a:rPr>
              <a:t>getWorldOwnerAddress() – returns contract owner wallet address.</a:t>
            </a:r>
          </a:p>
          <a:p>
            <a:endParaRPr lang="en-US" dirty="0">
              <a:solidFill>
                <a:schemeClr val="bg1"/>
              </a:solidFill>
            </a:endParaRPr>
          </a:p>
          <a:p>
            <a:r>
              <a:rPr lang="en-US" dirty="0">
                <a:solidFill>
                  <a:schemeClr val="bg1"/>
                </a:solidFill>
              </a:rPr>
              <a:t>getOwners() – returns an array of minted lands in the contract, this array holds all land data and owner address.</a:t>
            </a:r>
          </a:p>
          <a:p>
            <a:endParaRPr lang="en-US" dirty="0">
              <a:solidFill>
                <a:schemeClr val="bg1"/>
              </a:solidFill>
            </a:endParaRPr>
          </a:p>
          <a:p>
            <a:r>
              <a:rPr lang="en-US" dirty="0">
                <a:solidFill>
                  <a:schemeClr val="bg1"/>
                </a:solidFill>
              </a:rPr>
              <a:t>updateLandPrice() – receives a </a:t>
            </a:r>
            <a:r>
              <a:rPr lang="en-US" dirty="0" err="1">
                <a:solidFill>
                  <a:schemeClr val="bg1"/>
                </a:solidFill>
              </a:rPr>
              <a:t>landId</a:t>
            </a:r>
            <a:r>
              <a:rPr lang="en-US" dirty="0">
                <a:solidFill>
                  <a:schemeClr val="bg1"/>
                </a:solidFill>
              </a:rPr>
              <a:t> and a price and updates the new price if the sender is the owner and the price is positive.</a:t>
            </a:r>
            <a:endParaRPr lang="en-IL" dirty="0">
              <a:solidFill>
                <a:schemeClr val="bg1"/>
              </a:solidFill>
            </a:endParaRPr>
          </a:p>
          <a:p>
            <a:endParaRPr lang="en-US" dirty="0">
              <a:solidFill>
                <a:schemeClr val="bg1"/>
              </a:solidFill>
            </a:endParaRPr>
          </a:p>
          <a:p>
            <a:r>
              <a:rPr lang="en-US" dirty="0">
                <a:solidFill>
                  <a:schemeClr val="bg1"/>
                </a:solidFill>
              </a:rPr>
              <a:t>transferLand() – receives a </a:t>
            </a:r>
            <a:r>
              <a:rPr lang="en-US" dirty="0" err="1">
                <a:solidFill>
                  <a:schemeClr val="bg1"/>
                </a:solidFill>
              </a:rPr>
              <a:t>landId</a:t>
            </a:r>
            <a:r>
              <a:rPr lang="en-US" dirty="0">
                <a:solidFill>
                  <a:schemeClr val="bg1"/>
                </a:solidFill>
              </a:rPr>
              <a:t> and a owner address, it checks if the sender is not the land owner. If this condition is met, the contract transfers tokens from the sender to the owner according to the land price and registers the new land owner in the mapping.</a:t>
            </a:r>
          </a:p>
          <a:p>
            <a:endParaRPr lang="en-US" dirty="0">
              <a:solidFill>
                <a:schemeClr val="bg1"/>
              </a:solidFill>
            </a:endParaRPr>
          </a:p>
        </p:txBody>
      </p:sp>
    </p:spTree>
    <p:extLst>
      <p:ext uri="{BB962C8B-B14F-4D97-AF65-F5344CB8AC3E}">
        <p14:creationId xmlns:p14="http://schemas.microsoft.com/office/powerpoint/2010/main" val="10345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Install guide</a:t>
            </a:r>
            <a:endParaRPr lang="en-IL" b="1" u="sng" dirty="0"/>
          </a:p>
        </p:txBody>
      </p:sp>
      <p:sp>
        <p:nvSpPr>
          <p:cNvPr id="5" name="תיבת טקסט 4">
            <a:extLst>
              <a:ext uri="{FF2B5EF4-FFF2-40B4-BE49-F238E27FC236}">
                <a16:creationId xmlns:a16="http://schemas.microsoft.com/office/drawing/2014/main" id="{028DA2AD-3584-18A1-8AE9-A6405263117F}"/>
              </a:ext>
            </a:extLst>
          </p:cNvPr>
          <p:cNvSpPr txBox="1"/>
          <p:nvPr/>
        </p:nvSpPr>
        <p:spPr>
          <a:xfrm>
            <a:off x="443621" y="1606858"/>
            <a:ext cx="11244404" cy="1754326"/>
          </a:xfrm>
          <a:prstGeom prst="rect">
            <a:avLst/>
          </a:prstGeom>
          <a:noFill/>
        </p:spPr>
        <p:txBody>
          <a:bodyPr wrap="square" rtlCol="0">
            <a:spAutoFit/>
          </a:bodyPr>
          <a:lstStyle/>
          <a:p>
            <a:r>
              <a:rPr lang="en-US" b="1" u="sng" dirty="0">
                <a:solidFill>
                  <a:schemeClr val="bg1"/>
                </a:solidFill>
              </a:rPr>
              <a:t>Phase 1</a:t>
            </a:r>
            <a:r>
              <a:rPr lang="en-US" dirty="0">
                <a:solidFill>
                  <a:schemeClr val="bg1"/>
                </a:solidFill>
              </a:rPr>
              <a:t> – Ganache</a:t>
            </a:r>
          </a:p>
          <a:p>
            <a:endParaRPr lang="en-US" b="1" u="sng" dirty="0">
              <a:solidFill>
                <a:schemeClr val="bg1"/>
              </a:solidFill>
            </a:endParaRPr>
          </a:p>
          <a:p>
            <a:pPr marL="342900" indent="-342900">
              <a:buFont typeface="+mj-lt"/>
              <a:buAutoNum type="arabicPeriod"/>
            </a:pPr>
            <a:r>
              <a:rPr lang="en-US" dirty="0">
                <a:solidFill>
                  <a:schemeClr val="bg1"/>
                </a:solidFill>
              </a:rPr>
              <a:t>Open Ganache and choose NEW WORKSPACE.</a:t>
            </a:r>
          </a:p>
          <a:p>
            <a:pPr marL="342900" indent="-342900">
              <a:buFont typeface="+mj-lt"/>
              <a:buAutoNum type="arabicPeriod"/>
            </a:pPr>
            <a:r>
              <a:rPr lang="en-US" dirty="0">
                <a:solidFill>
                  <a:schemeClr val="bg1"/>
                </a:solidFill>
              </a:rPr>
              <a:t>Enter a workspace name, press ADD PROJECT and choose truffle-config.js from the project directory.</a:t>
            </a:r>
          </a:p>
          <a:p>
            <a:pPr marL="342900" indent="-342900">
              <a:buFont typeface="+mj-lt"/>
              <a:buAutoNum type="arabicPeriod"/>
            </a:pPr>
            <a:r>
              <a:rPr lang="en-US" dirty="0">
                <a:solidFill>
                  <a:schemeClr val="bg1"/>
                </a:solidFill>
              </a:rPr>
              <a:t>Press SAVE WORKSPACE.</a:t>
            </a:r>
          </a:p>
        </p:txBody>
      </p:sp>
      <p:sp>
        <p:nvSpPr>
          <p:cNvPr id="6" name="תיבת טקסט 5">
            <a:extLst>
              <a:ext uri="{FF2B5EF4-FFF2-40B4-BE49-F238E27FC236}">
                <a16:creationId xmlns:a16="http://schemas.microsoft.com/office/drawing/2014/main" id="{F3A15ADA-C32D-714E-98A3-5EBAC6871C89}"/>
              </a:ext>
            </a:extLst>
          </p:cNvPr>
          <p:cNvSpPr txBox="1"/>
          <p:nvPr/>
        </p:nvSpPr>
        <p:spPr>
          <a:xfrm>
            <a:off x="473798" y="3721223"/>
            <a:ext cx="11244404" cy="2308324"/>
          </a:xfrm>
          <a:prstGeom prst="rect">
            <a:avLst/>
          </a:prstGeom>
          <a:noFill/>
        </p:spPr>
        <p:txBody>
          <a:bodyPr wrap="square" rtlCol="0">
            <a:spAutoFit/>
          </a:bodyPr>
          <a:lstStyle/>
          <a:p>
            <a:r>
              <a:rPr lang="en-US" b="1" u="sng" dirty="0">
                <a:solidFill>
                  <a:schemeClr val="bg1"/>
                </a:solidFill>
              </a:rPr>
              <a:t>Phase 2</a:t>
            </a:r>
            <a:r>
              <a:rPr lang="en-US" dirty="0">
                <a:solidFill>
                  <a:schemeClr val="bg1"/>
                </a:solidFill>
              </a:rPr>
              <a:t> – Metamask</a:t>
            </a:r>
          </a:p>
          <a:p>
            <a:endParaRPr lang="en-US" b="1" u="sng" dirty="0">
              <a:solidFill>
                <a:schemeClr val="bg1"/>
              </a:solidFill>
            </a:endParaRPr>
          </a:p>
          <a:p>
            <a:pPr marL="342900" indent="-342900">
              <a:buFont typeface="+mj-lt"/>
              <a:buAutoNum type="arabicPeriod"/>
            </a:pPr>
            <a:r>
              <a:rPr lang="en-US" dirty="0">
                <a:solidFill>
                  <a:schemeClr val="bg1"/>
                </a:solidFill>
              </a:rPr>
              <a:t>Open Metamask, go to settings -&gt; Networks -&gt; Add network.</a:t>
            </a:r>
          </a:p>
          <a:p>
            <a:pPr marL="342900" indent="-342900">
              <a:buFont typeface="+mj-lt"/>
              <a:buAutoNum type="arabicPeriod"/>
            </a:pPr>
            <a:r>
              <a:rPr lang="en-US" dirty="0">
                <a:solidFill>
                  <a:schemeClr val="bg1"/>
                </a:solidFill>
              </a:rPr>
              <a:t>On Network Name field, choose a name for the network.</a:t>
            </a:r>
          </a:p>
          <a:p>
            <a:pPr marL="342900" indent="-342900">
              <a:buFont typeface="+mj-lt"/>
              <a:buAutoNum type="arabicPeriod"/>
            </a:pPr>
            <a:r>
              <a:rPr lang="en-US" dirty="0">
                <a:solidFill>
                  <a:schemeClr val="bg1"/>
                </a:solidFill>
              </a:rPr>
              <a:t>On New RPC URL write </a:t>
            </a:r>
            <a:r>
              <a:rPr lang="en-US" dirty="0">
                <a:solidFill>
                  <a:schemeClr val="bg1"/>
                </a:solidFill>
                <a:hlinkClick r:id="rId2"/>
              </a:rPr>
              <a:t>http://127.0.0.1:7545</a:t>
            </a:r>
            <a:r>
              <a:rPr lang="en-US" dirty="0">
                <a:solidFill>
                  <a:schemeClr val="bg1"/>
                </a:solidFill>
              </a:rPr>
              <a:t>.</a:t>
            </a:r>
          </a:p>
          <a:p>
            <a:pPr marL="342900" indent="-342900">
              <a:buFont typeface="+mj-lt"/>
              <a:buAutoNum type="arabicPeriod"/>
            </a:pPr>
            <a:r>
              <a:rPr lang="en-US" dirty="0">
                <a:solidFill>
                  <a:schemeClr val="bg1"/>
                </a:solidFill>
              </a:rPr>
              <a:t>On ChainID field write 1337.</a:t>
            </a:r>
          </a:p>
          <a:p>
            <a:pPr marL="342900" indent="-342900">
              <a:buFont typeface="+mj-lt"/>
              <a:buAutoNum type="arabicPeriod"/>
            </a:pPr>
            <a:r>
              <a:rPr lang="en-US" dirty="0">
                <a:solidFill>
                  <a:schemeClr val="bg1"/>
                </a:solidFill>
              </a:rPr>
              <a:t>Press SAVE.</a:t>
            </a:r>
          </a:p>
          <a:p>
            <a:pPr marL="342900" indent="-342900">
              <a:buFont typeface="+mj-lt"/>
              <a:buAutoNum type="arabicPeriod"/>
            </a:pPr>
            <a:r>
              <a:rPr lang="en-US" dirty="0">
                <a:solidFill>
                  <a:schemeClr val="bg1"/>
                </a:solidFill>
              </a:rPr>
              <a:t>Switch to our new defined network.</a:t>
            </a:r>
          </a:p>
        </p:txBody>
      </p:sp>
    </p:spTree>
    <p:extLst>
      <p:ext uri="{BB962C8B-B14F-4D97-AF65-F5344CB8AC3E}">
        <p14:creationId xmlns:p14="http://schemas.microsoft.com/office/powerpoint/2010/main" val="170855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Install guide</a:t>
            </a:r>
            <a:endParaRPr lang="en-IL" b="1" u="sng" dirty="0"/>
          </a:p>
        </p:txBody>
      </p:sp>
      <p:sp>
        <p:nvSpPr>
          <p:cNvPr id="5" name="תיבת טקסט 4">
            <a:extLst>
              <a:ext uri="{FF2B5EF4-FFF2-40B4-BE49-F238E27FC236}">
                <a16:creationId xmlns:a16="http://schemas.microsoft.com/office/drawing/2014/main" id="{028DA2AD-3584-18A1-8AE9-A6405263117F}"/>
              </a:ext>
            </a:extLst>
          </p:cNvPr>
          <p:cNvSpPr txBox="1"/>
          <p:nvPr/>
        </p:nvSpPr>
        <p:spPr>
          <a:xfrm>
            <a:off x="473798" y="1487970"/>
            <a:ext cx="11244404" cy="1200329"/>
          </a:xfrm>
          <a:prstGeom prst="rect">
            <a:avLst/>
          </a:prstGeom>
          <a:noFill/>
        </p:spPr>
        <p:txBody>
          <a:bodyPr wrap="square" rtlCol="0">
            <a:spAutoFit/>
          </a:bodyPr>
          <a:lstStyle/>
          <a:p>
            <a:r>
              <a:rPr lang="en-US" b="1" u="sng" dirty="0">
                <a:solidFill>
                  <a:schemeClr val="bg1"/>
                </a:solidFill>
              </a:rPr>
              <a:t>Phase 3</a:t>
            </a:r>
            <a:r>
              <a:rPr lang="en-US" dirty="0">
                <a:solidFill>
                  <a:schemeClr val="bg1"/>
                </a:solidFill>
              </a:rPr>
              <a:t> – Import Ganache wallets to Metamask</a:t>
            </a:r>
          </a:p>
          <a:p>
            <a:endParaRPr lang="en-US" b="1" u="sng" dirty="0">
              <a:solidFill>
                <a:schemeClr val="bg1"/>
              </a:solidFill>
            </a:endParaRPr>
          </a:p>
          <a:p>
            <a:pPr marL="342900" indent="-342900">
              <a:buFont typeface="+mj-lt"/>
              <a:buAutoNum type="arabicPeriod"/>
            </a:pPr>
            <a:r>
              <a:rPr lang="en-US" dirty="0">
                <a:solidFill>
                  <a:schemeClr val="bg1"/>
                </a:solidFill>
              </a:rPr>
              <a:t>Go to Ganache workspace and copy the MNEMONIC phrase.</a:t>
            </a:r>
          </a:p>
          <a:p>
            <a:pPr marL="342900" indent="-342900">
              <a:buFont typeface="+mj-lt"/>
              <a:buAutoNum type="arabicPeriod"/>
            </a:pPr>
            <a:r>
              <a:rPr lang="en-US" dirty="0">
                <a:solidFill>
                  <a:schemeClr val="bg1"/>
                </a:solidFill>
              </a:rPr>
              <a:t>In the Wallet Secret Recovery Phrase copy this phrase and choose a password for future logins.</a:t>
            </a:r>
          </a:p>
        </p:txBody>
      </p:sp>
      <p:sp>
        <p:nvSpPr>
          <p:cNvPr id="6" name="תיבת טקסט 5">
            <a:extLst>
              <a:ext uri="{FF2B5EF4-FFF2-40B4-BE49-F238E27FC236}">
                <a16:creationId xmlns:a16="http://schemas.microsoft.com/office/drawing/2014/main" id="{F3A15ADA-C32D-714E-98A3-5EBAC6871C89}"/>
              </a:ext>
            </a:extLst>
          </p:cNvPr>
          <p:cNvSpPr txBox="1"/>
          <p:nvPr/>
        </p:nvSpPr>
        <p:spPr>
          <a:xfrm>
            <a:off x="459647" y="2890160"/>
            <a:ext cx="11244404" cy="1477328"/>
          </a:xfrm>
          <a:prstGeom prst="rect">
            <a:avLst/>
          </a:prstGeom>
          <a:noFill/>
        </p:spPr>
        <p:txBody>
          <a:bodyPr wrap="square" rtlCol="0">
            <a:spAutoFit/>
          </a:bodyPr>
          <a:lstStyle/>
          <a:p>
            <a:r>
              <a:rPr lang="en-US" b="1" u="sng" dirty="0">
                <a:solidFill>
                  <a:schemeClr val="bg1"/>
                </a:solidFill>
              </a:rPr>
              <a:t>Phase 4</a:t>
            </a:r>
            <a:r>
              <a:rPr lang="en-US" dirty="0">
                <a:solidFill>
                  <a:schemeClr val="bg1"/>
                </a:solidFill>
              </a:rPr>
              <a:t> – Contract compile and deploy</a:t>
            </a:r>
          </a:p>
          <a:p>
            <a:endParaRPr lang="en-US" b="1" u="sng" dirty="0">
              <a:solidFill>
                <a:schemeClr val="bg1"/>
              </a:solidFill>
            </a:endParaRPr>
          </a:p>
          <a:p>
            <a:pPr marL="342900" indent="-342900">
              <a:buFont typeface="+mj-lt"/>
              <a:buAutoNum type="arabicPeriod"/>
            </a:pPr>
            <a:r>
              <a:rPr lang="en-US" dirty="0">
                <a:solidFill>
                  <a:schemeClr val="bg1"/>
                </a:solidFill>
              </a:rPr>
              <a:t>Open VSCode in the project directory.</a:t>
            </a:r>
          </a:p>
          <a:p>
            <a:pPr marL="342900" indent="-342900">
              <a:buFont typeface="+mj-lt"/>
              <a:buAutoNum type="arabicPeriod"/>
            </a:pPr>
            <a:r>
              <a:rPr lang="en-US" dirty="0">
                <a:solidFill>
                  <a:schemeClr val="bg1"/>
                </a:solidFill>
              </a:rPr>
              <a:t>Open a terminal.</a:t>
            </a:r>
          </a:p>
          <a:p>
            <a:pPr marL="342900" indent="-342900">
              <a:buFont typeface="+mj-lt"/>
              <a:buAutoNum type="arabicPeriod"/>
            </a:pPr>
            <a:r>
              <a:rPr lang="en-US" dirty="0">
                <a:solidFill>
                  <a:schemeClr val="bg1"/>
                </a:solidFill>
              </a:rPr>
              <a:t>Run </a:t>
            </a:r>
            <a:r>
              <a:rPr lang="en-US" b="1" u="sng" dirty="0">
                <a:solidFill>
                  <a:schemeClr val="bg1"/>
                </a:solidFill>
              </a:rPr>
              <a:t>npm run contract</a:t>
            </a:r>
            <a:r>
              <a:rPr lang="en-US" b="1" dirty="0">
                <a:solidFill>
                  <a:schemeClr val="bg1"/>
                </a:solidFill>
              </a:rPr>
              <a:t> </a:t>
            </a:r>
            <a:r>
              <a:rPr lang="en-US" dirty="0">
                <a:solidFill>
                  <a:schemeClr val="bg1"/>
                </a:solidFill>
              </a:rPr>
              <a:t>to install dependencies, compile and migrate contracts.</a:t>
            </a:r>
          </a:p>
        </p:txBody>
      </p:sp>
      <p:sp>
        <p:nvSpPr>
          <p:cNvPr id="7" name="תיבת טקסט 6">
            <a:extLst>
              <a:ext uri="{FF2B5EF4-FFF2-40B4-BE49-F238E27FC236}">
                <a16:creationId xmlns:a16="http://schemas.microsoft.com/office/drawing/2014/main" id="{5392EDF8-C51F-BE0A-E22A-3E34DE47CF1E}"/>
              </a:ext>
            </a:extLst>
          </p:cNvPr>
          <p:cNvSpPr txBox="1"/>
          <p:nvPr/>
        </p:nvSpPr>
        <p:spPr>
          <a:xfrm>
            <a:off x="473798" y="4569349"/>
            <a:ext cx="11230253" cy="1477328"/>
          </a:xfrm>
          <a:prstGeom prst="rect">
            <a:avLst/>
          </a:prstGeom>
          <a:noFill/>
        </p:spPr>
        <p:txBody>
          <a:bodyPr wrap="square" rtlCol="0">
            <a:spAutoFit/>
          </a:bodyPr>
          <a:lstStyle/>
          <a:p>
            <a:r>
              <a:rPr lang="en-US" b="1" u="sng" dirty="0">
                <a:solidFill>
                  <a:schemeClr val="bg1"/>
                </a:solidFill>
              </a:rPr>
              <a:t>Phase 5 </a:t>
            </a:r>
            <a:r>
              <a:rPr lang="en-US" dirty="0">
                <a:solidFill>
                  <a:schemeClr val="bg1"/>
                </a:solidFill>
              </a:rPr>
              <a:t>– Starting the project</a:t>
            </a:r>
          </a:p>
          <a:p>
            <a:endParaRPr lang="en-US" b="1" u="sng" dirty="0">
              <a:solidFill>
                <a:schemeClr val="bg1"/>
              </a:solidFill>
            </a:endParaRPr>
          </a:p>
          <a:p>
            <a:pPr marL="342900" indent="-342900">
              <a:buFont typeface="+mj-lt"/>
              <a:buAutoNum type="arabicPeriod"/>
            </a:pPr>
            <a:r>
              <a:rPr lang="en-US" dirty="0">
                <a:solidFill>
                  <a:schemeClr val="bg1"/>
                </a:solidFill>
              </a:rPr>
              <a:t>Run </a:t>
            </a:r>
            <a:r>
              <a:rPr lang="en-US" b="1" u="sng" dirty="0">
                <a:solidFill>
                  <a:schemeClr val="bg1"/>
                </a:solidFill>
              </a:rPr>
              <a:t>npm run server</a:t>
            </a:r>
            <a:r>
              <a:rPr lang="en-US" b="1" dirty="0">
                <a:solidFill>
                  <a:schemeClr val="bg1"/>
                </a:solidFill>
              </a:rPr>
              <a:t> </a:t>
            </a:r>
            <a:r>
              <a:rPr lang="en-US" dirty="0">
                <a:solidFill>
                  <a:schemeClr val="bg1"/>
                </a:solidFill>
              </a:rPr>
              <a:t>to install server dependencies and start backend.</a:t>
            </a:r>
            <a:endParaRPr lang="en-US" b="1" u="sng" dirty="0">
              <a:solidFill>
                <a:schemeClr val="bg1"/>
              </a:solidFill>
            </a:endParaRPr>
          </a:p>
          <a:p>
            <a:pPr marL="342900" indent="-342900">
              <a:buFont typeface="+mj-lt"/>
              <a:buAutoNum type="arabicPeriod"/>
            </a:pPr>
            <a:r>
              <a:rPr lang="en-US" dirty="0">
                <a:solidFill>
                  <a:schemeClr val="bg1"/>
                </a:solidFill>
              </a:rPr>
              <a:t>Open another terminal.</a:t>
            </a:r>
          </a:p>
          <a:p>
            <a:pPr marL="342900" indent="-342900">
              <a:buFont typeface="+mj-lt"/>
              <a:buAutoNum type="arabicPeriod"/>
            </a:pPr>
            <a:r>
              <a:rPr lang="en-US" dirty="0">
                <a:solidFill>
                  <a:schemeClr val="bg1"/>
                </a:solidFill>
              </a:rPr>
              <a:t>In the new terminal, run </a:t>
            </a:r>
            <a:r>
              <a:rPr lang="en-US" b="1" u="sng" dirty="0">
                <a:solidFill>
                  <a:schemeClr val="bg1"/>
                </a:solidFill>
              </a:rPr>
              <a:t>npm run client</a:t>
            </a:r>
            <a:r>
              <a:rPr lang="en-US" dirty="0">
                <a:solidFill>
                  <a:schemeClr val="bg1"/>
                </a:solidFill>
              </a:rPr>
              <a:t> to install client dependencies and start frontend.</a:t>
            </a:r>
          </a:p>
        </p:txBody>
      </p:sp>
    </p:spTree>
    <p:extLst>
      <p:ext uri="{BB962C8B-B14F-4D97-AF65-F5344CB8AC3E}">
        <p14:creationId xmlns:p14="http://schemas.microsoft.com/office/powerpoint/2010/main" val="141404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B52F5602-D348-1EC8-223E-D44CBF7C96D5}"/>
              </a:ext>
            </a:extLst>
          </p:cNvPr>
          <p:cNvSpPr>
            <a:spLocks noGrp="1"/>
          </p:cNvSpPr>
          <p:nvPr>
            <p:ph type="ctrTitle"/>
          </p:nvPr>
        </p:nvSpPr>
        <p:spPr>
          <a:xfrm>
            <a:off x="1683171" y="470517"/>
            <a:ext cx="8825658" cy="888282"/>
          </a:xfrm>
        </p:spPr>
        <p:txBody>
          <a:bodyPr/>
          <a:lstStyle/>
          <a:p>
            <a:pPr algn="ctr"/>
            <a:r>
              <a:rPr lang="en-US" b="1" u="sng" dirty="0"/>
              <a:t>Use cases</a:t>
            </a:r>
            <a:endParaRPr lang="en-IL" b="1" u="sng" dirty="0"/>
          </a:p>
        </p:txBody>
      </p:sp>
      <p:sp>
        <p:nvSpPr>
          <p:cNvPr id="5" name="תיבת טקסט 4">
            <a:extLst>
              <a:ext uri="{FF2B5EF4-FFF2-40B4-BE49-F238E27FC236}">
                <a16:creationId xmlns:a16="http://schemas.microsoft.com/office/drawing/2014/main" id="{028DA2AD-3584-18A1-8AE9-A6405263117F}"/>
              </a:ext>
            </a:extLst>
          </p:cNvPr>
          <p:cNvSpPr txBox="1"/>
          <p:nvPr/>
        </p:nvSpPr>
        <p:spPr>
          <a:xfrm>
            <a:off x="470212" y="1462352"/>
            <a:ext cx="11244404" cy="1754326"/>
          </a:xfrm>
          <a:prstGeom prst="rect">
            <a:avLst/>
          </a:prstGeom>
          <a:noFill/>
        </p:spPr>
        <p:txBody>
          <a:bodyPr wrap="square" rtlCol="0">
            <a:spAutoFit/>
          </a:bodyPr>
          <a:lstStyle/>
          <a:p>
            <a:r>
              <a:rPr lang="en-US" b="1" u="sng" dirty="0">
                <a:solidFill>
                  <a:schemeClr val="bg1"/>
                </a:solidFill>
              </a:rPr>
              <a:t>Register and Login</a:t>
            </a:r>
            <a:r>
              <a:rPr lang="en-US" i="1" dirty="0">
                <a:solidFill>
                  <a:schemeClr val="bg1"/>
                </a:solidFill>
              </a:rPr>
              <a:t>:</a:t>
            </a:r>
          </a:p>
          <a:p>
            <a:endParaRPr lang="en-US" b="1" i="1" u="sng" dirty="0">
              <a:solidFill>
                <a:schemeClr val="bg1"/>
              </a:solidFill>
            </a:endParaRPr>
          </a:p>
          <a:p>
            <a:pPr marL="342900" indent="-342900">
              <a:buFont typeface="+mj-lt"/>
              <a:buAutoNum type="arabicPeriod"/>
            </a:pPr>
            <a:r>
              <a:rPr lang="en-US" i="1" dirty="0">
                <a:solidFill>
                  <a:schemeClr val="bg1"/>
                </a:solidFill>
              </a:rPr>
              <a:t>User enters landing page.</a:t>
            </a:r>
          </a:p>
          <a:p>
            <a:pPr marL="342900" indent="-342900">
              <a:buFont typeface="+mj-lt"/>
              <a:buAutoNum type="arabicPeriod"/>
            </a:pPr>
            <a:r>
              <a:rPr lang="en-US" i="1" dirty="0">
                <a:solidFill>
                  <a:schemeClr val="bg1"/>
                </a:solidFill>
              </a:rPr>
              <a:t>User fills information in form and registers/logins to website.</a:t>
            </a:r>
          </a:p>
          <a:p>
            <a:pPr marL="342900" indent="-342900">
              <a:buFont typeface="+mj-lt"/>
              <a:buAutoNum type="arabicPeriod"/>
            </a:pPr>
            <a:r>
              <a:rPr lang="en-US" i="1" dirty="0">
                <a:solidFill>
                  <a:schemeClr val="bg1"/>
                </a:solidFill>
              </a:rPr>
              <a:t>Server authenticates user and redirects to home page.</a:t>
            </a:r>
          </a:p>
          <a:p>
            <a:pPr marL="342900" indent="-342900">
              <a:buFont typeface="+mj-lt"/>
              <a:buAutoNum type="arabicPeriod"/>
            </a:pPr>
            <a:r>
              <a:rPr lang="en-US" i="1" dirty="0">
                <a:solidFill>
                  <a:schemeClr val="bg1"/>
                </a:solidFill>
              </a:rPr>
              <a:t>User can see world map and interacts with the contracts.</a:t>
            </a:r>
            <a:endParaRPr lang="en-US" dirty="0">
              <a:solidFill>
                <a:schemeClr val="bg1"/>
              </a:solidFill>
            </a:endParaRPr>
          </a:p>
        </p:txBody>
      </p:sp>
      <p:sp>
        <p:nvSpPr>
          <p:cNvPr id="4" name="תיבת טקסט 3">
            <a:extLst>
              <a:ext uri="{FF2B5EF4-FFF2-40B4-BE49-F238E27FC236}">
                <a16:creationId xmlns:a16="http://schemas.microsoft.com/office/drawing/2014/main" id="{72D1F823-9988-E68F-F467-18CC6896CA93}"/>
              </a:ext>
            </a:extLst>
          </p:cNvPr>
          <p:cNvSpPr txBox="1"/>
          <p:nvPr/>
        </p:nvSpPr>
        <p:spPr>
          <a:xfrm>
            <a:off x="470212" y="3918320"/>
            <a:ext cx="11244404" cy="1477328"/>
          </a:xfrm>
          <a:prstGeom prst="rect">
            <a:avLst/>
          </a:prstGeom>
          <a:noFill/>
        </p:spPr>
        <p:txBody>
          <a:bodyPr wrap="square" rtlCol="0">
            <a:spAutoFit/>
          </a:bodyPr>
          <a:lstStyle/>
          <a:p>
            <a:r>
              <a:rPr lang="en-US" b="1" u="sng" dirty="0">
                <a:solidFill>
                  <a:schemeClr val="bg1"/>
                </a:solidFill>
              </a:rPr>
              <a:t>Guest use</a:t>
            </a:r>
            <a:r>
              <a:rPr lang="en-US" i="1" dirty="0">
                <a:solidFill>
                  <a:schemeClr val="bg1"/>
                </a:solidFill>
              </a:rPr>
              <a:t>:</a:t>
            </a:r>
          </a:p>
          <a:p>
            <a:endParaRPr lang="en-US" b="1" i="1" u="sng" dirty="0">
              <a:solidFill>
                <a:schemeClr val="bg1"/>
              </a:solidFill>
            </a:endParaRPr>
          </a:p>
          <a:p>
            <a:pPr marL="342900" indent="-342900">
              <a:buFont typeface="+mj-lt"/>
              <a:buAutoNum type="arabicPeriod"/>
            </a:pPr>
            <a:r>
              <a:rPr lang="en-US" i="1" dirty="0">
                <a:solidFill>
                  <a:schemeClr val="bg1"/>
                </a:solidFill>
              </a:rPr>
              <a:t>User click guest button on landing page.</a:t>
            </a:r>
          </a:p>
          <a:p>
            <a:pPr marL="342900" indent="-342900">
              <a:buFont typeface="+mj-lt"/>
              <a:buAutoNum type="arabicPeriod"/>
            </a:pPr>
            <a:r>
              <a:rPr lang="en-US" i="1" dirty="0">
                <a:solidFill>
                  <a:schemeClr val="bg1"/>
                </a:solidFill>
              </a:rPr>
              <a:t>Website redirects to home page but user can’t interacts with contracts and buy lands.</a:t>
            </a:r>
          </a:p>
          <a:p>
            <a:pPr marL="342900" indent="-342900">
              <a:buFont typeface="+mj-lt"/>
              <a:buAutoNum type="arabicPeriod"/>
            </a:pPr>
            <a:r>
              <a:rPr lang="en-US" i="1" dirty="0">
                <a:solidFill>
                  <a:schemeClr val="bg1"/>
                </a:solidFill>
              </a:rPr>
              <a:t>User can’t access wallet modal.</a:t>
            </a:r>
          </a:p>
        </p:txBody>
      </p:sp>
    </p:spTree>
    <p:extLst>
      <p:ext uri="{BB962C8B-B14F-4D97-AF65-F5344CB8AC3E}">
        <p14:creationId xmlns:p14="http://schemas.microsoft.com/office/powerpoint/2010/main" val="184424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302</TotalTime>
  <Words>771</Words>
  <Application>Microsoft Office PowerPoint</Application>
  <PresentationFormat>מסך רחב</PresentationFormat>
  <Paragraphs>130</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Century Gothic</vt:lpstr>
      <vt:lpstr>Wingdings 3</vt:lpstr>
      <vt:lpstr>יונים - חדר ישיבות</vt:lpstr>
      <vt:lpstr>Meta Decentraland</vt:lpstr>
      <vt:lpstr>No known bugs</vt:lpstr>
      <vt:lpstr>Technologies</vt:lpstr>
      <vt:lpstr>Contracts</vt:lpstr>
      <vt:lpstr>Contracts</vt:lpstr>
      <vt:lpstr>Contracts</vt:lpstr>
      <vt:lpstr>Install guide</vt:lpstr>
      <vt:lpstr>Install guide</vt:lpstr>
      <vt:lpstr>Use cases</vt:lpstr>
      <vt:lpstr>Use cases</vt:lpstr>
      <vt:lpstr>Use cases</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Decentraland</dc:title>
  <dc:creator>paz nahmias</dc:creator>
  <cp:lastModifiedBy>paz nahmias</cp:lastModifiedBy>
  <cp:revision>15</cp:revision>
  <dcterms:created xsi:type="dcterms:W3CDTF">2022-06-29T13:34:39Z</dcterms:created>
  <dcterms:modified xsi:type="dcterms:W3CDTF">2022-07-25T14:38:41Z</dcterms:modified>
</cp:coreProperties>
</file>