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79" r:id="rId4"/>
    <p:sldId id="269" r:id="rId5"/>
    <p:sldId id="267" r:id="rId6"/>
    <p:sldId id="274" r:id="rId7"/>
    <p:sldId id="275" r:id="rId8"/>
    <p:sldId id="277" r:id="rId9"/>
    <p:sldId id="278" r:id="rId10"/>
    <p:sldId id="265" r:id="rId11"/>
  </p:sldIdLst>
  <p:sldSz cx="9144000" cy="5143500" type="screen16x9"/>
  <p:notesSz cx="6797675" cy="992663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1">
          <p15:clr>
            <a:srgbClr val="A4A3A4"/>
          </p15:clr>
        </p15:guide>
        <p15:guide id="2" pos="2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281"/>
    <a:srgbClr val="791344"/>
    <a:srgbClr val="828381"/>
    <a:srgbClr val="636463"/>
    <a:srgbClr val="E1D2BC"/>
    <a:srgbClr val="996633"/>
    <a:srgbClr val="D2C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84988" autoAdjust="0"/>
  </p:normalViewPr>
  <p:slideViewPr>
    <p:cSldViewPr snapToGrid="0" snapToObjects="1">
      <p:cViewPr varScale="1">
        <p:scale>
          <a:sx n="128" d="100"/>
          <a:sy n="128" d="100"/>
        </p:scale>
        <p:origin x="732" y="120"/>
      </p:cViewPr>
      <p:guideLst>
        <p:guide orient="horz" pos="501"/>
        <p:guide pos="2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PW-INF-RSTUDIO0\Users\C00000404\Documents\DossierPartage\Projection_passif\Etude_rdt_points_P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W-INF-RSTUDIO0\Users\C00000404\Documents\DossierPartage\Projection_passif\Rendement%20du%20point\Etude_rdt_points_PN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PW-INF-RSTUDIO0\Users\C00000404\Documents\DossierPartage\Projection_passif\Etude_rdt_points_P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du scénario central et actualisé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projection_rendement!$C$16</c:f>
              <c:strCache>
                <c:ptCount val="1"/>
                <c:pt idx="0">
                  <c:v>Scénario central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projection_rendement!$B$17:$B$27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xVal>
          <c:yVal>
            <c:numRef>
              <c:f>projection_rendement!$C$17:$C$27</c:f>
              <c:numCache>
                <c:formatCode>0.00%</c:formatCode>
                <c:ptCount val="11"/>
                <c:pt idx="0">
                  <c:v>7.8E-2</c:v>
                </c:pt>
                <c:pt idx="1">
                  <c:v>7.5200000000000003E-2</c:v>
                </c:pt>
                <c:pt idx="2">
                  <c:v>7.2400000000000006E-2</c:v>
                </c:pt>
                <c:pt idx="3">
                  <c:v>6.9599999999999995E-2</c:v>
                </c:pt>
                <c:pt idx="4">
                  <c:v>6.6799999999999998E-2</c:v>
                </c:pt>
                <c:pt idx="5">
                  <c:v>6.4000000000000001E-2</c:v>
                </c:pt>
                <c:pt idx="6">
                  <c:v>6.1199999999999997E-2</c:v>
                </c:pt>
                <c:pt idx="7">
                  <c:v>5.8400000000000001E-2</c:v>
                </c:pt>
                <c:pt idx="8">
                  <c:v>5.5599999999999997E-2</c:v>
                </c:pt>
                <c:pt idx="9">
                  <c:v>5.28E-2</c:v>
                </c:pt>
                <c:pt idx="10">
                  <c:v>0.05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52-456D-BC07-24876003E0C2}"/>
            </c:ext>
          </c:extLst>
        </c:ser>
        <c:ser>
          <c:idx val="1"/>
          <c:order val="1"/>
          <c:tx>
            <c:strRef>
              <c:f>projection_rendement!$D$16</c:f>
              <c:strCache>
                <c:ptCount val="1"/>
                <c:pt idx="0">
                  <c:v>Scénario central actualisé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projection_rendement!$B$17:$B$27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xVal>
          <c:yVal>
            <c:numRef>
              <c:f>projection_rendement!$D$17:$D$27</c:f>
              <c:numCache>
                <c:formatCode>0.00%</c:formatCode>
                <c:ptCount val="11"/>
                <c:pt idx="0">
                  <c:v>7.7995255041518385E-2</c:v>
                </c:pt>
                <c:pt idx="1">
                  <c:v>7.4168076706147765E-2</c:v>
                </c:pt>
                <c:pt idx="2">
                  <c:v>7.2015334063526823E-2</c:v>
                </c:pt>
                <c:pt idx="3">
                  <c:v>7.0000000000000007E-2</c:v>
                </c:pt>
                <c:pt idx="4">
                  <c:v>6.8000000000000005E-2</c:v>
                </c:pt>
                <c:pt idx="5">
                  <c:v>6.4983198260525787E-2</c:v>
                </c:pt>
                <c:pt idx="6">
                  <c:v>6.198655860842063E-2</c:v>
                </c:pt>
                <c:pt idx="7">
                  <c:v>5.8989918956315474E-2</c:v>
                </c:pt>
                <c:pt idx="8">
                  <c:v>5.5993279304210317E-2</c:v>
                </c:pt>
                <c:pt idx="9">
                  <c:v>5.299663965210516E-2</c:v>
                </c:pt>
                <c:pt idx="10">
                  <c:v>0.05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C52-456D-BC07-24876003E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3886560"/>
        <c:axId val="653881152"/>
      </c:scatterChart>
      <c:valAx>
        <c:axId val="653886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53881152"/>
        <c:crosses val="autoZero"/>
        <c:crossBetween val="midCat"/>
      </c:valAx>
      <c:valAx>
        <c:axId val="653881152"/>
        <c:scaling>
          <c:orientation val="minMax"/>
          <c:min val="4.0000000000000008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53886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CIPAV</c:v>
          </c:tx>
          <c:spPr>
            <a:ln w="19050" cap="sq">
              <a:solidFill>
                <a:schemeClr val="accent1"/>
              </a:solidFill>
              <a:bevel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3"/>
            <c:bubble3D val="0"/>
            <c:spPr>
              <a:ln w="19050" cap="sq">
                <a:solidFill>
                  <a:schemeClr val="accent1"/>
                </a:solidFill>
                <a:prstDash val="sysDot"/>
                <a:beve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11-4525-8C9A-3C4B0C0A2485}"/>
              </c:ext>
            </c:extLst>
          </c:dPt>
          <c:dPt>
            <c:idx val="34"/>
            <c:bubble3D val="0"/>
            <c:spPr>
              <a:ln w="19050" cap="sq">
                <a:solidFill>
                  <a:schemeClr val="accent1"/>
                </a:solidFill>
                <a:prstDash val="sysDot"/>
                <a:beve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11-4525-8C9A-3C4B0C0A2485}"/>
              </c:ext>
            </c:extLst>
          </c:dPt>
          <c:dPt>
            <c:idx val="35"/>
            <c:bubble3D val="0"/>
            <c:spPr>
              <a:ln w="19050" cap="sq">
                <a:solidFill>
                  <a:schemeClr val="accent1"/>
                </a:solidFill>
                <a:prstDash val="sysDot"/>
                <a:beve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11-4525-8C9A-3C4B0C0A2485}"/>
              </c:ext>
            </c:extLst>
          </c:dPt>
          <c:dPt>
            <c:idx val="36"/>
            <c:bubble3D val="0"/>
            <c:spPr>
              <a:ln w="19050" cap="sq">
                <a:solidFill>
                  <a:schemeClr val="accent1"/>
                </a:solidFill>
                <a:prstDash val="sysDot"/>
                <a:beve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611-4525-8C9A-3C4B0C0A2485}"/>
              </c:ext>
            </c:extLst>
          </c:dPt>
          <c:dPt>
            <c:idx val="37"/>
            <c:bubble3D val="0"/>
            <c:spPr>
              <a:ln w="19050" cap="sq">
                <a:solidFill>
                  <a:schemeClr val="accent1"/>
                </a:solidFill>
                <a:prstDash val="sysDot"/>
                <a:beve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611-4525-8C9A-3C4B0C0A24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504000" tIns="19050" rIns="38100" bIns="1905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projection_rendement!$L$3:$L$40</c:f>
              <c:numCache>
                <c:formatCode>General</c:formatCode>
                <c:ptCount val="3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  <c:pt idx="33">
                  <c:v>2022</c:v>
                </c:pt>
                <c:pt idx="34">
                  <c:v>2023</c:v>
                </c:pt>
                <c:pt idx="35">
                  <c:v>2024</c:v>
                </c:pt>
                <c:pt idx="36">
                  <c:v>2025</c:v>
                </c:pt>
                <c:pt idx="37">
                  <c:v>2026</c:v>
                </c:pt>
              </c:numCache>
            </c:numRef>
          </c:xVal>
          <c:yVal>
            <c:numRef>
              <c:f>projection_rendement!$O$3:$O$40</c:f>
              <c:numCache>
                <c:formatCode>0.00%</c:formatCode>
                <c:ptCount val="38"/>
                <c:pt idx="0">
                  <c:v>0.22499999999999998</c:v>
                </c:pt>
                <c:pt idx="1">
                  <c:v>0.22500000000000001</c:v>
                </c:pt>
                <c:pt idx="2">
                  <c:v>0.22500000000000001</c:v>
                </c:pt>
                <c:pt idx="3">
                  <c:v>0.2175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0.1875</c:v>
                </c:pt>
                <c:pt idx="8">
                  <c:v>0.18</c:v>
                </c:pt>
                <c:pt idx="9">
                  <c:v>0.17</c:v>
                </c:pt>
                <c:pt idx="10">
                  <c:v>0.16811303541404349</c:v>
                </c:pt>
                <c:pt idx="11">
                  <c:v>0.16099320333941633</c:v>
                </c:pt>
                <c:pt idx="12">
                  <c:v>0.15260450901599909</c:v>
                </c:pt>
                <c:pt idx="13">
                  <c:v>0.14466453674121407</c:v>
                </c:pt>
                <c:pt idx="14">
                  <c:v>0.13164265129682998</c:v>
                </c:pt>
                <c:pt idx="15">
                  <c:v>0.12777777777777777</c:v>
                </c:pt>
                <c:pt idx="16">
                  <c:v>0.12412698412698413</c:v>
                </c:pt>
                <c:pt idx="17">
                  <c:v>0.11732673267326732</c:v>
                </c:pt>
                <c:pt idx="18">
                  <c:v>0.11087962962962962</c:v>
                </c:pt>
                <c:pt idx="19">
                  <c:v>0.10476190476190476</c:v>
                </c:pt>
                <c:pt idx="20">
                  <c:v>9.9797570850202424E-2</c:v>
                </c:pt>
                <c:pt idx="21">
                  <c:v>9.6124031007751937E-2</c:v>
                </c:pt>
                <c:pt idx="22">
                  <c:v>9.1831501831501836E-2</c:v>
                </c:pt>
                <c:pt idx="23">
                  <c:v>8.8131487889273358E-2</c:v>
                </c:pt>
                <c:pt idx="24">
                  <c:v>7.9027355623100315E-2</c:v>
                </c:pt>
                <c:pt idx="25">
                  <c:v>7.9050195371205279E-2</c:v>
                </c:pt>
                <c:pt idx="26">
                  <c:v>7.8018392168495987E-2</c:v>
                </c:pt>
                <c:pt idx="27">
                  <c:v>7.7995255041518385E-2</c:v>
                </c:pt>
                <c:pt idx="28">
                  <c:v>7.4168076706147765E-2</c:v>
                </c:pt>
                <c:pt idx="29">
                  <c:v>7.2015334063526823E-2</c:v>
                </c:pt>
                <c:pt idx="30">
                  <c:v>7.0000000000000007E-2</c:v>
                </c:pt>
                <c:pt idx="31">
                  <c:v>6.8000000000000005E-2</c:v>
                </c:pt>
                <c:pt idx="32">
                  <c:v>6.4983198260525787E-2</c:v>
                </c:pt>
                <c:pt idx="33">
                  <c:v>6.198655860842063E-2</c:v>
                </c:pt>
                <c:pt idx="34">
                  <c:v>5.8989918956315474E-2</c:v>
                </c:pt>
                <c:pt idx="35">
                  <c:v>5.5993279304210317E-2</c:v>
                </c:pt>
                <c:pt idx="36">
                  <c:v>5.299663965210516E-2</c:v>
                </c:pt>
                <c:pt idx="37">
                  <c:v>0.05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8611-4525-8C9A-3C4B0C0A2485}"/>
            </c:ext>
          </c:extLst>
        </c:ser>
        <c:ser>
          <c:idx val="1"/>
          <c:order val="1"/>
          <c:tx>
            <c:strRef>
              <c:f>projection_rendement!$P$2</c:f>
              <c:strCache>
                <c:ptCount val="1"/>
                <c:pt idx="0">
                  <c:v>Agirc-Arrco</c:v>
                </c:pt>
              </c:strCache>
            </c:strRef>
          </c:tx>
          <c:marker>
            <c:spPr>
              <a:noFill/>
              <a:ln>
                <a:noFill/>
              </a:ln>
            </c:spPr>
          </c:marker>
          <c:xVal>
            <c:numRef>
              <c:f>projection_rendement!$L$3:$L$40</c:f>
              <c:numCache>
                <c:formatCode>General</c:formatCode>
                <c:ptCount val="3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  <c:pt idx="33">
                  <c:v>2022</c:v>
                </c:pt>
                <c:pt idx="34">
                  <c:v>2023</c:v>
                </c:pt>
                <c:pt idx="35">
                  <c:v>2024</c:v>
                </c:pt>
                <c:pt idx="36">
                  <c:v>2025</c:v>
                </c:pt>
                <c:pt idx="37">
                  <c:v>2026</c:v>
                </c:pt>
              </c:numCache>
            </c:numRef>
          </c:xVal>
          <c:yVal>
            <c:numRef>
              <c:f>projection_rendement!$P$3:$P$40</c:f>
              <c:numCache>
                <c:formatCode>0.00%</c:formatCode>
                <c:ptCount val="38"/>
                <c:pt idx="11">
                  <c:v>8.8178941436559882E-2</c:v>
                </c:pt>
                <c:pt idx="12">
                  <c:v>8.8523694010728071E-2</c:v>
                </c:pt>
                <c:pt idx="13">
                  <c:v>8.8525334387006188E-2</c:v>
                </c:pt>
                <c:pt idx="14">
                  <c:v>8.8521497368682353E-2</c:v>
                </c:pt>
                <c:pt idx="15">
                  <c:v>8.8051637116604103E-2</c:v>
                </c:pt>
                <c:pt idx="16">
                  <c:v>8.7709320695102691E-2</c:v>
                </c:pt>
                <c:pt idx="17">
                  <c:v>8.6642460716506359E-2</c:v>
                </c:pt>
                <c:pt idx="18">
                  <c:v>8.4979754387783046E-2</c:v>
                </c:pt>
                <c:pt idx="19">
                  <c:v>8.3388219123163715E-2</c:v>
                </c:pt>
                <c:pt idx="20">
                  <c:v>8.297585057455098E-2</c:v>
                </c:pt>
                <c:pt idx="21">
                  <c:v>8.2500850416877811E-2</c:v>
                </c:pt>
                <c:pt idx="22">
                  <c:v>8.2429898924029993E-2</c:v>
                </c:pt>
                <c:pt idx="23">
                  <c:v>8.2469706632653073E-2</c:v>
                </c:pt>
                <c:pt idx="24">
                  <c:v>8.2168842425993538E-2</c:v>
                </c:pt>
                <c:pt idx="25">
                  <c:v>8.200460059375185E-2</c:v>
                </c:pt>
                <c:pt idx="26">
                  <c:v>8.200460059375185E-2</c:v>
                </c:pt>
                <c:pt idx="27">
                  <c:v>7.9926671606326175E-2</c:v>
                </c:pt>
                <c:pt idx="28">
                  <c:v>7.7298476022214138E-2</c:v>
                </c:pt>
                <c:pt idx="29">
                  <c:v>7.5275375838685363E-2</c:v>
                </c:pt>
                <c:pt idx="30">
                  <c:v>7.3799180399950759E-2</c:v>
                </c:pt>
                <c:pt idx="31">
                  <c:v>7.3076525157774949E-2</c:v>
                </c:pt>
                <c:pt idx="32">
                  <c:v>7.3076525157774949E-2</c:v>
                </c:pt>
                <c:pt idx="33">
                  <c:v>7.3665068037357451E-2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8611-4525-8C9A-3C4B0C0A2485}"/>
            </c:ext>
          </c:extLst>
        </c:ser>
        <c:ser>
          <c:idx val="2"/>
          <c:order val="2"/>
          <c:tx>
            <c:strRef>
              <c:f>projection_rendement!$Q$2</c:f>
              <c:strCache>
                <c:ptCount val="1"/>
                <c:pt idx="0">
                  <c:v>Ircantec</c:v>
                </c:pt>
              </c:strCache>
            </c:strRef>
          </c:tx>
          <c:marker>
            <c:spPr>
              <a:noFill/>
              <a:ln>
                <a:noFill/>
              </a:ln>
            </c:spPr>
          </c:marker>
          <c:xVal>
            <c:numRef>
              <c:f>projection_rendement!$L$3:$L$40</c:f>
              <c:numCache>
                <c:formatCode>General</c:formatCode>
                <c:ptCount val="3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  <c:pt idx="33">
                  <c:v>2022</c:v>
                </c:pt>
                <c:pt idx="34">
                  <c:v>2023</c:v>
                </c:pt>
                <c:pt idx="35">
                  <c:v>2024</c:v>
                </c:pt>
                <c:pt idx="36">
                  <c:v>2025</c:v>
                </c:pt>
                <c:pt idx="37">
                  <c:v>2026</c:v>
                </c:pt>
              </c:numCache>
            </c:numRef>
          </c:xVal>
          <c:yVal>
            <c:numRef>
              <c:f>projection_rendement!$Q$3:$Q$40</c:f>
              <c:numCache>
                <c:formatCode>0.00%</c:formatCode>
                <c:ptCount val="38"/>
                <c:pt idx="16">
                  <c:v>0.15113282663771263</c:v>
                </c:pt>
                <c:pt idx="17">
                  <c:v>0.15111980092428012</c:v>
                </c:pt>
                <c:pt idx="18">
                  <c:v>0.15109986033519554</c:v>
                </c:pt>
                <c:pt idx="19">
                  <c:v>0.15107389502762431</c:v>
                </c:pt>
                <c:pt idx="20">
                  <c:v>0.14248880358285348</c:v>
                </c:pt>
                <c:pt idx="21">
                  <c:v>0.13435874439461881</c:v>
                </c:pt>
                <c:pt idx="22">
                  <c:v>0.12686480508708875</c:v>
                </c:pt>
                <c:pt idx="23">
                  <c:v>0.1200076844262295</c:v>
                </c:pt>
                <c:pt idx="24">
                  <c:v>0.11375838926174497</c:v>
                </c:pt>
                <c:pt idx="25">
                  <c:v>0.10749716874292187</c:v>
                </c:pt>
                <c:pt idx="26">
                  <c:v>0.10291811091854421</c:v>
                </c:pt>
                <c:pt idx="27">
                  <c:v>9.9678976080570705E-2</c:v>
                </c:pt>
                <c:pt idx="28">
                  <c:v>9.7648858075040784E-2</c:v>
                </c:pt>
                <c:pt idx="29">
                  <c:v>9.6878413918672884E-2</c:v>
                </c:pt>
                <c:pt idx="30">
                  <c:v>9.6875756353368286E-2</c:v>
                </c:pt>
                <c:pt idx="31">
                  <c:v>9.6867012779552716E-2</c:v>
                </c:pt>
                <c:pt idx="32">
                  <c:v>9.6867541766109788E-2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8611-4525-8C9A-3C4B0C0A2485}"/>
            </c:ext>
          </c:extLst>
        </c:ser>
        <c:ser>
          <c:idx val="3"/>
          <c:order val="3"/>
          <c:tx>
            <c:strRef>
              <c:f>projection_rendement!$R$2</c:f>
              <c:strCache>
                <c:ptCount val="1"/>
                <c:pt idx="0">
                  <c:v>RCI</c:v>
                </c:pt>
              </c:strCache>
            </c:strRef>
          </c:tx>
          <c:marker>
            <c:spPr>
              <a:noFill/>
              <a:ln>
                <a:noFill/>
              </a:ln>
            </c:spPr>
          </c:marker>
          <c:xVal>
            <c:numRef>
              <c:f>projection_rendement!$L$3:$L$40</c:f>
              <c:numCache>
                <c:formatCode>General</c:formatCode>
                <c:ptCount val="3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  <c:pt idx="33">
                  <c:v>2022</c:v>
                </c:pt>
                <c:pt idx="34">
                  <c:v>2023</c:v>
                </c:pt>
                <c:pt idx="35">
                  <c:v>2024</c:v>
                </c:pt>
                <c:pt idx="36">
                  <c:v>2025</c:v>
                </c:pt>
                <c:pt idx="37">
                  <c:v>2026</c:v>
                </c:pt>
              </c:numCache>
            </c:numRef>
          </c:xVal>
          <c:yVal>
            <c:numRef>
              <c:f>projection_rendement!$R$3:$R$40</c:f>
              <c:numCache>
                <c:formatCode>0.00%</c:formatCode>
                <c:ptCount val="38"/>
                <c:pt idx="24">
                  <c:v>6.7999306719047886E-2</c:v>
                </c:pt>
                <c:pt idx="25">
                  <c:v>6.7999306719047886E-2</c:v>
                </c:pt>
                <c:pt idx="26">
                  <c:v>6.7998152851535432E-2</c:v>
                </c:pt>
                <c:pt idx="27">
                  <c:v>6.7998152851535432E-2</c:v>
                </c:pt>
                <c:pt idx="28">
                  <c:v>6.7999541704857933E-2</c:v>
                </c:pt>
                <c:pt idx="29">
                  <c:v>6.7999541704857933E-2</c:v>
                </c:pt>
                <c:pt idx="30">
                  <c:v>6.7998858121610051E-2</c:v>
                </c:pt>
                <c:pt idx="31">
                  <c:v>6.8000678311005605E-2</c:v>
                </c:pt>
                <c:pt idx="32">
                  <c:v>6.7998874190824649E-2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8611-4525-8C9A-3C4B0C0A24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340656"/>
        <c:axId val="465335664"/>
      </c:scatterChart>
      <c:valAx>
        <c:axId val="465340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5335664"/>
        <c:crosses val="autoZero"/>
        <c:crossBetween val="midCat"/>
      </c:valAx>
      <c:valAx>
        <c:axId val="46533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5340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rnd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2021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projection_rendement!$C$57:$C$64</c:f>
              <c:strCache>
                <c:ptCount val="8"/>
                <c:pt idx="0">
                  <c:v>Classe A</c:v>
                </c:pt>
                <c:pt idx="1">
                  <c:v>Classe B</c:v>
                </c:pt>
                <c:pt idx="2">
                  <c:v>Classe C</c:v>
                </c:pt>
                <c:pt idx="3">
                  <c:v>Classe D</c:v>
                </c:pt>
                <c:pt idx="4">
                  <c:v>Classe E</c:v>
                </c:pt>
                <c:pt idx="5">
                  <c:v>Classe F</c:v>
                </c:pt>
                <c:pt idx="6">
                  <c:v>Classe G</c:v>
                </c:pt>
                <c:pt idx="7">
                  <c:v>Classe H</c:v>
                </c:pt>
              </c:strCache>
            </c:strRef>
          </c:cat>
          <c:val>
            <c:numRef>
              <c:f>projection_rendement!$E$57:$E$64</c:f>
              <c:numCache>
                <c:formatCode>#\ ##0\ "€"</c:formatCode>
                <c:ptCount val="8"/>
                <c:pt idx="0">
                  <c:v>1457</c:v>
                </c:pt>
                <c:pt idx="1">
                  <c:v>2913</c:v>
                </c:pt>
                <c:pt idx="2">
                  <c:v>4370</c:v>
                </c:pt>
                <c:pt idx="3">
                  <c:v>7283</c:v>
                </c:pt>
                <c:pt idx="4">
                  <c:v>10196</c:v>
                </c:pt>
                <c:pt idx="5">
                  <c:v>16023</c:v>
                </c:pt>
                <c:pt idx="6">
                  <c:v>17497</c:v>
                </c:pt>
                <c:pt idx="7">
                  <c:v>18936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D-4753-9F8B-C384EDD0F8EE}"/>
            </c:ext>
          </c:extLst>
        </c:ser>
        <c:ser>
          <c:idx val="1"/>
          <c:order val="1"/>
          <c:tx>
            <c:v>2022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projection_rendement!$C$57:$C$64</c:f>
              <c:strCache>
                <c:ptCount val="8"/>
                <c:pt idx="0">
                  <c:v>Classe A</c:v>
                </c:pt>
                <c:pt idx="1">
                  <c:v>Classe B</c:v>
                </c:pt>
                <c:pt idx="2">
                  <c:v>Classe C</c:v>
                </c:pt>
                <c:pt idx="3">
                  <c:v>Classe D</c:v>
                </c:pt>
                <c:pt idx="4">
                  <c:v>Classe E</c:v>
                </c:pt>
                <c:pt idx="5">
                  <c:v>Classe F</c:v>
                </c:pt>
                <c:pt idx="6">
                  <c:v>Classe G</c:v>
                </c:pt>
                <c:pt idx="7">
                  <c:v>Classe H</c:v>
                </c:pt>
              </c:strCache>
            </c:strRef>
          </c:cat>
          <c:val>
            <c:numRef>
              <c:f>projection_rendement!$F$57:$F$64</c:f>
              <c:numCache>
                <c:formatCode>#\ ##0\ "€"</c:formatCode>
                <c:ptCount val="8"/>
                <c:pt idx="0">
                  <c:v>1527.427915430977</c:v>
                </c:pt>
                <c:pt idx="1">
                  <c:v>3054.855830861954</c:v>
                </c:pt>
                <c:pt idx="2">
                  <c:v>4582.283746292931</c:v>
                </c:pt>
                <c:pt idx="3">
                  <c:v>7637.139577154885</c:v>
                </c:pt>
                <c:pt idx="4">
                  <c:v>10691.995408016839</c:v>
                </c:pt>
                <c:pt idx="5">
                  <c:v>16801.707069740747</c:v>
                </c:pt>
                <c:pt idx="6">
                  <c:v>18329.134985171724</c:v>
                </c:pt>
                <c:pt idx="7">
                  <c:v>19856.562900602701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9D-4753-9F8B-C384EDD0F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8542384"/>
        <c:axId val="328542800"/>
      </c:barChart>
      <c:catAx>
        <c:axId val="32854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8542800"/>
        <c:crosses val="autoZero"/>
        <c:auto val="1"/>
        <c:lblAlgn val="ctr"/>
        <c:lblOffset val="100"/>
        <c:noMultiLvlLbl val="0"/>
      </c:catAx>
      <c:valAx>
        <c:axId val="32854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854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06AEA-D2FB-794A-94F2-54F9D5B4E429}" type="datetimeFigureOut">
              <a:rPr lang="fr-FR" smtClean="0"/>
              <a:t>27/10/2021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3EED-CC9F-6C4F-A9F1-8DA64732E35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944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8FD80-354F-6B4A-BC5B-545A1E4F2D80}" type="datetimeFigureOut">
              <a:rPr lang="fr-FR" smtClean="0"/>
              <a:t>27/10/2021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7A8E-D896-AE48-8CDA-347049FD76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60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7A8E-D896-AE48-8CDA-347049FD763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68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7A8E-D896-AE48-8CDA-347049FD763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72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7A8E-D896-AE48-8CDA-347049FD763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171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7A8E-D896-AE48-8CDA-347049FD763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933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7A8E-D896-AE48-8CDA-347049FD763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67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odele_1_baseline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8190" cy="5157688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3973665" y="-7504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2506990" y="290120"/>
            <a:ext cx="5195591" cy="1555613"/>
          </a:xfrm>
        </p:spPr>
        <p:txBody>
          <a:bodyPr anchor="t">
            <a:normAutofit/>
          </a:bodyPr>
          <a:lstStyle>
            <a:lvl1pPr algn="l">
              <a:defRPr sz="3000" b="0" i="0" cap="all">
                <a:solidFill>
                  <a:schemeClr val="bg1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Diapo de chapitre avec un titre de une à trois lignes de texte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06990" y="1861889"/>
            <a:ext cx="5195591" cy="421937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Titillium WebBold"/>
                <a:cs typeface="Titillium WebBol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9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odele_1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085"/>
            <a:ext cx="9165285" cy="516167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06990" y="290120"/>
            <a:ext cx="5402242" cy="1759217"/>
          </a:xfrm>
        </p:spPr>
        <p:txBody>
          <a:bodyPr anchor="t">
            <a:normAutofit/>
          </a:bodyPr>
          <a:lstStyle>
            <a:lvl1pPr algn="l">
              <a:defRPr sz="3000" b="0" i="0" cap="all">
                <a:solidFill>
                  <a:schemeClr val="bg1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Diapo de sous chapitre avec un titre de une à trois lignes de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06990" y="2059222"/>
            <a:ext cx="5402242" cy="421937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 baseline="0">
                <a:solidFill>
                  <a:srgbClr val="636463"/>
                </a:solidFill>
                <a:latin typeface="Titillium WebBold"/>
                <a:cs typeface="Titillium WebBol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64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Modele_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95" y="-7094"/>
            <a:ext cx="9181250" cy="5157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405492" y="481341"/>
            <a:ext cx="4123267" cy="575713"/>
          </a:xfrm>
        </p:spPr>
        <p:txBody>
          <a:bodyPr>
            <a:normAutofit/>
          </a:bodyPr>
          <a:lstStyle>
            <a:lvl1pPr algn="l">
              <a:defRPr sz="3000" b="0" i="0">
                <a:solidFill>
                  <a:srgbClr val="791344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993968" y="1595976"/>
            <a:ext cx="7533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cap="small" baseline="0" dirty="0">
              <a:solidFill>
                <a:schemeClr val="bg1"/>
              </a:solidFill>
              <a:latin typeface="Titilium"/>
              <a:cs typeface="Titilium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cap="small" baseline="0" dirty="0">
              <a:solidFill>
                <a:schemeClr val="bg1"/>
              </a:solidFill>
              <a:latin typeface="Titilium"/>
              <a:cs typeface="Titilium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cap="small" baseline="0" dirty="0">
              <a:solidFill>
                <a:schemeClr val="bg1"/>
              </a:solidFill>
              <a:latin typeface="Titilium"/>
              <a:cs typeface="Titilium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cap="small" dirty="0">
              <a:solidFill>
                <a:schemeClr val="bg1"/>
              </a:solidFill>
              <a:latin typeface="Titilium"/>
              <a:cs typeface="Titilium"/>
            </a:endParaRPr>
          </a:p>
          <a:p>
            <a:endParaRPr lang="fr-FR" cap="small" dirty="0">
              <a:solidFill>
                <a:schemeClr val="bg1"/>
              </a:solidFill>
              <a:latin typeface="Titilium"/>
              <a:cs typeface="Titilium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5492" y="1321160"/>
            <a:ext cx="7314567" cy="295798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91344"/>
              </a:buClr>
              <a:buSzTx/>
              <a:buFont typeface="Arial"/>
              <a:buNone/>
              <a:tabLst/>
              <a:defRPr sz="2000" cap="none" baseline="0">
                <a:solidFill>
                  <a:schemeClr val="bg1"/>
                </a:solidFill>
                <a:latin typeface="Titillium WebRegular"/>
                <a:cs typeface="Titillium WebRegular"/>
              </a:defRPr>
            </a:lvl1pPr>
          </a:lstStyle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……………………..……………………….. Page 4</a:t>
            </a:r>
          </a:p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…………………………………………..….. Page 5</a:t>
            </a:r>
          </a:p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……………………………………..……….. Page 6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42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Modele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094"/>
            <a:ext cx="9158190" cy="5157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391989" y="156271"/>
            <a:ext cx="6612467" cy="510610"/>
          </a:xfrm>
        </p:spPr>
        <p:txBody>
          <a:bodyPr>
            <a:noAutofit/>
          </a:bodyPr>
          <a:lstStyle>
            <a:lvl1pPr algn="l">
              <a:defRPr sz="2600" b="0" i="0" baseline="0">
                <a:solidFill>
                  <a:schemeClr val="bg1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Titre des diapositives en une ou deux lignes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391989" y="1119034"/>
            <a:ext cx="6612467" cy="2729658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Titillium WebRegular"/>
                <a:cs typeface="Titillium WebRegular"/>
              </a:defRPr>
            </a:lvl1pPr>
            <a:lvl2pPr marL="914400" indent="-457200">
              <a:buClr>
                <a:schemeClr val="bg1"/>
              </a:buClr>
              <a:buFont typeface="Arial"/>
              <a:buChar char="•"/>
              <a:defRPr sz="1800">
                <a:solidFill>
                  <a:srgbClr val="FFFFFF"/>
                </a:solidFill>
                <a:latin typeface="Titillium WebRegular"/>
                <a:cs typeface="Titillium WebRegular"/>
              </a:defRPr>
            </a:lvl2pPr>
            <a:lvl3pPr>
              <a:buClrTx/>
              <a:defRPr sz="1600">
                <a:solidFill>
                  <a:srgbClr val="FFFFFF"/>
                </a:solidFill>
                <a:latin typeface="Titillium WebRegular"/>
                <a:cs typeface="Titillium WebRegular"/>
              </a:defRPr>
            </a:lvl3pPr>
            <a:lvl4pPr marL="1714500" indent="-342900">
              <a:buClrTx/>
              <a:buFont typeface="Arial"/>
              <a:buChar char="•"/>
              <a:defRPr sz="1400">
                <a:solidFill>
                  <a:srgbClr val="FFFFFF"/>
                </a:solidFill>
                <a:latin typeface="Titillium WebRegular"/>
                <a:cs typeface="Titillium WebRegular"/>
              </a:defRPr>
            </a:lvl4pPr>
          </a:lstStyle>
          <a:p>
            <a:pPr lvl="0"/>
            <a:r>
              <a:rPr lang="fr-FR" dirty="0"/>
              <a:t>Contenu de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91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Modele_4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785"/>
            <a:ext cx="9144000" cy="5143500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440334" y="132316"/>
            <a:ext cx="7157793" cy="572344"/>
          </a:xfrm>
        </p:spPr>
        <p:txBody>
          <a:bodyPr>
            <a:noAutofit/>
          </a:bodyPr>
          <a:lstStyle>
            <a:lvl1pPr algn="l">
              <a:defRPr sz="2600" b="0" i="0" baseline="0">
                <a:solidFill>
                  <a:srgbClr val="791344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Titre des diapositives en une ou deux lignes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440334" y="1149306"/>
            <a:ext cx="7157793" cy="3432260"/>
          </a:xfrm>
        </p:spPr>
        <p:txBody>
          <a:bodyPr>
            <a:normAutofit/>
          </a:bodyPr>
          <a:lstStyle>
            <a:lvl1pPr marL="0" indent="0">
              <a:buClr>
                <a:srgbClr val="791344"/>
              </a:buClr>
              <a:buNone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1pPr>
            <a:lvl2pPr marL="742950" indent="-285750">
              <a:buClr>
                <a:srgbClr val="791344"/>
              </a:buClr>
              <a:buFont typeface="Arial"/>
              <a:buChar char="•"/>
              <a:defRPr lang="fr-FR" sz="1800" kern="1200" baseline="0" dirty="0" smtClean="0">
                <a:solidFill>
                  <a:srgbClr val="636463"/>
                </a:solidFill>
                <a:latin typeface="Titillium WebRegular"/>
                <a:ea typeface="+mn-ea"/>
                <a:cs typeface="Titillium WebRegular"/>
              </a:defRPr>
            </a:lvl2pPr>
            <a:lvl3pPr>
              <a:buClr>
                <a:srgbClr val="791344"/>
              </a:buClr>
              <a:defRPr lang="fr-FR" sz="1600" kern="1200" baseline="0" dirty="0" smtClean="0">
                <a:solidFill>
                  <a:srgbClr val="636463"/>
                </a:solidFill>
                <a:latin typeface="Titillium WebRegular"/>
                <a:ea typeface="+mn-ea"/>
                <a:cs typeface="Titillium WebRegular"/>
              </a:defRPr>
            </a:lvl3pPr>
            <a:lvl4pPr marL="1600200" indent="-228600">
              <a:buClr>
                <a:srgbClr val="791344"/>
              </a:buClr>
              <a:buFont typeface="Arial"/>
              <a:buChar char="•"/>
              <a:defRPr lang="fr-FR" sz="1400" kern="1200" baseline="0" dirty="0" smtClean="0">
                <a:solidFill>
                  <a:srgbClr val="636463"/>
                </a:solidFill>
                <a:latin typeface="Titillium WebRegular"/>
                <a:ea typeface="+mn-ea"/>
                <a:cs typeface="Titillium WebRegular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011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Modele_4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6664" y="1206489"/>
            <a:ext cx="4040188" cy="609263"/>
          </a:xfrm>
          <a:noFill/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rgbClr val="791344"/>
                </a:solidFill>
                <a:latin typeface="Titillium WebRegular"/>
                <a:cs typeface="Titillium Web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09836" y="1857349"/>
            <a:ext cx="4040188" cy="2526970"/>
          </a:xfrm>
        </p:spPr>
        <p:txBody>
          <a:bodyPr/>
          <a:lstStyle>
            <a:lvl1pPr marL="0" indent="0">
              <a:buNone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1pPr>
            <a:lvl2pPr marL="914400" indent="-457200">
              <a:buClr>
                <a:srgbClr val="791344"/>
              </a:buClr>
              <a:buFont typeface="Arial"/>
              <a:buChar char="•"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2pPr>
            <a:lvl3pPr marL="1257300" indent="-342900">
              <a:buClr>
                <a:srgbClr val="791344"/>
              </a:buClr>
              <a:buFont typeface="Arial"/>
              <a:buChar char="•"/>
              <a:defRPr sz="1600">
                <a:solidFill>
                  <a:srgbClr val="636463"/>
                </a:solidFill>
                <a:latin typeface="Titillium WebRegular"/>
                <a:cs typeface="Titillium WebRegular"/>
              </a:defRPr>
            </a:lvl3pPr>
            <a:lvl4pPr marL="1714500" indent="-342900">
              <a:buClr>
                <a:srgbClr val="791344"/>
              </a:buClr>
              <a:buFont typeface="Arial"/>
              <a:buChar char="•"/>
              <a:defRPr sz="1400">
                <a:solidFill>
                  <a:srgbClr val="636463"/>
                </a:solidFill>
                <a:latin typeface="Titillium WebRegular"/>
                <a:cs typeface="Titillium WebRegular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802070" y="1206489"/>
            <a:ext cx="4041775" cy="609264"/>
          </a:xfrm>
          <a:noFill/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rgbClr val="791344"/>
                </a:solidFill>
                <a:latin typeface="Titillium WebRegular"/>
                <a:cs typeface="Titillium Web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10"/>
          </p:nvPr>
        </p:nvSpPr>
        <p:spPr>
          <a:xfrm>
            <a:off x="4803657" y="1857349"/>
            <a:ext cx="4040188" cy="2526970"/>
          </a:xfrm>
        </p:spPr>
        <p:txBody>
          <a:bodyPr/>
          <a:lstStyle>
            <a:lvl1pPr marL="0" indent="0">
              <a:buNone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1pPr>
            <a:lvl2pPr marL="914400" indent="-457200">
              <a:buClr>
                <a:srgbClr val="791344"/>
              </a:buClr>
              <a:buFont typeface="Arial"/>
              <a:buChar char="•"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2pPr>
            <a:lvl3pPr marL="1257300" indent="-342900">
              <a:buClr>
                <a:srgbClr val="791344"/>
              </a:buClr>
              <a:buFont typeface="Arial"/>
              <a:buChar char="•"/>
              <a:defRPr sz="1600">
                <a:solidFill>
                  <a:srgbClr val="636463"/>
                </a:solidFill>
                <a:latin typeface="Titillium WebRegular"/>
                <a:cs typeface="Titillium WebRegular"/>
              </a:defRPr>
            </a:lvl3pPr>
            <a:lvl4pPr marL="1714500" indent="-342900">
              <a:buClr>
                <a:srgbClr val="791344"/>
              </a:buClr>
              <a:buFont typeface="Arial"/>
              <a:buChar char="•"/>
              <a:defRPr sz="1400">
                <a:solidFill>
                  <a:srgbClr val="636463"/>
                </a:solidFill>
                <a:latin typeface="Titillium WebRegular"/>
                <a:cs typeface="Titillium WebRegular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440334" y="132316"/>
            <a:ext cx="7555127" cy="572344"/>
          </a:xfrm>
        </p:spPr>
        <p:txBody>
          <a:bodyPr>
            <a:noAutofit/>
          </a:bodyPr>
          <a:lstStyle>
            <a:lvl1pPr algn="l">
              <a:defRPr sz="2600" b="0" i="0" baseline="0">
                <a:solidFill>
                  <a:srgbClr val="791344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Titre des diapositives en une ou deux lignes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10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Modele_4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10"/>
          </p:nvPr>
        </p:nvSpPr>
        <p:spPr>
          <a:xfrm>
            <a:off x="4873451" y="1227626"/>
            <a:ext cx="4000720" cy="31541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1pPr>
            <a:lvl2pPr marL="742950" indent="-285750">
              <a:buClr>
                <a:srgbClr val="791344"/>
              </a:buClr>
              <a:buFont typeface="Arial"/>
              <a:buChar char="•"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2pPr>
            <a:lvl3pPr marL="1143000" indent="-228600">
              <a:buClr>
                <a:srgbClr val="791344"/>
              </a:buClr>
              <a:buFont typeface="Arial"/>
              <a:buChar char="•"/>
              <a:defRPr sz="1600">
                <a:solidFill>
                  <a:srgbClr val="636463"/>
                </a:solidFill>
                <a:latin typeface="Titillium WebRegular"/>
                <a:cs typeface="Titillium WebRegular"/>
              </a:defRPr>
            </a:lvl3pPr>
            <a:lvl4pPr marL="1600200" indent="-228600">
              <a:buClr>
                <a:srgbClr val="791344"/>
              </a:buClr>
              <a:buFont typeface="Arial"/>
              <a:buChar char="•"/>
              <a:defRPr sz="1400" baseline="0">
                <a:solidFill>
                  <a:srgbClr val="636463"/>
                </a:solidFill>
                <a:latin typeface="Titillium WebRegular"/>
                <a:cs typeface="Titillium WebRegular"/>
              </a:defRPr>
            </a:lvl4pPr>
            <a:lvl5pPr marL="2057400" indent="-228600">
              <a:buFont typeface="Arial"/>
              <a:buChar char="•"/>
              <a:defRPr sz="1600">
                <a:latin typeface="Gill Sans MT (Corps)"/>
                <a:cs typeface="Gill Sans MT (Corps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11"/>
          </p:nvPr>
        </p:nvSpPr>
        <p:spPr>
          <a:xfrm>
            <a:off x="694931" y="1237667"/>
            <a:ext cx="4000720" cy="31541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1pPr>
            <a:lvl2pPr marL="742950" indent="-285750">
              <a:buClr>
                <a:srgbClr val="791344"/>
              </a:buClr>
              <a:buFont typeface="Arial"/>
              <a:buChar char="•"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2pPr>
            <a:lvl3pPr marL="1143000" indent="-228600">
              <a:buClr>
                <a:srgbClr val="791344"/>
              </a:buClr>
              <a:buFont typeface="Arial"/>
              <a:buChar char="•"/>
              <a:defRPr sz="1600">
                <a:solidFill>
                  <a:srgbClr val="636463"/>
                </a:solidFill>
                <a:latin typeface="Titillium WebRegular"/>
                <a:cs typeface="Titillium WebRegular"/>
              </a:defRPr>
            </a:lvl3pPr>
            <a:lvl4pPr marL="1600200" indent="-228600">
              <a:buClr>
                <a:srgbClr val="791344"/>
              </a:buClr>
              <a:buFont typeface="Arial"/>
              <a:buChar char="•"/>
              <a:defRPr sz="1400" baseline="0">
                <a:solidFill>
                  <a:srgbClr val="636463"/>
                </a:solidFill>
                <a:latin typeface="Titillium WebRegular"/>
                <a:cs typeface="Titillium WebRegular"/>
              </a:defRPr>
            </a:lvl4pPr>
            <a:lvl5pPr marL="2057400" indent="-228600">
              <a:buFont typeface="Arial"/>
              <a:buChar char="•"/>
              <a:defRPr sz="1600">
                <a:latin typeface="Gill Sans MT (Corps)"/>
                <a:cs typeface="Gill Sans MT (Corps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440334" y="132316"/>
            <a:ext cx="7555127" cy="572344"/>
          </a:xfrm>
        </p:spPr>
        <p:txBody>
          <a:bodyPr>
            <a:noAutofit/>
          </a:bodyPr>
          <a:lstStyle>
            <a:lvl1pPr algn="l">
              <a:defRPr sz="2600" b="0" i="0" baseline="0">
                <a:solidFill>
                  <a:srgbClr val="791344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Titre des diapositives en une ou deux lignes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79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Modele_4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5407" y="3607855"/>
            <a:ext cx="4534703" cy="425054"/>
          </a:xfrm>
        </p:spPr>
        <p:txBody>
          <a:bodyPr anchor="b"/>
          <a:lstStyle>
            <a:lvl1pPr algn="l">
              <a:defRPr sz="2000" b="0" i="0">
                <a:solidFill>
                  <a:srgbClr val="791344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095407" y="941501"/>
            <a:ext cx="4534703" cy="2495923"/>
          </a:xfrm>
        </p:spPr>
        <p:txBody>
          <a:bodyPr/>
          <a:lstStyle>
            <a:lvl1pPr marL="0" indent="0">
              <a:buNone/>
              <a:defRPr sz="3200">
                <a:latin typeface="Titillium WebRegular"/>
                <a:cs typeface="Titillium Web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00085" y="4032908"/>
            <a:ext cx="4530026" cy="453437"/>
          </a:xfrm>
        </p:spPr>
        <p:txBody>
          <a:bodyPr/>
          <a:lstStyle>
            <a:lvl1pPr marL="0" indent="0">
              <a:buNone/>
              <a:defRPr sz="1400">
                <a:solidFill>
                  <a:srgbClr val="636463"/>
                </a:solidFill>
                <a:latin typeface="Titillium WebRegular"/>
                <a:cs typeface="Titillium Web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417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Modele_1_small_baseline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8190" cy="5157688"/>
          </a:xfrm>
          <a:prstGeom prst="rect">
            <a:avLst/>
          </a:prstGeom>
        </p:spPr>
      </p:pic>
      <p:sp>
        <p:nvSpPr>
          <p:cNvPr id="4" name="Titre 1"/>
          <p:cNvSpPr>
            <a:spLocks noGrp="1"/>
          </p:cNvSpPr>
          <p:nvPr>
            <p:ph type="title" hasCustomPrompt="1"/>
          </p:nvPr>
        </p:nvSpPr>
        <p:spPr>
          <a:xfrm>
            <a:off x="3531145" y="597399"/>
            <a:ext cx="3897395" cy="1744746"/>
          </a:xfrm>
        </p:spPr>
        <p:txBody>
          <a:bodyPr anchor="t">
            <a:normAutofit/>
          </a:bodyPr>
          <a:lstStyle>
            <a:lvl1pPr algn="l">
              <a:defRPr sz="2800" b="0" i="0" cap="none">
                <a:solidFill>
                  <a:schemeClr val="bg1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Diapositive de fin de chapitre avec un titre de une à quatre lignes de texte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72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85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0" r:id="rId4"/>
    <p:sldLayoutId id="2147483654" r:id="rId5"/>
    <p:sldLayoutId id="2147483653" r:id="rId6"/>
    <p:sldLayoutId id="2147483652" r:id="rId7"/>
    <p:sldLayoutId id="2147483657" r:id="rId8"/>
    <p:sldLayoutId id="214748365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600" b="0" i="0" kern="1200">
          <a:solidFill>
            <a:srgbClr val="791344"/>
          </a:solidFill>
          <a:latin typeface="Titillium WebBold"/>
          <a:ea typeface="+mj-ea"/>
          <a:cs typeface="Titillium Web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91344"/>
        </a:buClr>
        <a:buFont typeface="Arial"/>
        <a:buChar char="•"/>
        <a:defRPr sz="1800" kern="1200">
          <a:solidFill>
            <a:schemeClr val="tx1"/>
          </a:solidFill>
          <a:latin typeface="Titillium WebRegular"/>
          <a:ea typeface="+mn-ea"/>
          <a:cs typeface="Titillium Web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91344"/>
        </a:buClr>
        <a:buFont typeface="Arial"/>
        <a:buChar char="•"/>
        <a:defRPr sz="1800" kern="1200">
          <a:solidFill>
            <a:schemeClr val="tx1"/>
          </a:solidFill>
          <a:latin typeface="Titillium WebRegular"/>
          <a:ea typeface="+mn-ea"/>
          <a:cs typeface="Titillium WebRegular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791344"/>
        </a:buClr>
        <a:buFont typeface="Arial"/>
        <a:buChar char="•"/>
        <a:defRPr sz="1600" kern="1200">
          <a:solidFill>
            <a:schemeClr val="tx1"/>
          </a:solidFill>
          <a:latin typeface="Titillium WebRegular"/>
          <a:ea typeface="+mn-ea"/>
          <a:cs typeface="Titillium WebRegular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91344"/>
        </a:buClr>
        <a:buFont typeface="Arial"/>
        <a:buChar char="•"/>
        <a:defRPr sz="1400" kern="1200">
          <a:solidFill>
            <a:schemeClr val="tx1"/>
          </a:solidFill>
          <a:latin typeface="Titillium WebRegular"/>
          <a:ea typeface="+mn-ea"/>
          <a:cs typeface="Titillium WebRegular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91344"/>
        </a:buClr>
        <a:buFont typeface="Arial"/>
        <a:buChar char="•"/>
        <a:defRPr sz="1200" kern="1200">
          <a:solidFill>
            <a:schemeClr val="tx1"/>
          </a:solidFill>
          <a:latin typeface="Titillium WebRegular"/>
          <a:ea typeface="+mn-ea"/>
          <a:cs typeface="Titillium Web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Pilotage des régimes RC ET RID</a:t>
            </a:r>
          </a:p>
        </p:txBody>
      </p:sp>
    </p:spTree>
    <p:extLst>
      <p:ext uri="{BB962C8B-B14F-4D97-AF65-F5344CB8AC3E}">
        <p14:creationId xmlns:p14="http://schemas.microsoft.com/office/powerpoint/2010/main" val="124029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66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actuarielle – Scénarios présentés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7675" y="813822"/>
            <a:ext cx="8258175" cy="3541361"/>
          </a:xfrm>
        </p:spPr>
        <p:txBody>
          <a:bodyPr>
            <a:noAutofit/>
          </a:bodyPr>
          <a:lstStyle/>
          <a:p>
            <a:r>
              <a:rPr lang="fr-FR" sz="1400" dirty="0"/>
              <a:t>En 2016, un actuaire indépendant avait présenté trois scénarios : 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Baisse instantanée du rendement par la VA </a:t>
            </a:r>
            <a:r>
              <a:rPr lang="fr-FR" sz="1400" dirty="0">
                <a:sym typeface="Wingdings" panose="05000000000000000000" pitchFamily="2" charset="2"/>
              </a:rPr>
              <a:t>:</a:t>
            </a:r>
            <a:r>
              <a:rPr lang="fr-FR" sz="1400" b="1" dirty="0">
                <a:solidFill>
                  <a:srgbClr val="00B0F0"/>
                </a:solidFill>
              </a:rPr>
              <a:t>TR: 5% 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Baisse sur 10 ans du rendement par la VA: </a:t>
            </a:r>
            <a:r>
              <a:rPr lang="fr-FR" sz="1400" b="1" dirty="0">
                <a:solidFill>
                  <a:srgbClr val="00B0F0"/>
                </a:solidFill>
              </a:rPr>
              <a:t>TR:</a:t>
            </a:r>
            <a:r>
              <a:rPr lang="fr-FR" sz="1400" dirty="0"/>
              <a:t> </a:t>
            </a:r>
            <a:r>
              <a:rPr lang="fr-FR" sz="1400" b="1" dirty="0">
                <a:solidFill>
                  <a:srgbClr val="00B0F0"/>
                </a:solidFill>
              </a:rPr>
              <a:t>4,76%</a:t>
            </a:r>
            <a:endParaRPr lang="fr-FR" sz="1400" dirty="0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Baisse sur 20 ans du rendement par la VA: </a:t>
            </a:r>
            <a:r>
              <a:rPr lang="fr-FR" sz="1400" b="1" dirty="0">
                <a:solidFill>
                  <a:srgbClr val="00B0F0"/>
                </a:solidFill>
              </a:rPr>
              <a:t>TR:</a:t>
            </a:r>
            <a:r>
              <a:rPr lang="fr-FR" sz="1400" dirty="0"/>
              <a:t> </a:t>
            </a:r>
            <a:r>
              <a:rPr lang="fr-FR" sz="1400" b="1" dirty="0">
                <a:solidFill>
                  <a:srgbClr val="00B0F0"/>
                </a:solidFill>
              </a:rPr>
              <a:t>4,52%</a:t>
            </a:r>
            <a:endParaRPr lang="fr-FR" sz="1400" dirty="0"/>
          </a:p>
          <a:p>
            <a:pPr>
              <a:lnSpc>
                <a:spcPct val="160000"/>
              </a:lnSpc>
            </a:pPr>
            <a:endParaRPr lang="fr-FR" sz="900" dirty="0"/>
          </a:p>
          <a:p>
            <a:pPr>
              <a:lnSpc>
                <a:spcPct val="160000"/>
              </a:lnSpc>
            </a:pPr>
            <a:r>
              <a:rPr lang="fr-FR" sz="1400" dirty="0"/>
              <a:t>En 2019, une étude réalisé par l’actuaire interne de La CIPAV confirme la trajectoire.</a:t>
            </a:r>
            <a:endParaRPr lang="fr-FR" sz="1400" dirty="0">
              <a:solidFill>
                <a:srgbClr val="791344"/>
              </a:solidFill>
              <a:latin typeface="Titillium WebBold"/>
              <a:ea typeface="+mj-ea"/>
              <a:cs typeface="Titillium WebBold"/>
            </a:endParaRPr>
          </a:p>
          <a:p>
            <a:pPr>
              <a:lnSpc>
                <a:spcPct val="160000"/>
              </a:lnSpc>
            </a:pPr>
            <a:r>
              <a:rPr lang="fr-FR" sz="2000" dirty="0">
                <a:solidFill>
                  <a:srgbClr val="791344"/>
                </a:solidFill>
                <a:latin typeface="Titillium WebBold"/>
                <a:ea typeface="+mj-ea"/>
                <a:cs typeface="Titillium WebBold"/>
              </a:rPr>
              <a:t>Le scénario central présenté intègre: 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Un taux de rendement cible : </a:t>
            </a:r>
            <a:r>
              <a:rPr lang="fr-FR" sz="1400" b="1" dirty="0">
                <a:solidFill>
                  <a:srgbClr val="00B0F0"/>
                </a:solidFill>
              </a:rPr>
              <a:t>5% 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Une trajectoire de </a:t>
            </a:r>
            <a:r>
              <a:rPr lang="fr-FR" sz="1400" b="1" dirty="0">
                <a:solidFill>
                  <a:srgbClr val="00B0F0"/>
                </a:solidFill>
              </a:rPr>
              <a:t>10 ans </a:t>
            </a:r>
            <a:r>
              <a:rPr lang="fr-FR" sz="1400" dirty="0"/>
              <a:t>pour arriver à ce TR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03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Préconisation pour l’année 2022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7675" y="813823"/>
            <a:ext cx="8258175" cy="395344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endParaRPr lang="fr-FR" sz="2800" dirty="0">
              <a:solidFill>
                <a:srgbClr val="791344"/>
              </a:solidFill>
              <a:latin typeface="Titillium WebBold"/>
              <a:ea typeface="+mj-ea"/>
              <a:cs typeface="Titillium WebBold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Valeur de point cotisé :		</a:t>
            </a:r>
            <a:r>
              <a:rPr lang="fr-FR" sz="2400" b="1" dirty="0">
                <a:solidFill>
                  <a:schemeClr val="accent4">
                    <a:lumMod val="25000"/>
                  </a:schemeClr>
                </a:solidFill>
              </a:rPr>
              <a:t>42,43 €</a:t>
            </a:r>
            <a:r>
              <a:rPr lang="fr-FR" sz="2400" dirty="0"/>
              <a:t> 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Valeur du point servi à :	</a:t>
            </a:r>
            <a:r>
              <a:rPr lang="fr-FR" sz="2400" b="1" dirty="0">
                <a:solidFill>
                  <a:schemeClr val="accent4">
                    <a:lumMod val="25000"/>
                  </a:schemeClr>
                </a:solidFill>
              </a:rPr>
              <a:t>2,63 €</a:t>
            </a:r>
            <a:r>
              <a:rPr lang="fr-FR" sz="2400" dirty="0"/>
              <a:t> 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Un taux de rendement :	</a:t>
            </a:r>
            <a:r>
              <a:rPr lang="fr-FR" sz="2400" b="1" dirty="0">
                <a:solidFill>
                  <a:schemeClr val="accent4">
                    <a:lumMod val="25000"/>
                  </a:schemeClr>
                </a:solidFill>
              </a:rPr>
              <a:t>6,20 %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368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d’impact par rapport au scénario  central préconisé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1084" y="3968211"/>
            <a:ext cx="8059917" cy="1084019"/>
          </a:xfrm>
        </p:spPr>
        <p:txBody>
          <a:bodyPr>
            <a:normAutofit/>
          </a:bodyPr>
          <a:lstStyle/>
          <a:p>
            <a:pPr marL="285750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Effort d'évolution restant :</a:t>
            </a:r>
            <a:r>
              <a:rPr lang="fr-FR" dirty="0"/>
              <a:t> </a:t>
            </a:r>
            <a:r>
              <a:rPr lang="fr-FR" sz="2000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</a:rPr>
              <a:t>-</a:t>
            </a:r>
            <a:r>
              <a:rPr lang="fr-FR" sz="2000" b="1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1,50%</a:t>
            </a:r>
            <a:r>
              <a:rPr lang="fr-FR" sz="2000" b="1" dirty="0">
                <a:solidFill>
                  <a:schemeClr val="accent4">
                    <a:lumMod val="25000"/>
                  </a:schemeClr>
                </a:solidFill>
              </a:rPr>
              <a:t> </a:t>
            </a:r>
          </a:p>
          <a:p>
            <a:pPr marL="28575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4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Effort d'évolution annuel :</a:t>
            </a:r>
            <a:r>
              <a:rPr lang="fr-FR" dirty="0"/>
              <a:t> </a:t>
            </a:r>
            <a:r>
              <a:rPr lang="fr-FR" sz="2000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</a:rPr>
              <a:t>-0,30% </a:t>
            </a:r>
            <a:endParaRPr lang="fr-FR" sz="2000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154A9EF6-F99D-4001-98B0-46346FF2F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18066"/>
              </p:ext>
            </p:extLst>
          </p:nvPr>
        </p:nvGraphicFramePr>
        <p:xfrm>
          <a:off x="311084" y="1041035"/>
          <a:ext cx="4165600" cy="25908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1282138678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0036546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576147208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90035093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Année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0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Scénario central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0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Scénario central actualisé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0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Evolution point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0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254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7,80%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7,80%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6103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7,52%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7,41%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-0,39%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3581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7,24%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7,20%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-0,21%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3031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6,96%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7,00%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-0,20%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4921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6,68%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6,80%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-0,20%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4138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6,40%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6,50%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-0,30%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513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6,12%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6,20%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-0,30%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022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5,84%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5,90%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-0,30%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0091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5,56%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5,60%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-0,30%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039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5,28%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5,30%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-0,30%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9771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2026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5,00%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5,00%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A4C2"/>
                          </a:solidFill>
                          <a:effectLst/>
                          <a:latin typeface="Calibri" panose="020F0502020204030204" pitchFamily="34" charset="0"/>
                        </a:rPr>
                        <a:t>-0,30%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668132"/>
                  </a:ext>
                </a:extLst>
              </a:tr>
            </a:tbl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22B4275E-D9EA-4ADE-B49E-405189806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244099"/>
              </p:ext>
            </p:extLst>
          </p:nvPr>
        </p:nvGraphicFramePr>
        <p:xfrm>
          <a:off x="4493845" y="1078978"/>
          <a:ext cx="4572000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636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du taux de rendement du point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5</a:t>
            </a:fld>
            <a:endParaRPr lang="fr-FR" dirty="0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58ED34E0-132E-4C75-8B4D-5C43DD2CF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441330"/>
              </p:ext>
            </p:extLst>
          </p:nvPr>
        </p:nvGraphicFramePr>
        <p:xfrm>
          <a:off x="-6569" y="637082"/>
          <a:ext cx="9157139" cy="4130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366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du montant des classes de cotisation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514351" y="4152900"/>
            <a:ext cx="7353299" cy="68579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5539917" y="3262509"/>
            <a:ext cx="3451910" cy="1337673"/>
          </a:xfrm>
        </p:spPr>
        <p:txBody>
          <a:bodyPr>
            <a:normAutofit lnSpcReduction="10000"/>
          </a:bodyPr>
          <a:lstStyle/>
          <a:p>
            <a:pPr marL="285750" algn="ctr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sz="2800" dirty="0"/>
              <a:t>Augmentation moyenne de +4,86%</a:t>
            </a:r>
            <a:endParaRPr lang="fr-FR" dirty="0">
              <a:sym typeface="Wingdings" panose="05000000000000000000" pitchFamily="2" charset="2"/>
            </a:endParaRP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E8DEF7F4-0965-4291-9CD8-83735DF9D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549300"/>
              </p:ext>
            </p:extLst>
          </p:nvPr>
        </p:nvGraphicFramePr>
        <p:xfrm>
          <a:off x="820131" y="677749"/>
          <a:ext cx="7353299" cy="2461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2FE96FA-6D70-4B65-B18C-F37A90E30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74540"/>
              </p:ext>
            </p:extLst>
          </p:nvPr>
        </p:nvGraphicFramePr>
        <p:xfrm>
          <a:off x="415977" y="3139106"/>
          <a:ext cx="5029200" cy="17145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124234379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428883995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25427815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6164289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3243167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Evolution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98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 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1 457 €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1 527 €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3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 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2 785 €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2 913 €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3 055 €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49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 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4 177 €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4 370 €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4 582 €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166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 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6 962 €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7 283 €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7 637 €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07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 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9 746 €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10 196 €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10 692 €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68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 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15 316 €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16 023 €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16 802 €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01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 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16 708 €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17 497 €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18 329 €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823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 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18 101 €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18 936 €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19 857 €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20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05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de résolution scénario central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440334" y="788373"/>
            <a:ext cx="5627802" cy="12234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002060"/>
                </a:solidFill>
              </a:rPr>
              <a:t>Les administrateurs valident les budgets techniques pour l’exercice 2022 suivant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002060"/>
                </a:solidFill>
              </a:rPr>
              <a:t>Valeur du point cotisé : </a:t>
            </a:r>
            <a:r>
              <a:rPr lang="fr-FR" sz="1050" b="1" dirty="0">
                <a:solidFill>
                  <a:srgbClr val="002060"/>
                </a:solidFill>
              </a:rPr>
              <a:t>42,43€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002060"/>
                </a:solidFill>
              </a:rPr>
              <a:t>Valeur du point servi : </a:t>
            </a:r>
            <a:r>
              <a:rPr lang="fr-FR" sz="1050" b="1" dirty="0">
                <a:solidFill>
                  <a:srgbClr val="002060"/>
                </a:solidFill>
              </a:rPr>
              <a:t>2,63€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002060"/>
                </a:solidFill>
              </a:rPr>
              <a:t>Taux de rendement : </a:t>
            </a:r>
            <a:r>
              <a:rPr lang="fr-FR" sz="1050" b="1" dirty="0">
                <a:solidFill>
                  <a:srgbClr val="002060"/>
                </a:solidFill>
              </a:rPr>
              <a:t>6,20%</a:t>
            </a:r>
          </a:p>
          <a:p>
            <a:endParaRPr lang="fr-FR" sz="1050" dirty="0">
              <a:solidFill>
                <a:srgbClr val="002060"/>
              </a:solidFill>
            </a:endParaRPr>
          </a:p>
          <a:p>
            <a:r>
              <a:rPr lang="fr-FR" sz="1050" dirty="0">
                <a:solidFill>
                  <a:srgbClr val="002060"/>
                </a:solidFill>
              </a:rPr>
              <a:t>Ainsi, les cotisations du régime de retraite complémentaire de l’exercice 2022 s’élèveront à :		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9601AE9-55ED-423D-AE6E-5CDE35715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5672"/>
              </p:ext>
            </p:extLst>
          </p:nvPr>
        </p:nvGraphicFramePr>
        <p:xfrm>
          <a:off x="2608289" y="1941226"/>
          <a:ext cx="2495862" cy="2908096"/>
        </p:xfrm>
        <a:graphic>
          <a:graphicData uri="http://schemas.openxmlformats.org/drawingml/2006/table">
            <a:tbl>
              <a:tblPr/>
              <a:tblGrid>
                <a:gridCol w="1247931">
                  <a:extLst>
                    <a:ext uri="{9D8B030D-6E8A-4147-A177-3AD203B41FA5}">
                      <a16:colId xmlns:a16="http://schemas.microsoft.com/office/drawing/2014/main" val="1383358591"/>
                    </a:ext>
                  </a:extLst>
                </a:gridCol>
                <a:gridCol w="1247931">
                  <a:extLst>
                    <a:ext uri="{9D8B030D-6E8A-4147-A177-3AD203B41FA5}">
                      <a16:colId xmlns:a16="http://schemas.microsoft.com/office/drawing/2014/main" val="3056006362"/>
                    </a:ext>
                  </a:extLst>
                </a:gridCol>
              </a:tblGrid>
              <a:tr h="363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Classe 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1 527 €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1222"/>
                  </a:ext>
                </a:extLst>
              </a:tr>
              <a:tr h="363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Classe 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3 055 €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32129"/>
                  </a:ext>
                </a:extLst>
              </a:tr>
              <a:tr h="363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Classe 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4 582 €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166397"/>
                  </a:ext>
                </a:extLst>
              </a:tr>
              <a:tr h="363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Classe 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7 637 €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863443"/>
                  </a:ext>
                </a:extLst>
              </a:tr>
              <a:tr h="363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Classe 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10 692 €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398426"/>
                  </a:ext>
                </a:extLst>
              </a:tr>
              <a:tr h="363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Classe 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16 802 €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592914"/>
                  </a:ext>
                </a:extLst>
              </a:tr>
              <a:tr h="363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Classe 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18 329 €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03294"/>
                  </a:ext>
                </a:extLst>
              </a:tr>
              <a:tr h="363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Classe 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 panose="020F0502020204030204" pitchFamily="34" charset="0"/>
                        </a:rPr>
                        <a:t>19 857 €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406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99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98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de résolution (suite)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07169" y="4270773"/>
            <a:ext cx="3941395" cy="385763"/>
          </a:xfrm>
        </p:spPr>
        <p:txBody>
          <a:bodyPr>
            <a:normAutofit/>
          </a:bodyPr>
          <a:lstStyle/>
          <a:p>
            <a:r>
              <a:rPr lang="fr-FR" sz="1100" i="1" dirty="0">
                <a:solidFill>
                  <a:schemeClr val="tx1"/>
                </a:solidFill>
              </a:rPr>
              <a:t>* Pas de changement par rapport à 2021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4148564" y="824337"/>
            <a:ext cx="0" cy="3832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8230690" y="851452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304"/>
            <a:ext cx="4059456" cy="145425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840366" y="1025467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79" y="1025467"/>
            <a:ext cx="4240585" cy="31920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17800" y="1166256"/>
            <a:ext cx="244226" cy="173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635428" y="1107215"/>
            <a:ext cx="40908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rgbClr val="002060"/>
                </a:solidFill>
              </a:rPr>
              <a:t>2022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28763" y="1092371"/>
            <a:ext cx="244226" cy="173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863161" y="1092371"/>
            <a:ext cx="40908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rgbClr val="002060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8325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de résolution (suite)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07169" y="4270773"/>
            <a:ext cx="3941395" cy="385763"/>
          </a:xfrm>
        </p:spPr>
        <p:txBody>
          <a:bodyPr>
            <a:normAutofit/>
          </a:bodyPr>
          <a:lstStyle/>
          <a:p>
            <a:r>
              <a:rPr lang="fr-FR" sz="1100" i="1" dirty="0">
                <a:solidFill>
                  <a:schemeClr val="tx1"/>
                </a:solidFill>
              </a:rPr>
              <a:t>* Montant de plafond de la sécurité sociale estimé</a:t>
            </a:r>
          </a:p>
        </p:txBody>
      </p:sp>
      <p:sp>
        <p:nvSpPr>
          <p:cNvPr id="5" name="Rectangle 4"/>
          <p:cNvSpPr/>
          <p:nvPr/>
        </p:nvSpPr>
        <p:spPr>
          <a:xfrm>
            <a:off x="4322547" y="3298620"/>
            <a:ext cx="645897" cy="2227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384793" y="1504950"/>
            <a:ext cx="384057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440333" y="1122222"/>
            <a:ext cx="651975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2060"/>
                </a:solidFill>
              </a:rPr>
              <a:t>Les administrateurs valident les seuils de réduction facultative de la cotisation de retraite complémentaire, pour 2022, qui s’élèveront à :</a:t>
            </a:r>
          </a:p>
          <a:p>
            <a:endParaRPr lang="fr-FR" sz="1200" dirty="0">
              <a:solidFill>
                <a:srgbClr val="002060"/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002060"/>
                </a:solidFill>
              </a:rPr>
              <a:t>75 % </a:t>
            </a:r>
            <a:r>
              <a:rPr lang="fr-FR" sz="1200" dirty="0">
                <a:solidFill>
                  <a:srgbClr val="002060"/>
                </a:solidFill>
              </a:rPr>
              <a:t>pour un revenu inférieur ou égal à </a:t>
            </a:r>
            <a:r>
              <a:rPr lang="fr-FR" sz="1200" b="1" dirty="0">
                <a:solidFill>
                  <a:srgbClr val="002060"/>
                </a:solidFill>
              </a:rPr>
              <a:t>12 157 €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FR" sz="1200" b="1" dirty="0">
              <a:solidFill>
                <a:srgbClr val="002060"/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002060"/>
                </a:solidFill>
              </a:rPr>
              <a:t>50 % </a:t>
            </a:r>
            <a:r>
              <a:rPr lang="fr-FR" sz="1200" dirty="0">
                <a:solidFill>
                  <a:srgbClr val="002060"/>
                </a:solidFill>
              </a:rPr>
              <a:t>pour un revenu inférieur ou égal à </a:t>
            </a:r>
            <a:r>
              <a:rPr lang="fr-FR" sz="1200" b="1" dirty="0">
                <a:solidFill>
                  <a:srgbClr val="002060"/>
                </a:solidFill>
              </a:rPr>
              <a:t>18 236 €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FR" sz="1200" b="1" dirty="0">
              <a:solidFill>
                <a:srgbClr val="002060"/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002060"/>
                </a:solidFill>
              </a:rPr>
              <a:t>25 % </a:t>
            </a:r>
            <a:r>
              <a:rPr lang="fr-FR" sz="1200" dirty="0">
                <a:solidFill>
                  <a:srgbClr val="002060"/>
                </a:solidFill>
              </a:rPr>
              <a:t>pour un revenu inférieur ou égal à </a:t>
            </a:r>
            <a:r>
              <a:rPr lang="fr-FR" sz="1200" b="1" dirty="0">
                <a:solidFill>
                  <a:srgbClr val="002060"/>
                </a:solidFill>
              </a:rPr>
              <a:t>24 314 €;</a:t>
            </a:r>
          </a:p>
          <a:p>
            <a:endParaRPr lang="fr-FR" sz="1200" dirty="0">
              <a:solidFill>
                <a:srgbClr val="00206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440333" y="3289184"/>
            <a:ext cx="56278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2060"/>
                </a:solidFill>
              </a:rPr>
              <a:t>Les administrateurs fixent le plafond des ressources pour l’ouverture d’un droit à pension d’invalidité partielle à</a:t>
            </a:r>
            <a:r>
              <a:rPr lang="fr-FR" sz="1200" b="1" dirty="0">
                <a:solidFill>
                  <a:srgbClr val="002060"/>
                </a:solidFill>
              </a:rPr>
              <a:t> 41 136 € * </a:t>
            </a:r>
            <a:r>
              <a:rPr lang="fr-FR" sz="1200" dirty="0">
                <a:solidFill>
                  <a:srgbClr val="002060"/>
                </a:solidFill>
              </a:rPr>
              <a:t>pour 2022.</a:t>
            </a:r>
            <a:endParaRPr lang="fr-FR" sz="1200" b="1" dirty="0">
              <a:solidFill>
                <a:srgbClr val="002060"/>
              </a:solidFill>
            </a:endParaRPr>
          </a:p>
          <a:p>
            <a:endParaRPr lang="fr-FR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12689"/>
      </p:ext>
    </p:extLst>
  </p:cSld>
  <p:clrMapOvr>
    <a:masterClrMapping/>
  </p:clrMapOvr>
</p:sld>
</file>

<file path=ppt/theme/theme1.xml><?xml version="1.0" encoding="utf-8"?>
<a:theme xmlns:a="http://schemas.openxmlformats.org/drawingml/2006/main" name="Masque_CIPAV">
  <a:themeElements>
    <a:clrScheme name="CIPAV 1">
      <a:dk1>
        <a:sysClr val="windowText" lastClr="000000"/>
      </a:dk1>
      <a:lt1>
        <a:sysClr val="window" lastClr="FFFFFF"/>
      </a:lt1>
      <a:dk2>
        <a:srgbClr val="595A59"/>
      </a:dk2>
      <a:lt2>
        <a:srgbClr val="828382"/>
      </a:lt2>
      <a:accent1>
        <a:srgbClr val="781344"/>
      </a:accent1>
      <a:accent2>
        <a:srgbClr val="0098AD"/>
      </a:accent2>
      <a:accent3>
        <a:srgbClr val="FF6699"/>
      </a:accent3>
      <a:accent4>
        <a:srgbClr val="99FFFF"/>
      </a:accent4>
      <a:accent5>
        <a:srgbClr val="999999"/>
      </a:accent5>
      <a:accent6>
        <a:srgbClr val="CCCCCC"/>
      </a:accent6>
      <a:hlink>
        <a:srgbClr val="0000FF"/>
      </a:hlink>
      <a:folHlink>
        <a:srgbClr val="800080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MODELE_PPT_LACIPAV</Template>
  <TotalTime>6905</TotalTime>
  <Words>609</Words>
  <Application>Microsoft Office PowerPoint</Application>
  <PresentationFormat>Affichage à l'écran (16:9)</PresentationFormat>
  <Paragraphs>169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Calibri</vt:lpstr>
      <vt:lpstr>Gill Sans MT</vt:lpstr>
      <vt:lpstr>Gill Sans MT (Corps)</vt:lpstr>
      <vt:lpstr>Titilium</vt:lpstr>
      <vt:lpstr>Titillium WebBold</vt:lpstr>
      <vt:lpstr>Titillium WebRegular</vt:lpstr>
      <vt:lpstr>Wingdings</vt:lpstr>
      <vt:lpstr>Masque_CIPAV</vt:lpstr>
      <vt:lpstr>Pilotage des régimes RC ET RID</vt:lpstr>
      <vt:lpstr>Etude actuarielle – Scénarios présentés</vt:lpstr>
      <vt:lpstr> Préconisation pour l’année 2022</vt:lpstr>
      <vt:lpstr>Analyse d’impact par rapport au scénario  central préconisé</vt:lpstr>
      <vt:lpstr>Historique du taux de rendement du point</vt:lpstr>
      <vt:lpstr>Evolution du montant des classes de cotisation</vt:lpstr>
      <vt:lpstr>Projet de résolution scénario central</vt:lpstr>
      <vt:lpstr>Projet de résolution (suite)</vt:lpstr>
      <vt:lpstr>Projet de résolution (suite)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rattias</dc:creator>
  <cp:lastModifiedBy>NGUYEN Paul</cp:lastModifiedBy>
  <cp:revision>60</cp:revision>
  <cp:lastPrinted>2020-10-22T13:22:16Z</cp:lastPrinted>
  <dcterms:created xsi:type="dcterms:W3CDTF">2018-10-23T15:21:48Z</dcterms:created>
  <dcterms:modified xsi:type="dcterms:W3CDTF">2021-10-27T10:22:42Z</dcterms:modified>
</cp:coreProperties>
</file>