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3" r:id="rId4"/>
    <p:sldId id="264" r:id="rId5"/>
    <p:sldId id="273" r:id="rId6"/>
    <p:sldId id="274" r:id="rId7"/>
    <p:sldId id="275" r:id="rId8"/>
    <p:sldId id="276" r:id="rId9"/>
    <p:sldId id="277" r:id="rId10"/>
    <p:sldId id="278" r:id="rId11"/>
    <p:sldId id="280" r:id="rId12"/>
  </p:sldIdLst>
  <p:sldSz cx="9906000" cy="6858000" type="A4"/>
  <p:notesSz cx="9939338" cy="6807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 userDrawn="1">
          <p15:clr>
            <a:srgbClr val="A4A3A4"/>
          </p15:clr>
        </p15:guide>
        <p15:guide id="2" pos="3131" userDrawn="1">
          <p15:clr>
            <a:srgbClr val="A4A3A4"/>
          </p15:clr>
        </p15:guide>
        <p15:guide id="3" orient="horz" pos="21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 VAN TAN" initials="HVT" lastIdx="1" clrIdx="0">
    <p:extLst>
      <p:ext uri="{19B8F6BF-5375-455C-9EA6-DF929625EA0E}">
        <p15:presenceInfo xmlns:p15="http://schemas.microsoft.com/office/powerpoint/2012/main" userId="S-1-5-21-2748295605-66269954-873939976-31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CC"/>
    <a:srgbClr val="5BB5CD"/>
    <a:srgbClr val="72BFD3"/>
    <a:srgbClr val="81FC24"/>
    <a:srgbClr val="7EC5D8"/>
    <a:srgbClr val="EBF4F7"/>
    <a:srgbClr val="30859C"/>
    <a:srgbClr val="49ACC7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93" autoAdjust="0"/>
  </p:normalViewPr>
  <p:slideViewPr>
    <p:cSldViewPr>
      <p:cViewPr>
        <p:scale>
          <a:sx n="100" d="100"/>
          <a:sy n="100" d="100"/>
        </p:scale>
        <p:origin x="1146" y="3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-2124" y="-102"/>
      </p:cViewPr>
      <p:guideLst>
        <p:guide orient="horz" pos="2144"/>
        <p:guide pos="3131"/>
        <p:guide orient="horz"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30699" y="2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FE114-D8CB-476D-AABA-1FA4FE15CE94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5267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30699" y="6465267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BB3D1-3C59-4119-80AD-5367BAEEEF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892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0699" y="2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5D711-88F2-4BD0-BFDF-6E9EF3104166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5788" y="511175"/>
            <a:ext cx="3687762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267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0699" y="6465267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32ED2-26DC-465B-BB01-E407A0E289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45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7071212" y="112841"/>
            <a:ext cx="2706465" cy="268159"/>
          </a:xfrm>
          <a:prstGeom prst="rect">
            <a:avLst/>
          </a:prstGeom>
          <a:noFill/>
          <a:ln w="9525">
            <a:solidFill>
              <a:schemeClr val="accent6">
                <a:lumMod val="90000"/>
                <a:lumOff val="10000"/>
              </a:schemeClr>
            </a:solidFill>
            <a:miter lim="800000"/>
            <a:headEnd/>
            <a:tailEnd/>
          </a:ln>
        </p:spPr>
        <p:txBody>
          <a:bodyPr wrap="none" lIns="97926" tIns="48963" rIns="97926" bIns="48963" rtlCol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11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BE SIMPLE SMART SPEEDY FOR 2030</a:t>
            </a:r>
            <a:endParaRPr lang="ko-KR" altLang="en-US" sz="1100" b="1" dirty="0">
              <a:solidFill>
                <a:schemeClr val="accent6">
                  <a:lumMod val="90000"/>
                  <a:lumOff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65" y="3886200"/>
            <a:ext cx="713911" cy="5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5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14400" y="1524000"/>
            <a:ext cx="250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Contents</a:t>
            </a:r>
            <a:endParaRPr lang="ko-KR" altLang="en-US" sz="4000" b="1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3" name="bk object 16"/>
          <p:cNvSpPr/>
          <p:nvPr userDrawn="1"/>
        </p:nvSpPr>
        <p:spPr>
          <a:xfrm>
            <a:off x="161493" y="762000"/>
            <a:ext cx="9563100" cy="0"/>
          </a:xfrm>
          <a:custGeom>
            <a:avLst/>
            <a:gdLst/>
            <a:ahLst/>
            <a:cxnLst/>
            <a:rect l="l" t="t" r="r" b="b"/>
            <a:pathLst>
              <a:path w="9563100">
                <a:moveTo>
                  <a:pt x="0" y="0"/>
                </a:moveTo>
                <a:lnTo>
                  <a:pt x="9562769" y="0"/>
                </a:lnTo>
              </a:path>
            </a:pathLst>
          </a:custGeom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/>
          <p:cNvSpPr/>
          <p:nvPr userDrawn="1"/>
        </p:nvSpPr>
        <p:spPr>
          <a:xfrm>
            <a:off x="161493" y="6553784"/>
            <a:ext cx="9382125" cy="0"/>
          </a:xfrm>
          <a:custGeom>
            <a:avLst/>
            <a:gdLst/>
            <a:ahLst/>
            <a:cxnLst/>
            <a:rect l="l" t="t" r="r" b="b"/>
            <a:pathLst>
              <a:path w="9382125">
                <a:moveTo>
                  <a:pt x="0" y="0"/>
                </a:moveTo>
                <a:lnTo>
                  <a:pt x="9382048" y="0"/>
                </a:lnTo>
              </a:path>
            </a:pathLst>
          </a:custGeom>
          <a:ln w="1905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71" y="2190750"/>
            <a:ext cx="2313129" cy="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7088"/>
            <a:ext cx="503776" cy="365362"/>
          </a:xfrm>
          <a:prstGeom prst="rect">
            <a:avLst/>
          </a:prstGeom>
        </p:spPr>
      </p:pic>
      <p:sp>
        <p:nvSpPr>
          <p:cNvPr id="2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4548187" y="6540500"/>
            <a:ext cx="809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7"/>
          <p:cNvSpPr/>
          <p:nvPr userDrawn="1"/>
        </p:nvSpPr>
        <p:spPr>
          <a:xfrm flipV="1">
            <a:off x="161493" y="6508064"/>
            <a:ext cx="9563100" cy="45719"/>
          </a:xfrm>
          <a:custGeom>
            <a:avLst/>
            <a:gdLst/>
            <a:ahLst/>
            <a:cxnLst/>
            <a:rect l="l" t="t" r="r" b="b"/>
            <a:pathLst>
              <a:path w="9382125">
                <a:moveTo>
                  <a:pt x="0" y="0"/>
                </a:moveTo>
                <a:lnTo>
                  <a:pt x="9382048" y="0"/>
                </a:lnTo>
              </a:path>
            </a:pathLst>
          </a:custGeom>
          <a:ln w="28575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bk object 16"/>
          <p:cNvSpPr/>
          <p:nvPr userDrawn="1"/>
        </p:nvSpPr>
        <p:spPr>
          <a:xfrm>
            <a:off x="161493" y="609600"/>
            <a:ext cx="9563100" cy="0"/>
          </a:xfrm>
          <a:custGeom>
            <a:avLst/>
            <a:gdLst/>
            <a:ahLst/>
            <a:cxnLst/>
            <a:rect l="l" t="t" r="r" b="b"/>
            <a:pathLst>
              <a:path w="9563100">
                <a:moveTo>
                  <a:pt x="0" y="0"/>
                </a:moveTo>
                <a:lnTo>
                  <a:pt x="9562769" y="0"/>
                </a:lnTo>
              </a:path>
            </a:pathLst>
          </a:custGeom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52400"/>
            <a:ext cx="503776" cy="365362"/>
          </a:xfrm>
          <a:prstGeom prst="rect">
            <a:avLst/>
          </a:prstGeom>
        </p:spPr>
      </p:pic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4548187" y="6540500"/>
            <a:ext cx="809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6" r:id="rId2"/>
    <p:sldLayoutId id="2147483665" r:id="rId3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8600" y="3886200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2020. 10. 28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914400"/>
            <a:ext cx="8077200" cy="1200329"/>
          </a:xfrm>
          <a:prstGeom prst="rect">
            <a:avLst/>
          </a:prstGeom>
          <a:noFill/>
          <a:ln w="3175">
            <a:solidFill>
              <a:schemeClr val="accent6">
                <a:lumMod val="90000"/>
                <a:lumOff val="1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vi-VN" altLang="ko-KR" sz="3600" b="1" dirty="0">
                <a:latin typeface="+mj-lt"/>
                <a:ea typeface="HY견명조" panose="02030600000101010101" pitchFamily="18" charset="-127"/>
              </a:rPr>
              <a:t>AUTO MICOMS WRITING SYSTEM</a:t>
            </a:r>
          </a:p>
          <a:p>
            <a:pPr algn="ctr"/>
            <a:r>
              <a:rPr lang="en-US" altLang="ko-KR" sz="3600" b="1" dirty="0">
                <a:latin typeface="+mj-lt"/>
                <a:ea typeface="HY견명조" panose="02030600000101010101" pitchFamily="18" charset="-127"/>
              </a:rPr>
              <a:t>TECHNICAL TEAM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33600" y="5257800"/>
            <a:ext cx="6324600" cy="5847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DEV </a:t>
            </a:r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제조</a:t>
            </a:r>
            <a:r>
              <a:rPr lang="en-US" altLang="ko-KR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팀</a:t>
            </a:r>
            <a:endParaRPr lang="en-US" altLang="ko-KR" sz="32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92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4. Conveyor</a:t>
            </a:r>
            <a:endParaRPr lang="en-US" sz="2000" b="1" dirty="0"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4EC06B-1924-4C41-B3AC-920DF8CD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3" y="3487113"/>
            <a:ext cx="3070898" cy="24567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DE773C-05EF-48EA-B75E-F840C3997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369" y="3481619"/>
            <a:ext cx="1048382" cy="24538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6BF6F1-7C49-4527-82BC-3AAEF1F04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802" y="1219200"/>
            <a:ext cx="1048383" cy="22624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1BB6796-A63A-4FB4-AF29-1C734463B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33" y="1219200"/>
            <a:ext cx="307089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0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05103" y="1586131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2020. 10. 28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914400"/>
            <a:ext cx="8077200" cy="646331"/>
          </a:xfrm>
          <a:prstGeom prst="rect">
            <a:avLst/>
          </a:prstGeom>
          <a:noFill/>
          <a:ln w="3175">
            <a:solidFill>
              <a:schemeClr val="accent6">
                <a:lumMod val="90000"/>
                <a:lumOff val="1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latin typeface="+mj-lt"/>
                <a:ea typeface="HY견명조" panose="02030600000101010101" pitchFamily="18" charset="-127"/>
              </a:rPr>
              <a:t>TECHNICAL TEAM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33600" y="5257800"/>
            <a:ext cx="6324600" cy="5847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DEV </a:t>
            </a:r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제조</a:t>
            </a:r>
            <a:r>
              <a:rPr lang="en-US" altLang="ko-KR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팀</a:t>
            </a:r>
            <a:endParaRPr lang="en-US" altLang="ko-KR" sz="32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직사각형 1">
            <a:extLst>
              <a:ext uri="{FF2B5EF4-FFF2-40B4-BE49-F238E27FC236}">
                <a16:creationId xmlns:a16="http://schemas.microsoft.com/office/drawing/2014/main" id="{5E64E055-B352-4EB1-8C68-114A458EA7E6}"/>
              </a:ext>
            </a:extLst>
          </p:cNvPr>
          <p:cNvSpPr/>
          <p:nvPr/>
        </p:nvSpPr>
        <p:spPr>
          <a:xfrm>
            <a:off x="6413500" y="3135099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7199252</a:t>
            </a: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68944B4A-87B5-4CC3-86C5-355586E8AD25}"/>
              </a:ext>
            </a:extLst>
          </p:cNvPr>
          <p:cNvSpPr/>
          <p:nvPr/>
        </p:nvSpPr>
        <p:spPr>
          <a:xfrm>
            <a:off x="6400800" y="3622164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7209115</a:t>
            </a:r>
          </a:p>
        </p:txBody>
      </p:sp>
      <p:sp>
        <p:nvSpPr>
          <p:cNvPr id="10" name="직사각형 1">
            <a:extLst>
              <a:ext uri="{FF2B5EF4-FFF2-40B4-BE49-F238E27FC236}">
                <a16:creationId xmlns:a16="http://schemas.microsoft.com/office/drawing/2014/main" id="{24DE9080-1BF6-47B5-838F-894F9635BF36}"/>
              </a:ext>
            </a:extLst>
          </p:cNvPr>
          <p:cNvSpPr/>
          <p:nvPr/>
        </p:nvSpPr>
        <p:spPr>
          <a:xfrm>
            <a:off x="4198503" y="3145566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Pham Gia Tri</a:t>
            </a: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8DA58B08-71CB-4973-99F9-5D89997AE76D}"/>
              </a:ext>
            </a:extLst>
          </p:cNvPr>
          <p:cNvSpPr/>
          <p:nvPr/>
        </p:nvSpPr>
        <p:spPr>
          <a:xfrm>
            <a:off x="4185803" y="3632631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Ho Van Tan</a:t>
            </a:r>
          </a:p>
        </p:txBody>
      </p:sp>
    </p:spTree>
    <p:extLst>
      <p:ext uri="{BB962C8B-B14F-4D97-AF65-F5344CB8AC3E}">
        <p14:creationId xmlns:p14="http://schemas.microsoft.com/office/powerpoint/2010/main" val="140661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222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Contents</a:t>
            </a:r>
            <a:endParaRPr lang="en-US" sz="2000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A3F5AD-66B8-402F-980C-D93336BF1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34" y="811180"/>
            <a:ext cx="9312566" cy="5627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F0DC9F-378D-4FBD-8C39-1B5E93087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611221"/>
            <a:ext cx="2459356" cy="24593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879193-9FF8-4E81-9A13-BAFCD93DB77C}"/>
              </a:ext>
            </a:extLst>
          </p:cNvPr>
          <p:cNvSpPr/>
          <p:nvPr/>
        </p:nvSpPr>
        <p:spPr>
          <a:xfrm>
            <a:off x="457200" y="5638801"/>
            <a:ext cx="992450" cy="761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8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226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r>
              <a:rPr lang="vi-VN" sz="2000" b="1" dirty="0"/>
              <a:t>.</a:t>
            </a:r>
            <a:r>
              <a:rPr lang="en-US" sz="2000" b="1" dirty="0"/>
              <a:t> </a:t>
            </a:r>
            <a:r>
              <a:rPr lang="vi-VN" sz="2000" b="1" dirty="0"/>
              <a:t>Block diagram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34CE8-D5C8-4881-B692-D7D2E1D9D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89" y="838200"/>
            <a:ext cx="7022066" cy="5623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101A91-3A3A-4FA8-B5A4-1690EE10C098}"/>
              </a:ext>
            </a:extLst>
          </p:cNvPr>
          <p:cNvSpPr txBox="1"/>
          <p:nvPr/>
        </p:nvSpPr>
        <p:spPr>
          <a:xfrm>
            <a:off x="3499316" y="4724400"/>
            <a:ext cx="4923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/>
              <a:t>Run/Stop conveyor</a:t>
            </a:r>
          </a:p>
          <a:p>
            <a:pPr marL="285750" indent="-285750">
              <a:buFontTx/>
              <a:buChar char="-"/>
            </a:pPr>
            <a:r>
              <a:rPr lang="vi-VN" dirty="0"/>
              <a:t>Up/down Jig</a:t>
            </a:r>
          </a:p>
          <a:p>
            <a:pPr marL="285750" indent="-285750">
              <a:buFontTx/>
              <a:buChar char="-"/>
            </a:pPr>
            <a:r>
              <a:rPr lang="vi-VN" dirty="0"/>
              <a:t>Warning bug</a:t>
            </a:r>
          </a:p>
          <a:p>
            <a:pPr marL="285750" indent="-285750">
              <a:buFontTx/>
              <a:buChar char="-"/>
            </a:pPr>
            <a:r>
              <a:rPr lang="vi-VN" dirty="0"/>
              <a:t>Push NG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9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2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A46E4-B953-425F-8385-B130E4521872}"/>
              </a:ext>
            </a:extLst>
          </p:cNvPr>
          <p:cNvSpPr txBox="1"/>
          <p:nvPr/>
        </p:nvSpPr>
        <p:spPr>
          <a:xfrm>
            <a:off x="258154" y="582182"/>
            <a:ext cx="4119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a. User interface (Main window)</a:t>
            </a:r>
            <a:endParaRPr lang="en-US" sz="2000" b="1" dirty="0">
              <a:latin typeface="Malgun Gothic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E8E25-9D9B-47A5-9484-8D81ED7EC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0938"/>
            <a:ext cx="9906000" cy="49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7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2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A46E4-B953-425F-8385-B130E4521872}"/>
              </a:ext>
            </a:extLst>
          </p:cNvPr>
          <p:cNvSpPr txBox="1"/>
          <p:nvPr/>
        </p:nvSpPr>
        <p:spPr>
          <a:xfrm>
            <a:off x="258154" y="582182"/>
            <a:ext cx="4334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a. User interface (Report window)</a:t>
            </a:r>
            <a:endParaRPr lang="en-US" sz="2000" b="1" dirty="0">
              <a:latin typeface="Malgun Gothic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AED1E-BF0E-45F9-8D52-B3B9BDA2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05109"/>
            <a:ext cx="8382000" cy="4712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6AEBA4-30C5-4E4E-8F20-47039543CF04}"/>
              </a:ext>
            </a:extLst>
          </p:cNvPr>
          <p:cNvSpPr txBox="1"/>
          <p:nvPr/>
        </p:nvSpPr>
        <p:spPr>
          <a:xfrm>
            <a:off x="6019800" y="1556266"/>
            <a:ext cx="1981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code filter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CDF26-E209-46B1-BC7E-547F123F38E8}"/>
              </a:ext>
            </a:extLst>
          </p:cNvPr>
          <p:cNvSpPr txBox="1"/>
          <p:nvPr/>
        </p:nvSpPr>
        <p:spPr>
          <a:xfrm>
            <a:off x="1219200" y="1371600"/>
            <a:ext cx="20835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date filter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75A9E-BA0A-4FDC-9B93-94A3CFA9C3D0}"/>
              </a:ext>
            </a:extLst>
          </p:cNvPr>
          <p:cNvSpPr txBox="1"/>
          <p:nvPr/>
        </p:nvSpPr>
        <p:spPr>
          <a:xfrm>
            <a:off x="7391400" y="6085417"/>
            <a:ext cx="1752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 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06452-A634-4CD8-9319-5D3B60B9516B}"/>
              </a:ext>
            </a:extLst>
          </p:cNvPr>
          <p:cNvSpPr txBox="1"/>
          <p:nvPr/>
        </p:nvSpPr>
        <p:spPr>
          <a:xfrm>
            <a:off x="1815736" y="6085417"/>
            <a:ext cx="19180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Statistical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57E491-B693-4150-9C20-A5ABCB236A84}"/>
              </a:ext>
            </a:extLst>
          </p:cNvPr>
          <p:cNvSpPr txBox="1"/>
          <p:nvPr/>
        </p:nvSpPr>
        <p:spPr>
          <a:xfrm>
            <a:off x="3685904" y="3884083"/>
            <a:ext cx="20835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</a:t>
            </a:r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19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2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A46E4-B953-425F-8385-B130E4521872}"/>
              </a:ext>
            </a:extLst>
          </p:cNvPr>
          <p:cNvSpPr txBox="1"/>
          <p:nvPr/>
        </p:nvSpPr>
        <p:spPr>
          <a:xfrm>
            <a:off x="258154" y="582182"/>
            <a:ext cx="3382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b. Software main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7CB69-0DB6-4D51-9C32-005017DC6C0A}"/>
              </a:ext>
            </a:extLst>
          </p:cNvPr>
          <p:cNvSpPr txBox="1"/>
          <p:nvPr/>
        </p:nvSpPr>
        <p:spPr>
          <a:xfrm>
            <a:off x="258154" y="2286000"/>
            <a:ext cx="92363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the program at the same time for 4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Programs at different websites can be the same or different, up to 4 programs</a:t>
            </a:r>
            <a:endParaRPr lang="vi-V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new programs on demand.</a:t>
            </a:r>
            <a:endParaRPr lang="vi-V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Summarize the results, shown "ON", "FAIL" slot by slot</a:t>
            </a:r>
            <a:endParaRPr lang="vi-V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Display logs from </a:t>
            </a:r>
            <a:r>
              <a:rPr lang="vi-VN" dirty="0"/>
              <a:t>Elnecs</a:t>
            </a:r>
            <a:r>
              <a:rPr lang="en-US" dirty="0"/>
              <a:t> programmer, use them for debugging situations when unexpected errors are encountered</a:t>
            </a:r>
            <a:endParaRPr lang="vi-V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Export and manager report files, filter and export results </a:t>
            </a:r>
            <a:r>
              <a:rPr lang="vi-VN" dirty="0"/>
              <a:t>independently.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Statistics of the number of OK / </a:t>
            </a:r>
            <a:r>
              <a:rPr lang="vi-VN" dirty="0"/>
              <a:t>FAIL</a:t>
            </a:r>
            <a:r>
              <a:rPr lang="en-US" dirty="0"/>
              <a:t>, calculate the rate of </a:t>
            </a:r>
            <a:r>
              <a:rPr lang="vi-VN" dirty="0"/>
              <a:t>FAIL</a:t>
            </a:r>
            <a:r>
              <a:rPr lang="en-US" dirty="0"/>
              <a:t> in the </a:t>
            </a:r>
            <a:r>
              <a:rPr lang="vi-VN" dirty="0"/>
              <a:t>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1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2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A46E4-B953-425F-8385-B130E4521872}"/>
              </a:ext>
            </a:extLst>
          </p:cNvPr>
          <p:cNvSpPr txBox="1"/>
          <p:nvPr/>
        </p:nvSpPr>
        <p:spPr>
          <a:xfrm>
            <a:off x="258154" y="582182"/>
            <a:ext cx="2908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c. Setting/creat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685F3-BBCF-4B15-900D-5474DED53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34" y="2362200"/>
            <a:ext cx="4907567" cy="2504904"/>
          </a:xfrm>
          <a:prstGeom prst="rect">
            <a:avLst/>
          </a:prstGeom>
        </p:spPr>
      </p:pic>
      <p:sp>
        <p:nvSpPr>
          <p:cNvPr id="9" name="Callout: Line with Accent Bar 8">
            <a:extLst>
              <a:ext uri="{FF2B5EF4-FFF2-40B4-BE49-F238E27FC236}">
                <a16:creationId xmlns:a16="http://schemas.microsoft.com/office/drawing/2014/main" id="{11043361-9A3E-4A5B-B7A8-8C852D83F5C6}"/>
              </a:ext>
            </a:extLst>
          </p:cNvPr>
          <p:cNvSpPr/>
          <p:nvPr/>
        </p:nvSpPr>
        <p:spPr>
          <a:xfrm>
            <a:off x="3162289" y="1143000"/>
            <a:ext cx="2908489" cy="511958"/>
          </a:xfrm>
          <a:prstGeom prst="accentCallout1">
            <a:avLst>
              <a:gd name="adj1" fmla="val 25607"/>
              <a:gd name="adj2" fmla="val -2345"/>
              <a:gd name="adj3" fmla="val 355765"/>
              <a:gd name="adj4" fmla="val -436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Preview JIG layout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763A2C65-829D-484D-B6D7-BDCD033F6BF3}"/>
              </a:ext>
            </a:extLst>
          </p:cNvPr>
          <p:cNvSpPr/>
          <p:nvPr/>
        </p:nvSpPr>
        <p:spPr>
          <a:xfrm>
            <a:off x="6070777" y="1981200"/>
            <a:ext cx="2908489" cy="511958"/>
          </a:xfrm>
          <a:prstGeom prst="accentCallout1">
            <a:avLst>
              <a:gd name="adj1" fmla="val 25607"/>
              <a:gd name="adj2" fmla="val -2345"/>
              <a:gd name="adj3" fmla="val 195868"/>
              <a:gd name="adj4" fmla="val -5863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JIG layout</a:t>
            </a:r>
            <a:r>
              <a:rPr lang="vi-VN" dirty="0">
                <a:solidFill>
                  <a:schemeClr val="tx1"/>
                </a:solidFill>
              </a:rPr>
              <a:t>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allout: Line with Accent Bar 12">
            <a:extLst>
              <a:ext uri="{FF2B5EF4-FFF2-40B4-BE49-F238E27FC236}">
                <a16:creationId xmlns:a16="http://schemas.microsoft.com/office/drawing/2014/main" id="{1BE27CD4-18C5-4EF1-802D-46F9E74EE5B0}"/>
              </a:ext>
            </a:extLst>
          </p:cNvPr>
          <p:cNvSpPr/>
          <p:nvPr/>
        </p:nvSpPr>
        <p:spPr>
          <a:xfrm>
            <a:off x="6070778" y="3102694"/>
            <a:ext cx="2908489" cy="511958"/>
          </a:xfrm>
          <a:prstGeom prst="accentCallout1">
            <a:avLst>
              <a:gd name="adj1" fmla="val 25607"/>
              <a:gd name="adj2" fmla="val -2345"/>
              <a:gd name="adj3" fmla="val 192466"/>
              <a:gd name="adj4" fmla="val -6073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Connections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allout: Line with Accent Bar 14">
            <a:extLst>
              <a:ext uri="{FF2B5EF4-FFF2-40B4-BE49-F238E27FC236}">
                <a16:creationId xmlns:a16="http://schemas.microsoft.com/office/drawing/2014/main" id="{B337639F-7537-4A6E-BA4D-50F5FF48FF55}"/>
              </a:ext>
            </a:extLst>
          </p:cNvPr>
          <p:cNvSpPr/>
          <p:nvPr/>
        </p:nvSpPr>
        <p:spPr>
          <a:xfrm>
            <a:off x="5486400" y="5105400"/>
            <a:ext cx="2908489" cy="511958"/>
          </a:xfrm>
          <a:prstGeom prst="accentCallout1">
            <a:avLst>
              <a:gd name="adj1" fmla="val 25607"/>
              <a:gd name="adj2" fmla="val -2345"/>
              <a:gd name="adj3" fmla="val -67792"/>
              <a:gd name="adj4" fmla="val -11013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Model name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allout: Line with Accent Bar 16">
            <a:extLst>
              <a:ext uri="{FF2B5EF4-FFF2-40B4-BE49-F238E27FC236}">
                <a16:creationId xmlns:a16="http://schemas.microsoft.com/office/drawing/2014/main" id="{F9DA5149-89F3-48D7-B89B-978791E20D5C}"/>
              </a:ext>
            </a:extLst>
          </p:cNvPr>
          <p:cNvSpPr/>
          <p:nvPr/>
        </p:nvSpPr>
        <p:spPr>
          <a:xfrm>
            <a:off x="2062919" y="5617358"/>
            <a:ext cx="1823282" cy="629654"/>
          </a:xfrm>
          <a:prstGeom prst="accentCallout1">
            <a:avLst>
              <a:gd name="adj1" fmla="val 25607"/>
              <a:gd name="adj2" fmla="val -2345"/>
              <a:gd name="adj3" fmla="val -273617"/>
              <a:gd name="adj4" fmla="val -4247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ROM </a:t>
            </a:r>
            <a:r>
              <a:rPr lang="vi-VN">
                <a:solidFill>
                  <a:schemeClr val="tx1"/>
                </a:solidFill>
              </a:rPr>
              <a:t>links and ROM </a:t>
            </a:r>
            <a:r>
              <a:rPr lang="vi-VN" dirty="0">
                <a:solidFill>
                  <a:schemeClr val="tx1"/>
                </a:solidFill>
              </a:rPr>
              <a:t>checksum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26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2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A46E4-B953-425F-8385-B130E4521872}"/>
              </a:ext>
            </a:extLst>
          </p:cNvPr>
          <p:cNvSpPr txBox="1"/>
          <p:nvPr/>
        </p:nvSpPr>
        <p:spPr>
          <a:xfrm>
            <a:off x="258154" y="582182"/>
            <a:ext cx="2458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c. Report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53193-837D-43AB-BDEF-AD36A22C8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89" t="5067" r="647" b="87437"/>
          <a:stretch/>
        </p:blipFill>
        <p:spPr>
          <a:xfrm>
            <a:off x="3352799" y="2067670"/>
            <a:ext cx="6310761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05EB63-F3F7-4E43-A925-1E4292756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" t="4834" r="49966" b="87670"/>
          <a:stretch/>
        </p:blipFill>
        <p:spPr>
          <a:xfrm>
            <a:off x="3352800" y="1304653"/>
            <a:ext cx="6310761" cy="53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1D494D-1667-4FA6-97F5-8FFD92B92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8" r="1258" b="43499"/>
          <a:stretch/>
        </p:blipFill>
        <p:spPr>
          <a:xfrm>
            <a:off x="523038" y="3568700"/>
            <a:ext cx="9107865" cy="2165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50C545-85E0-4B2E-9839-7775997A1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92499" r="136" b="5"/>
          <a:stretch/>
        </p:blipFill>
        <p:spPr>
          <a:xfrm>
            <a:off x="3320142" y="2873575"/>
            <a:ext cx="6310761" cy="533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6C10CA-B19E-4A74-AE97-3CB940999F8A}"/>
              </a:ext>
            </a:extLst>
          </p:cNvPr>
          <p:cNvSpPr txBox="1"/>
          <p:nvPr/>
        </p:nvSpPr>
        <p:spPr>
          <a:xfrm>
            <a:off x="457200" y="130465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Fil data by date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0B6ED3-8871-4B58-80C1-5AC06140018B}"/>
              </a:ext>
            </a:extLst>
          </p:cNvPr>
          <p:cNvSpPr txBox="1"/>
          <p:nvPr/>
        </p:nvSpPr>
        <p:spPr>
          <a:xfrm>
            <a:off x="446314" y="21497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Fil data by code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0BE0CE-F1FA-4653-8D55-53E641A328FC}"/>
              </a:ext>
            </a:extLst>
          </p:cNvPr>
          <p:cNvSpPr txBox="1"/>
          <p:nvPr/>
        </p:nvSpPr>
        <p:spPr>
          <a:xfrm>
            <a:off x="457200" y="295560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Export data to txt file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2FB028-C073-4E54-9D38-D837CD46F109}"/>
              </a:ext>
            </a:extLst>
          </p:cNvPr>
          <p:cNvSpPr txBox="1"/>
          <p:nvPr/>
        </p:nvSpPr>
        <p:spPr>
          <a:xfrm>
            <a:off x="457200" y="5768215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see “FAIL” result with a different background color.</a:t>
            </a:r>
          </a:p>
        </p:txBody>
      </p:sp>
    </p:spTree>
    <p:extLst>
      <p:ext uri="{BB962C8B-B14F-4D97-AF65-F5344CB8AC3E}">
        <p14:creationId xmlns:p14="http://schemas.microsoft.com/office/powerpoint/2010/main" val="408433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3537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Arduino Controller 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466AF-6FAD-4974-ACE3-81DCEA71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838200"/>
            <a:ext cx="4572000" cy="31481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F5FFA6-F048-4B0F-A3A1-F6F366129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4" y="2950910"/>
            <a:ext cx="4638966" cy="34737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9E9F0F-0945-44C2-A243-29EE984557A7}"/>
              </a:ext>
            </a:extLst>
          </p:cNvPr>
          <p:cNvSpPr txBox="1"/>
          <p:nvPr/>
        </p:nvSpPr>
        <p:spPr>
          <a:xfrm>
            <a:off x="568034" y="1283179"/>
            <a:ext cx="4130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and state synchronization between software and PLC on the</a:t>
            </a:r>
            <a:r>
              <a:rPr lang="vi-VN" dirty="0"/>
              <a:t>    </a:t>
            </a:r>
            <a:r>
              <a:rPr lang="en-US" dirty="0"/>
              <a:t> conveyor belt.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647F0-A45D-45A1-8CAF-E14EDC07A06E}"/>
              </a:ext>
            </a:extLst>
          </p:cNvPr>
          <p:cNvSpPr txBox="1"/>
          <p:nvPr/>
        </p:nvSpPr>
        <p:spPr>
          <a:xfrm>
            <a:off x="5357812" y="4687761"/>
            <a:ext cx="4234153" cy="646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activity simulation sample for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57622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elc93_배경서식">
      <a:dk1>
        <a:srgbClr val="000000"/>
      </a:dk1>
      <a:lt1>
        <a:srgbClr val="FFFFFF"/>
      </a:lt1>
      <a:dk2>
        <a:srgbClr val="FFC000"/>
      </a:dk2>
      <a:lt2>
        <a:srgbClr val="FFFF00"/>
      </a:lt2>
      <a:accent1>
        <a:srgbClr val="72BFD3"/>
      </a:accent1>
      <a:accent2>
        <a:srgbClr val="30859C"/>
      </a:accent2>
      <a:accent3>
        <a:srgbClr val="00B050"/>
      </a:accent3>
      <a:accent4>
        <a:srgbClr val="00B0F0"/>
      </a:accent4>
      <a:accent5>
        <a:srgbClr val="0070C0"/>
      </a:accent5>
      <a:accent6>
        <a:srgbClr val="002060"/>
      </a:accent6>
      <a:hlink>
        <a:srgbClr val="0042C7"/>
      </a:hlink>
      <a:folHlink>
        <a:srgbClr val="C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42962</TotalTime>
  <Words>297</Words>
  <Application>Microsoft Office PowerPoint</Application>
  <PresentationFormat>A4 Paper (210x297 mm)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HY견명조</vt:lpstr>
      <vt:lpstr>Malgun Gothic (Headings)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HO VAN TAN</cp:lastModifiedBy>
  <cp:revision>1511</cp:revision>
  <cp:lastPrinted>2019-08-05T02:24:52Z</cp:lastPrinted>
  <dcterms:created xsi:type="dcterms:W3CDTF">2017-10-31T01:45:43Z</dcterms:created>
  <dcterms:modified xsi:type="dcterms:W3CDTF">2020-10-28T12:49:43Z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2017-10-31T00:00:00Z</vt:filetime>
  </property>
</Properties>
</file>