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2" r:id="rId3"/>
    <p:sldId id="262" r:id="rId4"/>
    <p:sldId id="264" r:id="rId5"/>
    <p:sldId id="273" r:id="rId6"/>
    <p:sldId id="277" r:id="rId7"/>
    <p:sldId id="263" r:id="rId8"/>
    <p:sldId id="280" r:id="rId9"/>
    <p:sldId id="281" r:id="rId10"/>
  </p:sldIdLst>
  <p:sldSz cx="9906000" cy="6858000" type="A4"/>
  <p:notesSz cx="9939338" cy="68072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 userDrawn="1">
          <p15:clr>
            <a:srgbClr val="A4A3A4"/>
          </p15:clr>
        </p15:guide>
        <p15:guide id="2" pos="3131" userDrawn="1">
          <p15:clr>
            <a:srgbClr val="A4A3A4"/>
          </p15:clr>
        </p15:guide>
        <p15:guide id="3" orient="horz" pos="214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 VAN TAN" initials="HVT" lastIdx="1" clrIdx="0">
    <p:extLst>
      <p:ext uri="{19B8F6BF-5375-455C-9EA6-DF929625EA0E}">
        <p15:presenceInfo xmlns:p15="http://schemas.microsoft.com/office/powerpoint/2012/main" userId="S-1-5-21-2748295605-66269954-873939976-31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FFCC"/>
    <a:srgbClr val="5BB5CD"/>
    <a:srgbClr val="72BFD3"/>
    <a:srgbClr val="81FC24"/>
    <a:srgbClr val="7EC5D8"/>
    <a:srgbClr val="EBF4F7"/>
    <a:srgbClr val="30859C"/>
    <a:srgbClr val="49ACC7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93" autoAdjust="0"/>
  </p:normalViewPr>
  <p:slideViewPr>
    <p:cSldViewPr>
      <p:cViewPr>
        <p:scale>
          <a:sx n="100" d="100"/>
          <a:sy n="100" d="100"/>
        </p:scale>
        <p:origin x="978" y="30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-2124" y="-102"/>
      </p:cViewPr>
      <p:guideLst>
        <p:guide orient="horz" pos="2144"/>
        <p:guide pos="3131"/>
        <p:guide orient="horz"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30699" y="2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FE114-D8CB-476D-AABA-1FA4FE15CE94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65267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30699" y="6465267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BB3D1-3C59-4119-80AD-5367BAEEEF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7892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30699" y="2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5D711-88F2-4BD0-BFDF-6E9EF3104166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5788" y="511175"/>
            <a:ext cx="3687762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4" y="3233420"/>
            <a:ext cx="7951470" cy="30632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5267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30699" y="6465267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32ED2-26DC-465B-BB01-E407A0E289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845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7071212" y="112841"/>
            <a:ext cx="2706465" cy="268159"/>
          </a:xfrm>
          <a:prstGeom prst="rect">
            <a:avLst/>
          </a:prstGeom>
          <a:noFill/>
          <a:ln w="9525">
            <a:solidFill>
              <a:schemeClr val="accent6">
                <a:lumMod val="90000"/>
                <a:lumOff val="10000"/>
              </a:schemeClr>
            </a:solidFill>
            <a:miter lim="800000"/>
            <a:headEnd/>
            <a:tailEnd/>
          </a:ln>
        </p:spPr>
        <p:txBody>
          <a:bodyPr wrap="none" lIns="97926" tIns="48963" rIns="97926" bIns="48963" rtlCol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ko-KR" sz="11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BE SIMPLE SMART SPEEDY FOR 2030</a:t>
            </a:r>
            <a:endParaRPr lang="ko-KR" altLang="en-US" sz="1100" b="1" dirty="0">
              <a:solidFill>
                <a:schemeClr val="accent6">
                  <a:lumMod val="90000"/>
                  <a:lumOff val="1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465" y="3886200"/>
            <a:ext cx="713911" cy="51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5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14400" y="1524000"/>
            <a:ext cx="2505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Contents</a:t>
            </a:r>
            <a:endParaRPr lang="ko-KR" altLang="en-US" sz="4000" b="1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3" name="bk object 16"/>
          <p:cNvSpPr/>
          <p:nvPr userDrawn="1"/>
        </p:nvSpPr>
        <p:spPr>
          <a:xfrm>
            <a:off x="161493" y="762000"/>
            <a:ext cx="9563100" cy="0"/>
          </a:xfrm>
          <a:custGeom>
            <a:avLst/>
            <a:gdLst/>
            <a:ahLst/>
            <a:cxnLst/>
            <a:rect l="l" t="t" r="r" b="b"/>
            <a:pathLst>
              <a:path w="9563100">
                <a:moveTo>
                  <a:pt x="0" y="0"/>
                </a:moveTo>
                <a:lnTo>
                  <a:pt x="9562769" y="0"/>
                </a:lnTo>
              </a:path>
            </a:pathLst>
          </a:custGeom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7"/>
          <p:cNvSpPr/>
          <p:nvPr userDrawn="1"/>
        </p:nvSpPr>
        <p:spPr>
          <a:xfrm>
            <a:off x="161493" y="6553784"/>
            <a:ext cx="9382125" cy="0"/>
          </a:xfrm>
          <a:custGeom>
            <a:avLst/>
            <a:gdLst/>
            <a:ahLst/>
            <a:cxnLst/>
            <a:rect l="l" t="t" r="r" b="b"/>
            <a:pathLst>
              <a:path w="9382125">
                <a:moveTo>
                  <a:pt x="0" y="0"/>
                </a:moveTo>
                <a:lnTo>
                  <a:pt x="9382048" y="0"/>
                </a:lnTo>
              </a:path>
            </a:pathLst>
          </a:custGeom>
          <a:ln w="1905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71" y="2190750"/>
            <a:ext cx="2313129" cy="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87088"/>
            <a:ext cx="503776" cy="365362"/>
          </a:xfrm>
          <a:prstGeom prst="rect">
            <a:avLst/>
          </a:prstGeom>
        </p:spPr>
      </p:pic>
      <p:sp>
        <p:nvSpPr>
          <p:cNvPr id="20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4548187" y="6540500"/>
            <a:ext cx="809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3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7"/>
          <p:cNvSpPr/>
          <p:nvPr userDrawn="1"/>
        </p:nvSpPr>
        <p:spPr>
          <a:xfrm flipV="1">
            <a:off x="161493" y="6508064"/>
            <a:ext cx="9563100" cy="45719"/>
          </a:xfrm>
          <a:custGeom>
            <a:avLst/>
            <a:gdLst/>
            <a:ahLst/>
            <a:cxnLst/>
            <a:rect l="l" t="t" r="r" b="b"/>
            <a:pathLst>
              <a:path w="9382125">
                <a:moveTo>
                  <a:pt x="0" y="0"/>
                </a:moveTo>
                <a:lnTo>
                  <a:pt x="9382048" y="0"/>
                </a:lnTo>
              </a:path>
            </a:pathLst>
          </a:custGeom>
          <a:ln w="28575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bk object 16"/>
          <p:cNvSpPr/>
          <p:nvPr userDrawn="1"/>
        </p:nvSpPr>
        <p:spPr>
          <a:xfrm>
            <a:off x="161493" y="609600"/>
            <a:ext cx="9563100" cy="0"/>
          </a:xfrm>
          <a:custGeom>
            <a:avLst/>
            <a:gdLst/>
            <a:ahLst/>
            <a:cxnLst/>
            <a:rect l="l" t="t" r="r" b="b"/>
            <a:pathLst>
              <a:path w="9563100">
                <a:moveTo>
                  <a:pt x="0" y="0"/>
                </a:moveTo>
                <a:lnTo>
                  <a:pt x="9562769" y="0"/>
                </a:lnTo>
              </a:path>
            </a:pathLst>
          </a:custGeom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52400"/>
            <a:ext cx="503776" cy="365362"/>
          </a:xfrm>
          <a:prstGeom prst="rect">
            <a:avLst/>
          </a:prstGeom>
        </p:spPr>
      </p:pic>
      <p:sp>
        <p:nvSpPr>
          <p:cNvPr id="1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4548187" y="6540500"/>
            <a:ext cx="809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6" r:id="rId2"/>
    <p:sldLayoutId id="2147483665" r:id="rId3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8600" y="3886200"/>
            <a:ext cx="2634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2020. 10. 28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0" y="914400"/>
            <a:ext cx="8077200" cy="64633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TECHNICAL PJT TEAM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CE4C4-9559-4F08-871E-81E6843CA222}"/>
              </a:ext>
            </a:extLst>
          </p:cNvPr>
          <p:cNvSpPr txBox="1"/>
          <p:nvPr/>
        </p:nvSpPr>
        <p:spPr>
          <a:xfrm>
            <a:off x="533400" y="2517028"/>
            <a:ext cx="8686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altLang="ko-KR" sz="4000" dirty="0">
                <a:effectLst>
                  <a:reflection blurRad="6350" stA="50000" endA="300" endPos="50000" dist="29997" dir="5400000" sy="-100000" algn="bl" rotWithShape="0"/>
                </a:effectLst>
                <a:latin typeface="+mj-lt"/>
                <a:ea typeface="HY견명조" panose="02030600000101010101" pitchFamily="18" charset="-127"/>
              </a:rPr>
              <a:t>AUTO MULTI WRITING SYSTEM</a:t>
            </a:r>
          </a:p>
        </p:txBody>
      </p:sp>
      <p:sp>
        <p:nvSpPr>
          <p:cNvPr id="10" name="직사각형 1">
            <a:extLst>
              <a:ext uri="{FF2B5EF4-FFF2-40B4-BE49-F238E27FC236}">
                <a16:creationId xmlns:a16="http://schemas.microsoft.com/office/drawing/2014/main" id="{662ABA80-742A-4197-9516-AAA7BF4A7801}"/>
              </a:ext>
            </a:extLst>
          </p:cNvPr>
          <p:cNvSpPr/>
          <p:nvPr/>
        </p:nvSpPr>
        <p:spPr>
          <a:xfrm>
            <a:off x="7708900" y="5870500"/>
            <a:ext cx="2634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7197712</a:t>
            </a:r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444BB9B7-6F2B-48D7-BC68-CE5F96B0517F}"/>
              </a:ext>
            </a:extLst>
          </p:cNvPr>
          <p:cNvSpPr/>
          <p:nvPr/>
        </p:nvSpPr>
        <p:spPr>
          <a:xfrm>
            <a:off x="7696200" y="6357565"/>
            <a:ext cx="2634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7209115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58C7A8AF-16E5-4F4F-9CCD-537BF2D9B364}"/>
              </a:ext>
            </a:extLst>
          </p:cNvPr>
          <p:cNvSpPr/>
          <p:nvPr/>
        </p:nvSpPr>
        <p:spPr>
          <a:xfrm>
            <a:off x="5493903" y="5880967"/>
            <a:ext cx="2634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Pham Gia Tri</a:t>
            </a:r>
          </a:p>
        </p:txBody>
      </p:sp>
      <p:sp>
        <p:nvSpPr>
          <p:cNvPr id="16" name="직사각형 1">
            <a:extLst>
              <a:ext uri="{FF2B5EF4-FFF2-40B4-BE49-F238E27FC236}">
                <a16:creationId xmlns:a16="http://schemas.microsoft.com/office/drawing/2014/main" id="{234E758E-7D39-4D80-AEE2-7EAC04608B08}"/>
              </a:ext>
            </a:extLst>
          </p:cNvPr>
          <p:cNvSpPr/>
          <p:nvPr/>
        </p:nvSpPr>
        <p:spPr>
          <a:xfrm>
            <a:off x="5481203" y="6368032"/>
            <a:ext cx="2634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Ho Van Tan</a:t>
            </a:r>
          </a:p>
        </p:txBody>
      </p:sp>
    </p:spTree>
    <p:extLst>
      <p:ext uri="{BB962C8B-B14F-4D97-AF65-F5344CB8AC3E}">
        <p14:creationId xmlns:p14="http://schemas.microsoft.com/office/powerpoint/2010/main" val="400492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F9616C-8490-4791-A78D-144CE1B98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3770E-C902-46CE-89DA-835B9F912C2C}"/>
              </a:ext>
            </a:extLst>
          </p:cNvPr>
          <p:cNvSpPr txBox="1"/>
          <p:nvPr/>
        </p:nvSpPr>
        <p:spPr>
          <a:xfrm>
            <a:off x="4953000" y="2183959"/>
            <a:ext cx="3962400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Introductions</a:t>
            </a:r>
            <a:endParaRPr lang="en-US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Software</a:t>
            </a:r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en-US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Main window</a:t>
            </a:r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en-US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Report manager window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Micom</a:t>
            </a:r>
            <a:r>
              <a:rPr lang="en-US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controller board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Block diagram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21453-295F-4FDC-9FA2-505C3D926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62200"/>
            <a:ext cx="2590800" cy="2590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953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fld id="{7E2C4B30-5DF7-4A82-974D-B66255C87543}" type="slidenum">
              <a:rPr lang="ko-KR" altLang="en-US" smtClean="0"/>
              <a:pPr/>
              <a:t>2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8634" y="164068"/>
            <a:ext cx="169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Introduction</a:t>
            </a:r>
            <a:endParaRPr lang="en-US" sz="2000" b="1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0DC9F-378D-4FBD-8C39-1B5E93087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69" y="722961"/>
            <a:ext cx="1569422" cy="15694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E4AA6E-43E1-449A-B679-E84EE26D2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914400"/>
            <a:ext cx="5903680" cy="56833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B60143-3FA6-4057-9A4A-CDDFEBE5F2A4}"/>
              </a:ext>
            </a:extLst>
          </p:cNvPr>
          <p:cNvSpPr txBox="1"/>
          <p:nvPr/>
        </p:nvSpPr>
        <p:spPr>
          <a:xfrm>
            <a:off x="914400" y="2388141"/>
            <a:ext cx="3769561" cy="646331"/>
          </a:xfrm>
          <a:prstGeom prst="rect">
            <a:avLst/>
          </a:prstGeom>
          <a:noFill/>
          <a:ln>
            <a:noFill/>
          </a:ln>
          <a:effectLst>
            <a:outerShdw blurRad="127000" dist="292100" dir="4080000" sx="1000" sy="1000" algn="ctr" rotWithShape="0">
              <a:srgbClr val="000000">
                <a:alpha val="97000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Program MCU inline, up to 4 MCU same 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87FD0B-C348-4A4E-8287-824E9361B376}"/>
              </a:ext>
            </a:extLst>
          </p:cNvPr>
          <p:cNvSpPr txBox="1"/>
          <p:nvPr/>
        </p:nvSpPr>
        <p:spPr>
          <a:xfrm>
            <a:off x="914400" y="4419600"/>
            <a:ext cx="3769561" cy="369332"/>
          </a:xfrm>
          <a:prstGeom prst="rect">
            <a:avLst/>
          </a:prstGeom>
          <a:noFill/>
          <a:effectLst>
            <a:outerShdw blurRad="127000" dist="292100" dir="4080000" sx="1000" sy="1000" algn="ctr" rotWithShape="0">
              <a:srgbClr val="000000">
                <a:alpha val="97000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High reliability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1B66C3-0075-4A33-9B7C-2C34FE1205F4}"/>
              </a:ext>
            </a:extLst>
          </p:cNvPr>
          <p:cNvSpPr txBox="1"/>
          <p:nvPr/>
        </p:nvSpPr>
        <p:spPr>
          <a:xfrm>
            <a:off x="914400" y="5004418"/>
            <a:ext cx="3769561" cy="369332"/>
          </a:xfrm>
          <a:prstGeom prst="rect">
            <a:avLst/>
          </a:prstGeom>
          <a:noFill/>
          <a:effectLst>
            <a:outerShdw blurRad="127000" dist="292100" dir="4080000" sx="1000" sy="1000" algn="ctr" rotWithShape="0">
              <a:srgbClr val="000000">
                <a:alpha val="97000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Accurate statistics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00C290-092D-4DD7-910C-B0298EE6621D}"/>
              </a:ext>
            </a:extLst>
          </p:cNvPr>
          <p:cNvSpPr txBox="1"/>
          <p:nvPr/>
        </p:nvSpPr>
        <p:spPr>
          <a:xfrm>
            <a:off x="914400" y="3834780"/>
            <a:ext cx="3769561" cy="369332"/>
          </a:xfrm>
          <a:prstGeom prst="rect">
            <a:avLst/>
          </a:prstGeom>
          <a:noFill/>
          <a:effectLst>
            <a:outerShdw blurRad="127000" dist="292100" dir="4080000" sx="1000" sy="1000" algn="ctr" rotWithShape="0">
              <a:srgbClr val="000000">
                <a:alpha val="97000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Easy setup and operation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20A0E7-D437-4800-B5A5-FD4B3FE6CD3A}"/>
              </a:ext>
            </a:extLst>
          </p:cNvPr>
          <p:cNvSpPr txBox="1"/>
          <p:nvPr/>
        </p:nvSpPr>
        <p:spPr>
          <a:xfrm>
            <a:off x="914400" y="3249960"/>
            <a:ext cx="3769561" cy="369332"/>
          </a:xfrm>
          <a:prstGeom prst="rect">
            <a:avLst/>
          </a:prstGeom>
          <a:noFill/>
          <a:effectLst>
            <a:outerShdw blurRad="127000" dist="292100" dir="4080000" sx="1000" sy="1000" algn="ctr" rotWithShape="0">
              <a:srgbClr val="000000">
                <a:alpha val="97000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Able to load 4 diff program</a:t>
            </a:r>
            <a:endParaRPr lang="en-US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6BAFA0-0B96-42C4-9667-45933C9F4AE6}"/>
              </a:ext>
            </a:extLst>
          </p:cNvPr>
          <p:cNvSpPr txBox="1"/>
          <p:nvPr/>
        </p:nvSpPr>
        <p:spPr>
          <a:xfrm>
            <a:off x="2971800" y="6047916"/>
            <a:ext cx="3769561" cy="369332"/>
          </a:xfrm>
          <a:prstGeom prst="rect">
            <a:avLst/>
          </a:prstGeom>
          <a:noFill/>
          <a:effectLst>
            <a:outerShdw blurRad="127000" dist="292100" dir="4080000" sx="1000" sy="1000" algn="ctr" rotWithShape="0">
              <a:srgbClr val="000000">
                <a:alpha val="97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Programmed by DEV engineers</a:t>
            </a:r>
          </a:p>
        </p:txBody>
      </p:sp>
    </p:spTree>
    <p:extLst>
      <p:ext uri="{BB962C8B-B14F-4D97-AF65-F5344CB8AC3E}">
        <p14:creationId xmlns:p14="http://schemas.microsoft.com/office/powerpoint/2010/main" val="373348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8634" y="164068"/>
            <a:ext cx="1524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+mj-lt"/>
              </a:rPr>
              <a:t>1. </a:t>
            </a:r>
            <a:r>
              <a:rPr lang="en-US" sz="2000" b="1" dirty="0">
                <a:latin typeface="+mj-lt"/>
              </a:rPr>
              <a:t>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ED1B6-BACE-4325-8AE4-527883ADA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38" y="2080400"/>
            <a:ext cx="4750648" cy="2430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FA46E4-B953-425F-8385-B130E4521872}"/>
              </a:ext>
            </a:extLst>
          </p:cNvPr>
          <p:cNvSpPr txBox="1"/>
          <p:nvPr/>
        </p:nvSpPr>
        <p:spPr>
          <a:xfrm>
            <a:off x="258154" y="582182"/>
            <a:ext cx="4119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Malgun Gothic (Headings)"/>
              </a:rPr>
              <a:t>a. User interface (Main window)</a:t>
            </a:r>
            <a:endParaRPr lang="en-US" sz="2000" b="1" dirty="0">
              <a:latin typeface="Malgun Gothic 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F0FFC-1EA5-4AF2-9BE2-D3E0A1585944}"/>
              </a:ext>
            </a:extLst>
          </p:cNvPr>
          <p:cNvSpPr txBox="1"/>
          <p:nvPr/>
        </p:nvSpPr>
        <p:spPr>
          <a:xfrm>
            <a:off x="6096000" y="1447800"/>
            <a:ext cx="1905000" cy="646331"/>
          </a:xfrm>
          <a:prstGeom prst="rect">
            <a:avLst/>
          </a:prstGeom>
          <a:noFill/>
          <a:ln>
            <a:noFill/>
          </a:ln>
          <a:effectLst>
            <a:outerShdw blurRad="127000" dist="292100" dir="4080000" sx="1000" sy="1000" algn="ctr" rotWithShape="0">
              <a:srgbClr val="000000">
                <a:alpha val="97000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Auto/ Manual programming</a:t>
            </a:r>
            <a:endParaRPr lang="en-US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24F84-1364-4BA1-9084-DB4BF0D0EADF}"/>
              </a:ext>
            </a:extLst>
          </p:cNvPr>
          <p:cNvSpPr txBox="1"/>
          <p:nvPr/>
        </p:nvSpPr>
        <p:spPr>
          <a:xfrm>
            <a:off x="6096000" y="3695971"/>
            <a:ext cx="2683166" cy="369332"/>
          </a:xfrm>
          <a:prstGeom prst="rect">
            <a:avLst/>
          </a:prstGeom>
          <a:noFill/>
          <a:effectLst>
            <a:outerShdw blurRad="127000" dist="292100" dir="4080000" sx="1000" sy="1000" algn="ctr" rotWithShape="0">
              <a:srgbClr val="000000">
                <a:alpha val="97000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ROM information</a:t>
            </a:r>
            <a:endParaRPr lang="en-US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BE8CF-ACAE-42E5-8464-2B580EE259F5}"/>
              </a:ext>
            </a:extLst>
          </p:cNvPr>
          <p:cNvSpPr txBox="1"/>
          <p:nvPr/>
        </p:nvSpPr>
        <p:spPr>
          <a:xfrm>
            <a:off x="6096000" y="4958555"/>
            <a:ext cx="2683166" cy="369332"/>
          </a:xfrm>
          <a:prstGeom prst="rect">
            <a:avLst/>
          </a:prstGeom>
          <a:noFill/>
          <a:effectLst>
            <a:outerShdw blurRad="127000" dist="292100" dir="4080000" sx="1000" sy="1000" algn="ctr" rotWithShape="0">
              <a:srgbClr val="000000">
                <a:alpha val="97000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Daily statistics</a:t>
            </a:r>
            <a:endParaRPr lang="en-US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1685E-2F65-4108-88EA-6C7514B36814}"/>
              </a:ext>
            </a:extLst>
          </p:cNvPr>
          <p:cNvSpPr txBox="1"/>
          <p:nvPr/>
        </p:nvSpPr>
        <p:spPr>
          <a:xfrm>
            <a:off x="6096000" y="3203178"/>
            <a:ext cx="2683166" cy="369332"/>
          </a:xfrm>
          <a:prstGeom prst="rect">
            <a:avLst/>
          </a:prstGeom>
          <a:noFill/>
          <a:effectLst>
            <a:outerShdw blurRad="127000" dist="292100" dir="4080000" sx="1000" sy="1000" algn="ctr" rotWithShape="0">
              <a:srgbClr val="000000">
                <a:alpha val="97000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History result</a:t>
            </a:r>
            <a:endParaRPr lang="en-US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C2F0B6-F2BA-428C-8B73-2B5CDD8DD4AC}"/>
              </a:ext>
            </a:extLst>
          </p:cNvPr>
          <p:cNvSpPr txBox="1"/>
          <p:nvPr/>
        </p:nvSpPr>
        <p:spPr>
          <a:xfrm>
            <a:off x="6096000" y="2710385"/>
            <a:ext cx="2683166" cy="369332"/>
          </a:xfrm>
          <a:prstGeom prst="rect">
            <a:avLst/>
          </a:prstGeom>
          <a:noFill/>
          <a:effectLst>
            <a:outerShdw blurRad="127000" dist="292100" dir="4080000" sx="1000" sy="1000" algn="ctr" rotWithShape="0">
              <a:srgbClr val="000000">
                <a:alpha val="97000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Jig layout preview</a:t>
            </a:r>
            <a:endParaRPr lang="en-US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951EAD-2AA8-4E49-B7B5-E5E02BAEE6FF}"/>
              </a:ext>
            </a:extLst>
          </p:cNvPr>
          <p:cNvSpPr txBox="1"/>
          <p:nvPr/>
        </p:nvSpPr>
        <p:spPr>
          <a:xfrm>
            <a:off x="6096000" y="4188764"/>
            <a:ext cx="2514600" cy="646331"/>
          </a:xfrm>
          <a:prstGeom prst="rect">
            <a:avLst/>
          </a:prstGeom>
          <a:noFill/>
          <a:effectLst>
            <a:outerShdw blurRad="127000" dist="292100" dir="4080000" sx="1000" sy="1000" algn="ctr" rotWithShape="0">
              <a:srgbClr val="000000">
                <a:alpha val="97000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Elnec programmer infor</a:t>
            </a:r>
            <a:endParaRPr lang="en-US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4745D4-E428-48C8-9731-88203EB450F2}"/>
              </a:ext>
            </a:extLst>
          </p:cNvPr>
          <p:cNvSpPr txBox="1"/>
          <p:nvPr/>
        </p:nvSpPr>
        <p:spPr>
          <a:xfrm>
            <a:off x="6096000" y="2217592"/>
            <a:ext cx="3810000" cy="369332"/>
          </a:xfrm>
          <a:prstGeom prst="rect">
            <a:avLst/>
          </a:prstGeom>
          <a:noFill/>
          <a:ln>
            <a:noFill/>
          </a:ln>
          <a:effectLst>
            <a:outerShdw blurRad="127000" dist="292100" dir="4080000" sx="1000" sy="1000" algn="ctr" rotWithShape="0">
              <a:srgbClr val="000000">
                <a:alpha val="97000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FAIL Warning</a:t>
            </a:r>
            <a:endParaRPr lang="en-US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B915D6-C1B8-4A2D-887F-0A68DD46B438}"/>
              </a:ext>
            </a:extLst>
          </p:cNvPr>
          <p:cNvSpPr txBox="1"/>
          <p:nvPr/>
        </p:nvSpPr>
        <p:spPr>
          <a:xfrm>
            <a:off x="2742424" y="6153751"/>
            <a:ext cx="4421151" cy="369332"/>
          </a:xfrm>
          <a:prstGeom prst="rect">
            <a:avLst/>
          </a:prstGeom>
          <a:noFill/>
          <a:effectLst>
            <a:outerShdw blurRad="127000" dist="292100" dir="4080000" sx="1000" sy="1000" algn="ctr" rotWithShape="0">
              <a:srgbClr val="000000">
                <a:alpha val="97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vi-VN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Design </a:t>
            </a:r>
            <a:r>
              <a:rPr lang="en-US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by DEV </a:t>
            </a:r>
            <a:r>
              <a:rPr lang="vi-VN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engineer : Hồ Văn Tân</a:t>
            </a:r>
            <a:endParaRPr lang="en-US" dirty="0">
              <a:solidFill>
                <a:srgbClr val="FF0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95B6F1E-71C6-498D-B8B1-950A331722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448" y="82034"/>
            <a:ext cx="564178" cy="5641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967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8634" y="164068"/>
            <a:ext cx="1524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+mj-lt"/>
              </a:rPr>
              <a:t>1. </a:t>
            </a:r>
            <a:r>
              <a:rPr lang="en-US" sz="2000" b="1" dirty="0">
                <a:latin typeface="+mj-lt"/>
              </a:rPr>
              <a:t>Software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A46E4-B953-425F-8385-B130E4521872}"/>
              </a:ext>
            </a:extLst>
          </p:cNvPr>
          <p:cNvSpPr txBox="1"/>
          <p:nvPr/>
        </p:nvSpPr>
        <p:spPr>
          <a:xfrm>
            <a:off x="258154" y="582182"/>
            <a:ext cx="4334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Malgun Gothic (Headings)"/>
              </a:rPr>
              <a:t>b. User interface (Report window)</a:t>
            </a:r>
            <a:endParaRPr lang="en-US" sz="2000" b="1" dirty="0">
              <a:latin typeface="Malgun Gothic (Headings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EAED1E-BF0E-45F9-8D52-B3B9BDA2F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38" y="2097817"/>
            <a:ext cx="4735408" cy="2662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D6B3B2-6439-4FFB-90CD-36F37160CCE2}"/>
              </a:ext>
            </a:extLst>
          </p:cNvPr>
          <p:cNvSpPr txBox="1"/>
          <p:nvPr/>
        </p:nvSpPr>
        <p:spPr>
          <a:xfrm>
            <a:off x="6134865" y="1854741"/>
            <a:ext cx="2590800" cy="369332"/>
          </a:xfrm>
          <a:prstGeom prst="rect">
            <a:avLst/>
          </a:prstGeom>
          <a:noFill/>
          <a:ln>
            <a:noFill/>
          </a:ln>
          <a:effectLst>
            <a:outerShdw blurRad="127000" dist="292100" dir="4080000" sx="1000" sy="1000" algn="ctr" rotWithShape="0">
              <a:srgbClr val="000000">
                <a:alpha val="97000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Report data viewer</a:t>
            </a:r>
            <a:endParaRPr lang="en-US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74B01A-FB36-4DAC-AFDA-54DCB5A81DA8}"/>
              </a:ext>
            </a:extLst>
          </p:cNvPr>
          <p:cNvSpPr txBox="1"/>
          <p:nvPr/>
        </p:nvSpPr>
        <p:spPr>
          <a:xfrm>
            <a:off x="6134865" y="3816951"/>
            <a:ext cx="2683166" cy="369332"/>
          </a:xfrm>
          <a:prstGeom prst="rect">
            <a:avLst/>
          </a:prstGeom>
          <a:noFill/>
          <a:effectLst>
            <a:outerShdw blurRad="127000" dist="292100" dir="4080000" sx="1000" sy="1000" algn="ctr" rotWithShape="0">
              <a:srgbClr val="000000">
                <a:alpha val="97000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Extract filtered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0EFD1E-6EC4-448D-8170-A3979FB3D0AB}"/>
              </a:ext>
            </a:extLst>
          </p:cNvPr>
          <p:cNvSpPr txBox="1"/>
          <p:nvPr/>
        </p:nvSpPr>
        <p:spPr>
          <a:xfrm>
            <a:off x="6134865" y="3162881"/>
            <a:ext cx="2819400" cy="369332"/>
          </a:xfrm>
          <a:prstGeom prst="rect">
            <a:avLst/>
          </a:prstGeom>
          <a:noFill/>
          <a:effectLst>
            <a:outerShdw blurRad="127000" dist="292100" dir="4080000" sx="1000" sy="1000" algn="ctr" rotWithShape="0">
              <a:srgbClr val="000000">
                <a:alpha val="97000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Fillter </a:t>
            </a:r>
            <a:r>
              <a:rPr lang="en-US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by Model 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541A00-0166-4842-A640-51D3488F9664}"/>
              </a:ext>
            </a:extLst>
          </p:cNvPr>
          <p:cNvSpPr txBox="1"/>
          <p:nvPr/>
        </p:nvSpPr>
        <p:spPr>
          <a:xfrm>
            <a:off x="6134865" y="2508811"/>
            <a:ext cx="2683166" cy="369332"/>
          </a:xfrm>
          <a:prstGeom prst="rect">
            <a:avLst/>
          </a:prstGeom>
          <a:noFill/>
          <a:effectLst>
            <a:outerShdw blurRad="127000" dist="292100" dir="4080000" sx="1000" sy="1000" algn="ctr" rotWithShape="0">
              <a:srgbClr val="000000">
                <a:alpha val="97000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Filter by date time</a:t>
            </a:r>
            <a:endParaRPr lang="en-US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9DAD91-B0EF-45B9-A361-4F65057E08D1}"/>
              </a:ext>
            </a:extLst>
          </p:cNvPr>
          <p:cNvSpPr txBox="1"/>
          <p:nvPr/>
        </p:nvSpPr>
        <p:spPr>
          <a:xfrm>
            <a:off x="6134865" y="4471020"/>
            <a:ext cx="2971800" cy="923330"/>
          </a:xfrm>
          <a:prstGeom prst="rect">
            <a:avLst/>
          </a:prstGeom>
          <a:noFill/>
          <a:effectLst>
            <a:outerShdw blurRad="127000" dist="292100" dir="4080000" sx="1000" sy="1000" algn="ctr" rotWithShape="0">
              <a:srgbClr val="000000">
                <a:alpha val="97000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Displays the number of OK / FAIL on the data page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76A6A8-35EF-4974-9492-62F8548448AF}"/>
              </a:ext>
            </a:extLst>
          </p:cNvPr>
          <p:cNvSpPr txBox="1"/>
          <p:nvPr/>
        </p:nvSpPr>
        <p:spPr>
          <a:xfrm>
            <a:off x="2742424" y="6153751"/>
            <a:ext cx="4421151" cy="369332"/>
          </a:xfrm>
          <a:prstGeom prst="rect">
            <a:avLst/>
          </a:prstGeom>
          <a:noFill/>
          <a:effectLst>
            <a:outerShdw blurRad="127000" dist="292100" dir="4080000" sx="1000" sy="1000" algn="ctr" rotWithShape="0">
              <a:srgbClr val="000000">
                <a:alpha val="97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vi-VN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Design </a:t>
            </a:r>
            <a:r>
              <a:rPr lang="en-US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by DEV </a:t>
            </a:r>
            <a:r>
              <a:rPr lang="vi-VN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engineer :Hồ Văn Tân</a:t>
            </a:r>
            <a:endParaRPr lang="en-US" dirty="0">
              <a:solidFill>
                <a:srgbClr val="FF0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993C81-E6C6-4876-8A06-3A77676BBE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448" y="82034"/>
            <a:ext cx="564178" cy="5641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719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8634" y="164068"/>
            <a:ext cx="451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+mj-lt"/>
              </a:rPr>
              <a:t>2. </a:t>
            </a:r>
            <a:r>
              <a:rPr lang="en-US" sz="2000" b="1" dirty="0" err="1">
                <a:latin typeface="+mj-lt"/>
              </a:rPr>
              <a:t>Micom</a:t>
            </a:r>
            <a:r>
              <a:rPr lang="en-US" sz="2000" b="1" dirty="0">
                <a:latin typeface="+mj-lt"/>
              </a:rPr>
              <a:t> Writing Controller 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518AA-8F5B-417F-8DDF-561F9025D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19898" y="1129423"/>
            <a:ext cx="5796176" cy="43395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ACAC46-57EA-4D0A-85DB-4F21390D19E0}"/>
              </a:ext>
            </a:extLst>
          </p:cNvPr>
          <p:cNvSpPr txBox="1"/>
          <p:nvPr/>
        </p:nvSpPr>
        <p:spPr>
          <a:xfrm>
            <a:off x="685800" y="1355341"/>
            <a:ext cx="2608216" cy="646331"/>
          </a:xfrm>
          <a:prstGeom prst="rect">
            <a:avLst/>
          </a:prstGeom>
          <a:noFill/>
          <a:ln>
            <a:noFill/>
          </a:ln>
          <a:effectLst>
            <a:outerShdw blurRad="127000" dist="292100" dir="4080000" sx="1000" sy="1000" algn="ctr" rotWithShape="0">
              <a:srgbClr val="000000">
                <a:alpha val="97000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Control input PLC’s signals</a:t>
            </a:r>
            <a:endParaRPr lang="en-US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D099D-B2CD-4750-B6E4-F7AD2E657476}"/>
              </a:ext>
            </a:extLst>
          </p:cNvPr>
          <p:cNvSpPr txBox="1"/>
          <p:nvPr/>
        </p:nvSpPr>
        <p:spPr>
          <a:xfrm>
            <a:off x="685800" y="2094004"/>
            <a:ext cx="2676332" cy="646331"/>
          </a:xfrm>
          <a:prstGeom prst="rect">
            <a:avLst/>
          </a:prstGeom>
          <a:noFill/>
          <a:effectLst>
            <a:outerShdw blurRad="127000" dist="292100" dir="4080000" sx="1000" sy="1000" algn="ctr" rotWithShape="0">
              <a:srgbClr val="000000">
                <a:alpha val="97000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Communication with software</a:t>
            </a:r>
            <a:endParaRPr lang="en-US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EC3655-AD44-4211-AAFA-2D0BFB373142}"/>
              </a:ext>
            </a:extLst>
          </p:cNvPr>
          <p:cNvSpPr txBox="1"/>
          <p:nvPr/>
        </p:nvSpPr>
        <p:spPr>
          <a:xfrm>
            <a:off x="2742424" y="6153751"/>
            <a:ext cx="4421151" cy="369332"/>
          </a:xfrm>
          <a:prstGeom prst="rect">
            <a:avLst/>
          </a:prstGeom>
          <a:noFill/>
          <a:effectLst>
            <a:outerShdw blurRad="127000" dist="292100" dir="4080000" sx="1000" sy="1000" algn="ctr" rotWithShape="0">
              <a:srgbClr val="000000">
                <a:alpha val="97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vi-VN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Design </a:t>
            </a:r>
            <a:r>
              <a:rPr lang="en-US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by DEV </a:t>
            </a:r>
            <a:r>
              <a:rPr lang="vi-VN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engineer : Pham Gia Tri</a:t>
            </a:r>
            <a:endParaRPr lang="en-US" dirty="0">
              <a:solidFill>
                <a:srgbClr val="FF0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936FEF-8030-4827-98C6-096559D49C5F}"/>
              </a:ext>
            </a:extLst>
          </p:cNvPr>
          <p:cNvSpPr txBox="1"/>
          <p:nvPr/>
        </p:nvSpPr>
        <p:spPr>
          <a:xfrm>
            <a:off x="609600" y="3352884"/>
            <a:ext cx="3124200" cy="1200329"/>
          </a:xfrm>
          <a:prstGeom prst="rect">
            <a:avLst/>
          </a:prstGeom>
          <a:noFill/>
          <a:ln>
            <a:noFill/>
          </a:ln>
          <a:effectLst>
            <a:outerShdw blurRad="127000" dist="292100" dir="4080000" sx="1000" sy="1000" algn="ctr" rotWithShape="0">
              <a:srgbClr val="000000">
                <a:alpha val="97000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Specifications: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Power : 24 VDC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Input: 0 - 24V x 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Output: 0 – 24V x 14</a:t>
            </a:r>
            <a:endParaRPr lang="en-US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622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fld id="{7E2C4B30-5DF7-4A82-974D-B66255C87543}" type="slidenum">
              <a:rPr lang="ko-KR" altLang="en-US" smtClean="0"/>
              <a:pPr/>
              <a:t>6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8634" y="164068"/>
            <a:ext cx="2254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/>
              <a:t>3.</a:t>
            </a:r>
            <a:r>
              <a:rPr lang="en-US" sz="2000" b="1" dirty="0"/>
              <a:t> </a:t>
            </a:r>
            <a:r>
              <a:rPr lang="vi-VN" sz="2000" b="1" dirty="0"/>
              <a:t>Block diagram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34CE8-D5C8-4881-B692-D7D2E1D9D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67" y="838200"/>
            <a:ext cx="7022066" cy="56230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101A91-3A3A-4FA8-B5A4-1690EE10C098}"/>
              </a:ext>
            </a:extLst>
          </p:cNvPr>
          <p:cNvSpPr txBox="1"/>
          <p:nvPr/>
        </p:nvSpPr>
        <p:spPr>
          <a:xfrm>
            <a:off x="2392094" y="4724400"/>
            <a:ext cx="4923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/>
              <a:t>Run/Stop conveyor</a:t>
            </a:r>
          </a:p>
          <a:p>
            <a:pPr marL="285750" indent="-285750">
              <a:buFontTx/>
              <a:buChar char="-"/>
            </a:pPr>
            <a:r>
              <a:rPr lang="vi-VN" dirty="0"/>
              <a:t>Up/down Jig</a:t>
            </a:r>
          </a:p>
          <a:p>
            <a:pPr marL="285750" indent="-285750">
              <a:buFontTx/>
              <a:buChar char="-"/>
            </a:pPr>
            <a:r>
              <a:rPr lang="vi-VN" dirty="0"/>
              <a:t>Warning bug</a:t>
            </a:r>
          </a:p>
          <a:p>
            <a:pPr marL="285750" indent="-285750">
              <a:buFontTx/>
              <a:buChar char="-"/>
            </a:pPr>
            <a:r>
              <a:rPr lang="vi-VN" dirty="0"/>
              <a:t>Push NG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8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05103" y="1586131"/>
            <a:ext cx="2634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2020. 10. 28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0" y="914400"/>
            <a:ext cx="8077200" cy="646331"/>
          </a:xfrm>
          <a:prstGeom prst="rect">
            <a:avLst/>
          </a:prstGeom>
          <a:noFill/>
          <a:ln w="3175">
            <a:solidFill>
              <a:schemeClr val="accent6">
                <a:lumMod val="90000"/>
                <a:lumOff val="1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latin typeface="+mj-lt"/>
                <a:ea typeface="HY견명조" panose="02030600000101010101" pitchFamily="18" charset="-127"/>
              </a:rPr>
              <a:t>TECHNICAL TEAM</a:t>
            </a:r>
          </a:p>
        </p:txBody>
      </p:sp>
      <p:sp>
        <p:nvSpPr>
          <p:cNvPr id="3" name="직사각형 1">
            <a:extLst>
              <a:ext uri="{FF2B5EF4-FFF2-40B4-BE49-F238E27FC236}">
                <a16:creationId xmlns:a16="http://schemas.microsoft.com/office/drawing/2014/main" id="{5E64E055-B352-4EB1-8C68-114A458EA7E6}"/>
              </a:ext>
            </a:extLst>
          </p:cNvPr>
          <p:cNvSpPr/>
          <p:nvPr/>
        </p:nvSpPr>
        <p:spPr>
          <a:xfrm>
            <a:off x="6413500" y="3135099"/>
            <a:ext cx="2634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7197712</a:t>
            </a: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68944B4A-87B5-4CC3-86C5-355586E8AD25}"/>
              </a:ext>
            </a:extLst>
          </p:cNvPr>
          <p:cNvSpPr/>
          <p:nvPr/>
        </p:nvSpPr>
        <p:spPr>
          <a:xfrm>
            <a:off x="6400800" y="3622164"/>
            <a:ext cx="2634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7209115</a:t>
            </a:r>
          </a:p>
        </p:txBody>
      </p:sp>
      <p:sp>
        <p:nvSpPr>
          <p:cNvPr id="10" name="직사각형 1">
            <a:extLst>
              <a:ext uri="{FF2B5EF4-FFF2-40B4-BE49-F238E27FC236}">
                <a16:creationId xmlns:a16="http://schemas.microsoft.com/office/drawing/2014/main" id="{24DE9080-1BF6-47B5-838F-894F9635BF36}"/>
              </a:ext>
            </a:extLst>
          </p:cNvPr>
          <p:cNvSpPr/>
          <p:nvPr/>
        </p:nvSpPr>
        <p:spPr>
          <a:xfrm>
            <a:off x="4198503" y="3145566"/>
            <a:ext cx="2634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Pham Gia Tri</a:t>
            </a:r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8DA58B08-71CB-4973-99F9-5D89997AE76D}"/>
              </a:ext>
            </a:extLst>
          </p:cNvPr>
          <p:cNvSpPr/>
          <p:nvPr/>
        </p:nvSpPr>
        <p:spPr>
          <a:xfrm>
            <a:off x="4185803" y="3632631"/>
            <a:ext cx="2634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Ho Van Tan</a:t>
            </a:r>
          </a:p>
        </p:txBody>
      </p:sp>
    </p:spTree>
    <p:extLst>
      <p:ext uri="{BB962C8B-B14F-4D97-AF65-F5344CB8AC3E}">
        <p14:creationId xmlns:p14="http://schemas.microsoft.com/office/powerpoint/2010/main" val="1406614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C911D-443C-49F8-9B70-BD72CA1F1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3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elc93_배경서식">
      <a:dk1>
        <a:srgbClr val="000000"/>
      </a:dk1>
      <a:lt1>
        <a:srgbClr val="FFFFFF"/>
      </a:lt1>
      <a:dk2>
        <a:srgbClr val="FFC000"/>
      </a:dk2>
      <a:lt2>
        <a:srgbClr val="FFFF00"/>
      </a:lt2>
      <a:accent1>
        <a:srgbClr val="72BFD3"/>
      </a:accent1>
      <a:accent2>
        <a:srgbClr val="30859C"/>
      </a:accent2>
      <a:accent3>
        <a:srgbClr val="00B050"/>
      </a:accent3>
      <a:accent4>
        <a:srgbClr val="00B0F0"/>
      </a:accent4>
      <a:accent5>
        <a:srgbClr val="0070C0"/>
      </a:accent5>
      <a:accent6>
        <a:srgbClr val="002060"/>
      </a:accent6>
      <a:hlink>
        <a:srgbClr val="0042C7"/>
      </a:hlink>
      <a:folHlink>
        <a:srgbClr val="C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43302</TotalTime>
  <Words>236</Words>
  <Application>Microsoft Office PowerPoint</Application>
  <PresentationFormat>A4 Paper (210x297 mm)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Malgun Gothic (Headings)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HO VAN TAN</cp:lastModifiedBy>
  <cp:revision>1523</cp:revision>
  <cp:lastPrinted>2019-08-05T02:24:52Z</cp:lastPrinted>
  <dcterms:created xsi:type="dcterms:W3CDTF">2017-10-31T01:45:43Z</dcterms:created>
  <dcterms:modified xsi:type="dcterms:W3CDTF">2020-10-29T14:43:24Z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2017-10-31T00:00:00Z</vt:filetime>
  </property>
</Properties>
</file>