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467" r:id="rId6"/>
    <p:sldId id="558" r:id="rId7"/>
    <p:sldId id="557" r:id="rId8"/>
    <p:sldId id="547" r:id="rId9"/>
    <p:sldId id="545" r:id="rId10"/>
    <p:sldId id="548" r:id="rId11"/>
    <p:sldId id="549" r:id="rId12"/>
    <p:sldId id="550" r:id="rId13"/>
    <p:sldId id="474" r:id="rId14"/>
    <p:sldId id="554" r:id="rId15"/>
    <p:sldId id="552" r:id="rId16"/>
    <p:sldId id="555" r:id="rId17"/>
    <p:sldId id="556" r:id="rId18"/>
    <p:sldId id="531" r:id="rId19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 autoAdjust="0"/>
    <p:restoredTop sz="98123" autoAdjust="0"/>
  </p:normalViewPr>
  <p:slideViewPr>
    <p:cSldViewPr>
      <p:cViewPr>
        <p:scale>
          <a:sx n="108" d="100"/>
          <a:sy n="108" d="100"/>
        </p:scale>
        <p:origin x="-1656" y="-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DAD969BC-E024-4A42-A787-A56397656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4D0EE68-2F40-420F-9ECB-2370C44B3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F4A2D-9127-4201-B392-0E7AFD099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0DA05-21FB-4AC4-AC03-11CA43F74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8B6A5-DF27-4BFC-B2E5-89315FEEA7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84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5C6AB-C718-42BD-82C2-A3D6B0781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C83B0-1DF2-4ADE-A819-EF6CF9EA9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8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F92B9-A479-4223-9681-1F9699ECF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0E6D8-D4CD-409F-B3DE-4AE64ED9C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4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871DB-81E0-4F26-8B6C-AAC854AA3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AD7FB-6F65-4330-8DD5-96FA938A0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5A2CA-F1D8-41AC-8A44-9B4ECBBF1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0C0D8-5F8F-4F06-812B-39CBFC9C8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E8EC7-864B-42D0-80B8-34FE2A1C6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7DC57-FFDB-4FB8-B25C-01F37BE80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DB78459F-7F01-493E-A878-3EE3A4F03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cs typeface="Times New Roman" pitchFamily="18" charset="0"/>
              </a:rPr>
              <a:t>© David Kirk/NVIDIA and Wen-mei W. Hwu  ECE408/CS483/ECE498al, University of Illinois, </a:t>
            </a:r>
            <a:r>
              <a:rPr lang="en-US" sz="1200" dirty="0" smtClean="0">
                <a:cs typeface="Times New Roman" pitchFamily="18" charset="0"/>
              </a:rPr>
              <a:t>2007-2012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B8FC80-E481-436D-B599-15E064D7DA6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Arial" charset="0"/>
                <a:ea typeface="Gulim" pitchFamily="34" charset="-127"/>
              </a:rPr>
              <a:t>ECE408 Fall 2015</a:t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sz="3200" dirty="0" smtClean="0">
                <a:latin typeface="Arial" charset="0"/>
                <a:ea typeface="Gulim" pitchFamily="34" charset="-127"/>
              </a:rPr>
              <a:t/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sz="3200" dirty="0" smtClean="0">
                <a:ea typeface="Gulim" pitchFamily="34" charset="-127"/>
              </a:rPr>
              <a:t> </a:t>
            </a:r>
            <a:r>
              <a:rPr lang="en-US" sz="3200" dirty="0" smtClean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r>
              <a:rPr lang="en-US" sz="3200" dirty="0" smtClean="0">
                <a:latin typeface="Arial" charset="0"/>
                <a:ea typeface="Gulim" pitchFamily="34" charset="-127"/>
              </a:rPr>
              <a:t/>
            </a:r>
            <a:br>
              <a:rPr lang="en-US" sz="3200" dirty="0" smtClean="0">
                <a:latin typeface="Arial" charset="0"/>
                <a:ea typeface="Gulim" pitchFamily="34" charset="-127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latin typeface="Arial" charset="0"/>
                <a:cs typeface="Arial" charset="0"/>
              </a:rPr>
              <a:t>Lecture 11 </a:t>
            </a:r>
            <a:br>
              <a:rPr lang="en-US" sz="3600" dirty="0" smtClean="0">
                <a:latin typeface="Arial" charset="0"/>
                <a:cs typeface="Arial" charset="0"/>
              </a:rPr>
            </a:br>
            <a:r>
              <a:rPr lang="en-US" dirty="0" smtClean="0">
                <a:latin typeface="Arial" charset="0"/>
                <a:cs typeface="Arial" charset="0"/>
              </a:rPr>
              <a:t>Parallel Computation Patterns – Reduction Trees </a:t>
            </a:r>
            <a:r>
              <a:rPr lang="en-US" sz="4400" dirty="0" smtClean="0">
                <a:latin typeface="Arial" charset="0"/>
                <a:cs typeface="Arial" charset="0"/>
              </a:rPr>
              <a:t/>
            </a:r>
            <a:br>
              <a:rPr lang="en-US" sz="4400" dirty="0" smtClean="0">
                <a:latin typeface="Arial" charset="0"/>
                <a:cs typeface="Arial" charset="0"/>
              </a:rPr>
            </a:br>
            <a:endParaRPr lang="en-US" sz="44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85986F-A6AC-4D1E-BDB6-597FA4166C74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75438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1722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229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Simple</a:t>
            </a:r>
            <a:r>
              <a:rPr lang="en-US" sz="3600" dirty="0" smtClean="0"/>
              <a:t> Vector Reduction</a:t>
            </a:r>
          </a:p>
        </p:txBody>
      </p:sp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300" name="Rectangle 10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302" name="Rectangle 12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2303" name="Rectangle 13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2304" name="Rectangle 14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305" name="Rectangle 15"/>
          <p:cNvSpPr>
            <a:spLocks noChangeArrowheads="1"/>
          </p:cNvSpPr>
          <p:nvPr/>
        </p:nvSpPr>
        <p:spPr bwMode="auto">
          <a:xfrm>
            <a:off x="5486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2306" name="Rectangle 16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2307" name="Rectangle 17"/>
          <p:cNvSpPr>
            <a:spLocks noChangeArrowheads="1"/>
          </p:cNvSpPr>
          <p:nvPr/>
        </p:nvSpPr>
        <p:spPr bwMode="auto">
          <a:xfrm>
            <a:off x="7543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6858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2309" name="Rectangle 19"/>
          <p:cNvSpPr>
            <a:spLocks noChangeArrowheads="1"/>
          </p:cNvSpPr>
          <p:nvPr/>
        </p:nvSpPr>
        <p:spPr bwMode="auto">
          <a:xfrm>
            <a:off x="6172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2310" name="Rectangle 20"/>
          <p:cNvSpPr>
            <a:spLocks noChangeArrowheads="1"/>
          </p:cNvSpPr>
          <p:nvPr/>
        </p:nvSpPr>
        <p:spPr bwMode="auto">
          <a:xfrm>
            <a:off x="8229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2311" name="Rectangle 21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0+1</a:t>
            </a:r>
          </a:p>
        </p:txBody>
      </p:sp>
      <p:sp>
        <p:nvSpPr>
          <p:cNvPr id="12312" name="Rectangle 22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3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2+3</a:t>
            </a:r>
          </a:p>
        </p:txBody>
      </p:sp>
      <p:sp>
        <p:nvSpPr>
          <p:cNvPr id="12314" name="Rectangle 24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Rectangle 25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4+5</a:t>
            </a:r>
          </a:p>
        </p:txBody>
      </p:sp>
      <p:sp>
        <p:nvSpPr>
          <p:cNvPr id="12316" name="Rectangle 26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Rectangle 27"/>
          <p:cNvSpPr>
            <a:spLocks noChangeArrowheads="1"/>
          </p:cNvSpPr>
          <p:nvPr/>
        </p:nvSpPr>
        <p:spPr bwMode="auto">
          <a:xfrm>
            <a:off x="54864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28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6+7</a:t>
            </a:r>
          </a:p>
        </p:txBody>
      </p:sp>
      <p:sp>
        <p:nvSpPr>
          <p:cNvPr id="12319" name="Rectangle 29"/>
          <p:cNvSpPr>
            <a:spLocks noChangeArrowheads="1"/>
          </p:cNvSpPr>
          <p:nvPr/>
        </p:nvSpPr>
        <p:spPr bwMode="auto">
          <a:xfrm>
            <a:off x="7543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10+11</a:t>
            </a:r>
          </a:p>
        </p:txBody>
      </p:sp>
      <p:sp>
        <p:nvSpPr>
          <p:cNvPr id="12320" name="Rectangle 30"/>
          <p:cNvSpPr>
            <a:spLocks noChangeArrowheads="1"/>
          </p:cNvSpPr>
          <p:nvPr/>
        </p:nvSpPr>
        <p:spPr bwMode="auto">
          <a:xfrm>
            <a:off x="68580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Rectangle 31"/>
          <p:cNvSpPr>
            <a:spLocks noChangeArrowheads="1"/>
          </p:cNvSpPr>
          <p:nvPr/>
        </p:nvSpPr>
        <p:spPr bwMode="auto">
          <a:xfrm>
            <a:off x="61722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8+9</a:t>
            </a:r>
          </a:p>
        </p:txBody>
      </p:sp>
      <p:sp>
        <p:nvSpPr>
          <p:cNvPr id="12322" name="Rectangle 32"/>
          <p:cNvSpPr>
            <a:spLocks noChangeArrowheads="1"/>
          </p:cNvSpPr>
          <p:nvPr/>
        </p:nvSpPr>
        <p:spPr bwMode="auto">
          <a:xfrm>
            <a:off x="8229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Rectangle 33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0...3</a:t>
            </a:r>
          </a:p>
        </p:txBody>
      </p:sp>
      <p:sp>
        <p:nvSpPr>
          <p:cNvPr id="12324" name="Rectangle 34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Rectangle 35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Rectangle 36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Rectangle 37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4..7</a:t>
            </a:r>
          </a:p>
        </p:txBody>
      </p:sp>
      <p:sp>
        <p:nvSpPr>
          <p:cNvPr id="12328" name="Rectangle 38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" name="Rectangle 39"/>
          <p:cNvSpPr>
            <a:spLocks noChangeArrowheads="1"/>
          </p:cNvSpPr>
          <p:nvPr/>
        </p:nvSpPr>
        <p:spPr bwMode="auto">
          <a:xfrm>
            <a:off x="5486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Rectangle 40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Rectangle 41"/>
          <p:cNvSpPr>
            <a:spLocks noChangeArrowheads="1"/>
          </p:cNvSpPr>
          <p:nvPr/>
        </p:nvSpPr>
        <p:spPr bwMode="auto">
          <a:xfrm>
            <a:off x="7543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Rectangle 42"/>
          <p:cNvSpPr>
            <a:spLocks noChangeArrowheads="1"/>
          </p:cNvSpPr>
          <p:nvPr/>
        </p:nvSpPr>
        <p:spPr bwMode="auto">
          <a:xfrm>
            <a:off x="68580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3" name="Rectangle 43"/>
          <p:cNvSpPr>
            <a:spLocks noChangeArrowheads="1"/>
          </p:cNvSpPr>
          <p:nvPr/>
        </p:nvSpPr>
        <p:spPr bwMode="auto">
          <a:xfrm>
            <a:off x="61722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8..11</a:t>
            </a:r>
          </a:p>
        </p:txBody>
      </p:sp>
      <p:sp>
        <p:nvSpPr>
          <p:cNvPr id="12334" name="Rectangle 44"/>
          <p:cNvSpPr>
            <a:spLocks noChangeArrowheads="1"/>
          </p:cNvSpPr>
          <p:nvPr/>
        </p:nvSpPr>
        <p:spPr bwMode="auto">
          <a:xfrm>
            <a:off x="8229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5" name="Rectangle 45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0..7</a:t>
            </a:r>
          </a:p>
        </p:txBody>
      </p:sp>
      <p:sp>
        <p:nvSpPr>
          <p:cNvPr id="12336" name="Rectangle 46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7" name="Rectangle 47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Rectangle 48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9" name="Rectangle 49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Rectangle 50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1" name="Rectangle 51"/>
          <p:cNvSpPr>
            <a:spLocks noChangeArrowheads="1"/>
          </p:cNvSpPr>
          <p:nvPr/>
        </p:nvSpPr>
        <p:spPr bwMode="auto">
          <a:xfrm>
            <a:off x="5486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2" name="Rectangle 52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3" name="Rectangle 53"/>
          <p:cNvSpPr>
            <a:spLocks noChangeArrowheads="1"/>
          </p:cNvSpPr>
          <p:nvPr/>
        </p:nvSpPr>
        <p:spPr bwMode="auto">
          <a:xfrm>
            <a:off x="7543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Rectangle 54"/>
          <p:cNvSpPr>
            <a:spLocks noChangeArrowheads="1"/>
          </p:cNvSpPr>
          <p:nvPr/>
        </p:nvSpPr>
        <p:spPr bwMode="auto">
          <a:xfrm>
            <a:off x="6858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5" name="Rectangle 55"/>
          <p:cNvSpPr>
            <a:spLocks noChangeArrowheads="1"/>
          </p:cNvSpPr>
          <p:nvPr/>
        </p:nvSpPr>
        <p:spPr bwMode="auto">
          <a:xfrm>
            <a:off x="61722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8..15</a:t>
            </a:r>
          </a:p>
        </p:txBody>
      </p:sp>
      <p:sp>
        <p:nvSpPr>
          <p:cNvPr id="12346" name="Rectangle 56"/>
          <p:cNvSpPr>
            <a:spLocks noChangeArrowheads="1"/>
          </p:cNvSpPr>
          <p:nvPr/>
        </p:nvSpPr>
        <p:spPr bwMode="auto">
          <a:xfrm>
            <a:off x="8229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47" name="Line 57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8" name="Line 58"/>
          <p:cNvSpPr>
            <a:spLocks noChangeShapeType="1"/>
          </p:cNvSpPr>
          <p:nvPr/>
        </p:nvSpPr>
        <p:spPr bwMode="auto">
          <a:xfrm flipH="1">
            <a:off x="1143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Line 59"/>
          <p:cNvSpPr>
            <a:spLocks noChangeShapeType="1"/>
          </p:cNvSpPr>
          <p:nvPr/>
        </p:nvSpPr>
        <p:spPr bwMode="auto">
          <a:xfrm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Line 60"/>
          <p:cNvSpPr>
            <a:spLocks noChangeShapeType="1"/>
          </p:cNvSpPr>
          <p:nvPr/>
        </p:nvSpPr>
        <p:spPr bwMode="auto">
          <a:xfrm flipH="1">
            <a:off x="2590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1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2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3" name="Line 63"/>
          <p:cNvSpPr>
            <a:spLocks noChangeShapeType="1"/>
          </p:cNvSpPr>
          <p:nvPr/>
        </p:nvSpPr>
        <p:spPr bwMode="auto">
          <a:xfrm>
            <a:off x="5181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Line 64"/>
          <p:cNvSpPr>
            <a:spLocks noChangeShapeType="1"/>
          </p:cNvSpPr>
          <p:nvPr/>
        </p:nvSpPr>
        <p:spPr bwMode="auto">
          <a:xfrm flipH="1">
            <a:off x="5334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Line 65"/>
          <p:cNvSpPr>
            <a:spLocks noChangeShapeType="1"/>
          </p:cNvSpPr>
          <p:nvPr/>
        </p:nvSpPr>
        <p:spPr bwMode="auto">
          <a:xfrm>
            <a:off x="6553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6" name="Line 66"/>
          <p:cNvSpPr>
            <a:spLocks noChangeShapeType="1"/>
          </p:cNvSpPr>
          <p:nvPr/>
        </p:nvSpPr>
        <p:spPr bwMode="auto">
          <a:xfrm flipH="1">
            <a:off x="67056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7" name="Line 67"/>
          <p:cNvSpPr>
            <a:spLocks noChangeShapeType="1"/>
          </p:cNvSpPr>
          <p:nvPr/>
        </p:nvSpPr>
        <p:spPr bwMode="auto">
          <a:xfrm>
            <a:off x="7924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Line 68"/>
          <p:cNvSpPr>
            <a:spLocks noChangeShapeType="1"/>
          </p:cNvSpPr>
          <p:nvPr/>
        </p:nvSpPr>
        <p:spPr bwMode="auto">
          <a:xfrm flipH="1">
            <a:off x="8077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Line 69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0" name="Line 70"/>
          <p:cNvSpPr>
            <a:spLocks noChangeShapeType="1"/>
          </p:cNvSpPr>
          <p:nvPr/>
        </p:nvSpPr>
        <p:spPr bwMode="auto">
          <a:xfrm flipH="1">
            <a:off x="1143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1" name="Line 71"/>
          <p:cNvSpPr>
            <a:spLocks noChangeShapeType="1"/>
          </p:cNvSpPr>
          <p:nvPr/>
        </p:nvSpPr>
        <p:spPr bwMode="auto">
          <a:xfrm>
            <a:off x="3733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2" name="Line 72"/>
          <p:cNvSpPr>
            <a:spLocks noChangeShapeType="1"/>
          </p:cNvSpPr>
          <p:nvPr/>
        </p:nvSpPr>
        <p:spPr bwMode="auto">
          <a:xfrm flipH="1">
            <a:off x="38862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3" name="Line 73"/>
          <p:cNvSpPr>
            <a:spLocks noChangeShapeType="1"/>
          </p:cNvSpPr>
          <p:nvPr/>
        </p:nvSpPr>
        <p:spPr bwMode="auto">
          <a:xfrm>
            <a:off x="655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Line 74"/>
          <p:cNvSpPr>
            <a:spLocks noChangeShapeType="1"/>
          </p:cNvSpPr>
          <p:nvPr/>
        </p:nvSpPr>
        <p:spPr bwMode="auto">
          <a:xfrm flipH="1">
            <a:off x="66294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5" name="Line 75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6" name="Line 76"/>
          <p:cNvSpPr>
            <a:spLocks noChangeShapeType="1"/>
          </p:cNvSpPr>
          <p:nvPr/>
        </p:nvSpPr>
        <p:spPr bwMode="auto">
          <a:xfrm flipH="1">
            <a:off x="11430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7" name="Text Box 77"/>
          <p:cNvSpPr txBox="1">
            <a:spLocks noChangeArrowheads="1"/>
          </p:cNvSpPr>
          <p:nvPr/>
        </p:nvSpPr>
        <p:spPr bwMode="auto">
          <a:xfrm>
            <a:off x="3810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368" name="Text Box 78"/>
          <p:cNvSpPr txBox="1">
            <a:spLocks noChangeArrowheads="1"/>
          </p:cNvSpPr>
          <p:nvPr/>
        </p:nvSpPr>
        <p:spPr bwMode="auto">
          <a:xfrm>
            <a:off x="381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2369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2370" name="Line 80"/>
          <p:cNvSpPr>
            <a:spLocks noChangeShapeType="1"/>
          </p:cNvSpPr>
          <p:nvPr/>
        </p:nvSpPr>
        <p:spPr bwMode="auto">
          <a:xfrm>
            <a:off x="9144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1" name="Line 81"/>
          <p:cNvSpPr>
            <a:spLocks noChangeShapeType="1"/>
          </p:cNvSpPr>
          <p:nvPr/>
        </p:nvSpPr>
        <p:spPr bwMode="auto">
          <a:xfrm>
            <a:off x="65532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2" name="Line 82"/>
          <p:cNvSpPr>
            <a:spLocks noChangeShapeType="1"/>
          </p:cNvSpPr>
          <p:nvPr/>
        </p:nvSpPr>
        <p:spPr bwMode="auto">
          <a:xfrm flipH="1">
            <a:off x="6705600" y="4648200"/>
            <a:ext cx="2438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3" name="Line 83"/>
          <p:cNvSpPr>
            <a:spLocks noChangeShapeType="1"/>
          </p:cNvSpPr>
          <p:nvPr/>
        </p:nvSpPr>
        <p:spPr bwMode="auto">
          <a:xfrm>
            <a:off x="990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4" name="Line 84"/>
          <p:cNvSpPr>
            <a:spLocks noChangeShapeType="1"/>
          </p:cNvSpPr>
          <p:nvPr/>
        </p:nvSpPr>
        <p:spPr bwMode="auto">
          <a:xfrm flipH="1">
            <a:off x="1295400" y="5715000"/>
            <a:ext cx="525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5" name="Text Box 85"/>
          <p:cNvSpPr txBox="1">
            <a:spLocks noChangeArrowheads="1"/>
          </p:cNvSpPr>
          <p:nvPr/>
        </p:nvSpPr>
        <p:spPr bwMode="auto">
          <a:xfrm>
            <a:off x="5051425" y="6172200"/>
            <a:ext cx="287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Partial Sum elements </a:t>
            </a:r>
          </a:p>
        </p:txBody>
      </p:sp>
      <p:sp>
        <p:nvSpPr>
          <p:cNvPr id="12376" name="Line 86"/>
          <p:cNvSpPr>
            <a:spLocks noChangeShapeType="1"/>
          </p:cNvSpPr>
          <p:nvPr/>
        </p:nvSpPr>
        <p:spPr bwMode="auto">
          <a:xfrm>
            <a:off x="7848600" y="640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7" name="Text Box 87"/>
          <p:cNvSpPr txBox="1">
            <a:spLocks noChangeArrowheads="1"/>
          </p:cNvSpPr>
          <p:nvPr/>
        </p:nvSpPr>
        <p:spPr bwMode="auto">
          <a:xfrm>
            <a:off x="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2378" name="Line 88"/>
          <p:cNvSpPr>
            <a:spLocks noChangeShapeType="1"/>
          </p:cNvSpPr>
          <p:nvPr/>
        </p:nvSpPr>
        <p:spPr bwMode="auto">
          <a:xfrm>
            <a:off x="2286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79" name="Text Box 89"/>
          <p:cNvSpPr txBox="1">
            <a:spLocks noChangeArrowheads="1"/>
          </p:cNvSpPr>
          <p:nvPr/>
        </p:nvSpPr>
        <p:spPr bwMode="auto">
          <a:xfrm>
            <a:off x="609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2380" name="Text Box 90"/>
          <p:cNvSpPr txBox="1">
            <a:spLocks noChangeArrowheads="1"/>
          </p:cNvSpPr>
          <p:nvPr/>
        </p:nvSpPr>
        <p:spPr bwMode="auto">
          <a:xfrm>
            <a:off x="60960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4</a:t>
            </a:r>
          </a:p>
        </p:txBody>
      </p:sp>
      <p:sp>
        <p:nvSpPr>
          <p:cNvPr id="12381" name="Text Box 91"/>
          <p:cNvSpPr txBox="1">
            <a:spLocks noChangeArrowheads="1"/>
          </p:cNvSpPr>
          <p:nvPr/>
        </p:nvSpPr>
        <p:spPr bwMode="auto">
          <a:xfrm>
            <a:off x="1981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2382" name="Text Box 92"/>
          <p:cNvSpPr txBox="1">
            <a:spLocks noChangeArrowheads="1"/>
          </p:cNvSpPr>
          <p:nvPr/>
        </p:nvSpPr>
        <p:spPr bwMode="auto">
          <a:xfrm>
            <a:off x="33528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2383" name="Text Box 93"/>
          <p:cNvSpPr txBox="1">
            <a:spLocks noChangeArrowheads="1"/>
          </p:cNvSpPr>
          <p:nvPr/>
        </p:nvSpPr>
        <p:spPr bwMode="auto">
          <a:xfrm>
            <a:off x="472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2384" name="Text Box 94"/>
          <p:cNvSpPr txBox="1">
            <a:spLocks noChangeArrowheads="1"/>
          </p:cNvSpPr>
          <p:nvPr/>
        </p:nvSpPr>
        <p:spPr bwMode="auto">
          <a:xfrm>
            <a:off x="7467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9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AC38E2-8A06-4E5C-9437-4778EA47DF4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8006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057400" y="1447800"/>
            <a:ext cx="685800" cy="4572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429000" y="1447800"/>
            <a:ext cx="685800" cy="4572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85800" y="1447800"/>
            <a:ext cx="685800" cy="45720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 Sum Example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85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371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0574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7432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4290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148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4800600" y="19050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328" name="Rectangle 21"/>
          <p:cNvSpPr>
            <a:spLocks noChangeArrowheads="1"/>
          </p:cNvSpPr>
          <p:nvPr/>
        </p:nvSpPr>
        <p:spPr bwMode="auto">
          <a:xfrm>
            <a:off x="6858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3329" name="Rectangle 22"/>
          <p:cNvSpPr>
            <a:spLocks noChangeArrowheads="1"/>
          </p:cNvSpPr>
          <p:nvPr/>
        </p:nvSpPr>
        <p:spPr bwMode="auto">
          <a:xfrm>
            <a:off x="13716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23"/>
          <p:cNvSpPr>
            <a:spLocks noChangeArrowheads="1"/>
          </p:cNvSpPr>
          <p:nvPr/>
        </p:nvSpPr>
        <p:spPr bwMode="auto">
          <a:xfrm>
            <a:off x="20574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3331" name="Rectangle 24"/>
          <p:cNvSpPr>
            <a:spLocks noChangeArrowheads="1"/>
          </p:cNvSpPr>
          <p:nvPr/>
        </p:nvSpPr>
        <p:spPr bwMode="auto">
          <a:xfrm>
            <a:off x="27432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Rectangle 25"/>
          <p:cNvSpPr>
            <a:spLocks noChangeArrowheads="1"/>
          </p:cNvSpPr>
          <p:nvPr/>
        </p:nvSpPr>
        <p:spPr bwMode="auto">
          <a:xfrm>
            <a:off x="34290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3333" name="Rectangle 26"/>
          <p:cNvSpPr>
            <a:spLocks noChangeArrowheads="1"/>
          </p:cNvSpPr>
          <p:nvPr/>
        </p:nvSpPr>
        <p:spPr bwMode="auto">
          <a:xfrm>
            <a:off x="4114800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8"/>
          <p:cNvSpPr>
            <a:spLocks noChangeArrowheads="1"/>
          </p:cNvSpPr>
          <p:nvPr/>
        </p:nvSpPr>
        <p:spPr bwMode="auto">
          <a:xfrm>
            <a:off x="4800600" y="2971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3335" name="Rectangle 33"/>
          <p:cNvSpPr>
            <a:spLocks noChangeArrowheads="1"/>
          </p:cNvSpPr>
          <p:nvPr/>
        </p:nvSpPr>
        <p:spPr bwMode="auto">
          <a:xfrm>
            <a:off x="6858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3336" name="Rectangle 34"/>
          <p:cNvSpPr>
            <a:spLocks noChangeArrowheads="1"/>
          </p:cNvSpPr>
          <p:nvPr/>
        </p:nvSpPr>
        <p:spPr bwMode="auto">
          <a:xfrm>
            <a:off x="1371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35"/>
          <p:cNvSpPr>
            <a:spLocks noChangeArrowheads="1"/>
          </p:cNvSpPr>
          <p:nvPr/>
        </p:nvSpPr>
        <p:spPr bwMode="auto">
          <a:xfrm>
            <a:off x="20574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36"/>
          <p:cNvSpPr>
            <a:spLocks noChangeArrowheads="1"/>
          </p:cNvSpPr>
          <p:nvPr/>
        </p:nvSpPr>
        <p:spPr bwMode="auto">
          <a:xfrm>
            <a:off x="27432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37"/>
          <p:cNvSpPr>
            <a:spLocks noChangeArrowheads="1"/>
          </p:cNvSpPr>
          <p:nvPr/>
        </p:nvSpPr>
        <p:spPr bwMode="auto">
          <a:xfrm>
            <a:off x="3429000" y="4114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3340" name="Rectangle 38"/>
          <p:cNvSpPr>
            <a:spLocks noChangeArrowheads="1"/>
          </p:cNvSpPr>
          <p:nvPr/>
        </p:nvSpPr>
        <p:spPr bwMode="auto">
          <a:xfrm>
            <a:off x="41148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Rectangle 40"/>
          <p:cNvSpPr>
            <a:spLocks noChangeArrowheads="1"/>
          </p:cNvSpPr>
          <p:nvPr/>
        </p:nvSpPr>
        <p:spPr bwMode="auto">
          <a:xfrm>
            <a:off x="4800600" y="4114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2" name="Rectangle 45"/>
          <p:cNvSpPr>
            <a:spLocks noChangeArrowheads="1"/>
          </p:cNvSpPr>
          <p:nvPr/>
        </p:nvSpPr>
        <p:spPr bwMode="auto">
          <a:xfrm>
            <a:off x="685800" y="52578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13343" name="Rectangle 46"/>
          <p:cNvSpPr>
            <a:spLocks noChangeArrowheads="1"/>
          </p:cNvSpPr>
          <p:nvPr/>
        </p:nvSpPr>
        <p:spPr bwMode="auto">
          <a:xfrm>
            <a:off x="1371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47"/>
          <p:cNvSpPr>
            <a:spLocks noChangeArrowheads="1"/>
          </p:cNvSpPr>
          <p:nvPr/>
        </p:nvSpPr>
        <p:spPr bwMode="auto">
          <a:xfrm>
            <a:off x="20574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5" name="Rectangle 48"/>
          <p:cNvSpPr>
            <a:spLocks noChangeArrowheads="1"/>
          </p:cNvSpPr>
          <p:nvPr/>
        </p:nvSpPr>
        <p:spPr bwMode="auto">
          <a:xfrm>
            <a:off x="27432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Rectangle 49"/>
          <p:cNvSpPr>
            <a:spLocks noChangeArrowheads="1"/>
          </p:cNvSpPr>
          <p:nvPr/>
        </p:nvSpPr>
        <p:spPr bwMode="auto">
          <a:xfrm>
            <a:off x="34290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7" name="Rectangle 50"/>
          <p:cNvSpPr>
            <a:spLocks noChangeArrowheads="1"/>
          </p:cNvSpPr>
          <p:nvPr/>
        </p:nvSpPr>
        <p:spPr bwMode="auto">
          <a:xfrm>
            <a:off x="41148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52"/>
          <p:cNvSpPr>
            <a:spLocks noChangeArrowheads="1"/>
          </p:cNvSpPr>
          <p:nvPr/>
        </p:nvSpPr>
        <p:spPr bwMode="auto">
          <a:xfrm>
            <a:off x="4800600" y="5257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9" name="Line 57"/>
          <p:cNvSpPr>
            <a:spLocks noChangeShapeType="1"/>
          </p:cNvSpPr>
          <p:nvPr/>
        </p:nvSpPr>
        <p:spPr bwMode="auto">
          <a:xfrm>
            <a:off x="990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58"/>
          <p:cNvSpPr>
            <a:spLocks noChangeShapeType="1"/>
          </p:cNvSpPr>
          <p:nvPr/>
        </p:nvSpPr>
        <p:spPr bwMode="auto">
          <a:xfrm flipH="1">
            <a:off x="11430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59"/>
          <p:cNvSpPr>
            <a:spLocks noChangeShapeType="1"/>
          </p:cNvSpPr>
          <p:nvPr/>
        </p:nvSpPr>
        <p:spPr bwMode="auto">
          <a:xfrm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60"/>
          <p:cNvSpPr>
            <a:spLocks noChangeShapeType="1"/>
          </p:cNvSpPr>
          <p:nvPr/>
        </p:nvSpPr>
        <p:spPr bwMode="auto">
          <a:xfrm flipH="1">
            <a:off x="25908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61"/>
          <p:cNvSpPr>
            <a:spLocks noChangeShapeType="1"/>
          </p:cNvSpPr>
          <p:nvPr/>
        </p:nvSpPr>
        <p:spPr bwMode="auto">
          <a:xfrm>
            <a:off x="3733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62"/>
          <p:cNvSpPr>
            <a:spLocks noChangeShapeType="1"/>
          </p:cNvSpPr>
          <p:nvPr/>
        </p:nvSpPr>
        <p:spPr bwMode="auto">
          <a:xfrm flipH="1">
            <a:off x="38862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63"/>
          <p:cNvSpPr>
            <a:spLocks noChangeShapeType="1"/>
          </p:cNvSpPr>
          <p:nvPr/>
        </p:nvSpPr>
        <p:spPr bwMode="auto">
          <a:xfrm>
            <a:off x="5181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69"/>
          <p:cNvSpPr>
            <a:spLocks noChangeShapeType="1"/>
          </p:cNvSpPr>
          <p:nvPr/>
        </p:nvSpPr>
        <p:spPr bwMode="auto">
          <a:xfrm>
            <a:off x="9906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Line 70"/>
          <p:cNvSpPr>
            <a:spLocks noChangeShapeType="1"/>
          </p:cNvSpPr>
          <p:nvPr/>
        </p:nvSpPr>
        <p:spPr bwMode="auto">
          <a:xfrm flipH="1">
            <a:off x="11430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8" name="Line 71"/>
          <p:cNvSpPr>
            <a:spLocks noChangeShapeType="1"/>
          </p:cNvSpPr>
          <p:nvPr/>
        </p:nvSpPr>
        <p:spPr bwMode="auto">
          <a:xfrm>
            <a:off x="37338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Line 72"/>
          <p:cNvSpPr>
            <a:spLocks noChangeShapeType="1"/>
          </p:cNvSpPr>
          <p:nvPr/>
        </p:nvSpPr>
        <p:spPr bwMode="auto">
          <a:xfrm flipH="1">
            <a:off x="3886200" y="3429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0" name="Line 75"/>
          <p:cNvSpPr>
            <a:spLocks noChangeShapeType="1"/>
          </p:cNvSpPr>
          <p:nvPr/>
        </p:nvSpPr>
        <p:spPr bwMode="auto">
          <a:xfrm>
            <a:off x="990600" y="4572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1" name="Line 76"/>
          <p:cNvSpPr>
            <a:spLocks noChangeShapeType="1"/>
          </p:cNvSpPr>
          <p:nvPr/>
        </p:nvSpPr>
        <p:spPr bwMode="auto">
          <a:xfrm flipH="1">
            <a:off x="1143000" y="4572000"/>
            <a:ext cx="2743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Text Box 77"/>
          <p:cNvSpPr txBox="1">
            <a:spLocks noChangeArrowheads="1"/>
          </p:cNvSpPr>
          <p:nvPr/>
        </p:nvSpPr>
        <p:spPr bwMode="auto">
          <a:xfrm>
            <a:off x="3810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3363" name="Text Box 78"/>
          <p:cNvSpPr txBox="1">
            <a:spLocks noChangeArrowheads="1"/>
          </p:cNvSpPr>
          <p:nvPr/>
        </p:nvSpPr>
        <p:spPr bwMode="auto">
          <a:xfrm>
            <a:off x="3810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13364" name="Text Box 79"/>
          <p:cNvSpPr txBox="1">
            <a:spLocks noChangeArrowheads="1"/>
          </p:cNvSpPr>
          <p:nvPr/>
        </p:nvSpPr>
        <p:spPr bwMode="auto">
          <a:xfrm>
            <a:off x="381000" y="5257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3</a:t>
            </a:r>
          </a:p>
        </p:txBody>
      </p:sp>
      <p:sp>
        <p:nvSpPr>
          <p:cNvPr id="13365" name="Line 80"/>
          <p:cNvSpPr>
            <a:spLocks noChangeShapeType="1"/>
          </p:cNvSpPr>
          <p:nvPr/>
        </p:nvSpPr>
        <p:spPr bwMode="auto">
          <a:xfrm>
            <a:off x="9144000" y="3429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Line 83"/>
          <p:cNvSpPr>
            <a:spLocks noChangeShapeType="1"/>
          </p:cNvSpPr>
          <p:nvPr/>
        </p:nvSpPr>
        <p:spPr bwMode="auto">
          <a:xfrm>
            <a:off x="9906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7" name="Text Box 87"/>
          <p:cNvSpPr txBox="1">
            <a:spLocks noChangeArrowheads="1"/>
          </p:cNvSpPr>
          <p:nvPr/>
        </p:nvSpPr>
        <p:spPr bwMode="auto">
          <a:xfrm>
            <a:off x="0" y="5715000"/>
            <a:ext cx="596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/>
              <a:t>steps</a:t>
            </a:r>
          </a:p>
        </p:txBody>
      </p:sp>
      <p:sp>
        <p:nvSpPr>
          <p:cNvPr id="13368" name="Line 88"/>
          <p:cNvSpPr>
            <a:spLocks noChangeShapeType="1"/>
          </p:cNvSpPr>
          <p:nvPr/>
        </p:nvSpPr>
        <p:spPr bwMode="auto">
          <a:xfrm>
            <a:off x="228600" y="48768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Text Box 89"/>
          <p:cNvSpPr txBox="1">
            <a:spLocks noChangeArrowheads="1"/>
          </p:cNvSpPr>
          <p:nvPr/>
        </p:nvSpPr>
        <p:spPr bwMode="auto">
          <a:xfrm>
            <a:off x="6096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0</a:t>
            </a:r>
          </a:p>
        </p:txBody>
      </p:sp>
      <p:sp>
        <p:nvSpPr>
          <p:cNvPr id="13370" name="Text Box 91"/>
          <p:cNvSpPr txBox="1">
            <a:spLocks noChangeArrowheads="1"/>
          </p:cNvSpPr>
          <p:nvPr/>
        </p:nvSpPr>
        <p:spPr bwMode="auto">
          <a:xfrm>
            <a:off x="19812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1</a:t>
            </a:r>
          </a:p>
        </p:txBody>
      </p:sp>
      <p:sp>
        <p:nvSpPr>
          <p:cNvPr id="13371" name="Text Box 92"/>
          <p:cNvSpPr txBox="1">
            <a:spLocks noChangeArrowheads="1"/>
          </p:cNvSpPr>
          <p:nvPr/>
        </p:nvSpPr>
        <p:spPr bwMode="auto">
          <a:xfrm>
            <a:off x="33528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2</a:t>
            </a:r>
          </a:p>
        </p:txBody>
      </p:sp>
      <p:sp>
        <p:nvSpPr>
          <p:cNvPr id="13372" name="Text Box 93"/>
          <p:cNvSpPr txBox="1">
            <a:spLocks noChangeArrowheads="1"/>
          </p:cNvSpPr>
          <p:nvPr/>
        </p:nvSpPr>
        <p:spPr bwMode="auto">
          <a:xfrm>
            <a:off x="4724400" y="1066800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/>
              <a:t>Thread 3</a:t>
            </a:r>
          </a:p>
        </p:txBody>
      </p:sp>
      <p:sp>
        <p:nvSpPr>
          <p:cNvPr id="13374" name="Rectangle 16"/>
          <p:cNvSpPr>
            <a:spLocks noChangeArrowheads="1"/>
          </p:cNvSpPr>
          <p:nvPr/>
        </p:nvSpPr>
        <p:spPr bwMode="auto">
          <a:xfrm>
            <a:off x="5475288" y="1900238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375" name="Line 62"/>
          <p:cNvSpPr>
            <a:spLocks noChangeShapeType="1"/>
          </p:cNvSpPr>
          <p:nvPr/>
        </p:nvSpPr>
        <p:spPr bwMode="auto">
          <a:xfrm flipH="1">
            <a:off x="5284788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Rectangle 16"/>
          <p:cNvSpPr>
            <a:spLocks noChangeArrowheads="1"/>
          </p:cNvSpPr>
          <p:nvPr/>
        </p:nvSpPr>
        <p:spPr bwMode="auto">
          <a:xfrm>
            <a:off x="7227888" y="3124200"/>
            <a:ext cx="6858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77" name="TextBox 2"/>
          <p:cNvSpPr txBox="1">
            <a:spLocks noChangeArrowheads="1"/>
          </p:cNvSpPr>
          <p:nvPr/>
        </p:nvSpPr>
        <p:spPr bwMode="auto">
          <a:xfrm>
            <a:off x="6161088" y="3698875"/>
            <a:ext cx="2590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Active Partial Sum elements </a:t>
            </a:r>
          </a:p>
        </p:txBody>
      </p:sp>
      <p:sp>
        <p:nvSpPr>
          <p:cNvPr id="13378" name="Rectangle 26"/>
          <p:cNvSpPr>
            <a:spLocks noChangeArrowheads="1"/>
          </p:cNvSpPr>
          <p:nvPr/>
        </p:nvSpPr>
        <p:spPr bwMode="auto">
          <a:xfrm>
            <a:off x="5475288" y="29718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Rectangle 26"/>
          <p:cNvSpPr>
            <a:spLocks noChangeArrowheads="1"/>
          </p:cNvSpPr>
          <p:nvPr/>
        </p:nvSpPr>
        <p:spPr bwMode="auto">
          <a:xfrm>
            <a:off x="5475288" y="4122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Rectangle 26"/>
          <p:cNvSpPr>
            <a:spLocks noChangeArrowheads="1"/>
          </p:cNvSpPr>
          <p:nvPr/>
        </p:nvSpPr>
        <p:spPr bwMode="auto">
          <a:xfrm>
            <a:off x="5475288" y="5265738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Thread Index to Data Mapping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thread is responsible of an even-index location of the partial sum vector </a:t>
            </a:r>
          </a:p>
          <a:p>
            <a:pPr lvl="1"/>
            <a:r>
              <a:rPr lang="en-US" smtClean="0"/>
              <a:t>One input is the location of responsibility</a:t>
            </a:r>
          </a:p>
          <a:p>
            <a:endParaRPr lang="en-US" smtClean="0"/>
          </a:p>
          <a:p>
            <a:r>
              <a:rPr lang="en-US" smtClean="0"/>
              <a:t>After each step, half of the threads are no longer needed</a:t>
            </a:r>
          </a:p>
          <a:p>
            <a:endParaRPr lang="en-US" smtClean="0"/>
          </a:p>
          <a:p>
            <a:r>
              <a:rPr lang="en-US" smtClean="0"/>
              <a:t>In each step, one of the inputs comes from an increasing distance away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A9A153-5DAC-4F39-99A4-C2DDCABB4EB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Simple Thread 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Each thread block takes 2* </a:t>
            </a:r>
            <a:r>
              <a:rPr lang="en-US" dirty="0" err="1" smtClean="0"/>
              <a:t>BlockDim</a:t>
            </a:r>
            <a:r>
              <a:rPr lang="en-US" dirty="0" smtClean="0"/>
              <a:t>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elements</a:t>
            </a:r>
          </a:p>
          <a:p>
            <a:pPr>
              <a:defRPr/>
            </a:pPr>
            <a:r>
              <a:rPr lang="en-US" dirty="0" smtClean="0"/>
              <a:t>Each thread loads 2 elements into shared memory</a:t>
            </a:r>
            <a:endParaRPr lang="en-US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sz="16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__shared__ float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[2 * BLOCK_SIZE];</a:t>
            </a:r>
          </a:p>
          <a:p>
            <a:pPr marL="457200" lvl="1" indent="0">
              <a:buFontTx/>
              <a:buNone/>
              <a:defRPr/>
            </a:pPr>
            <a:endParaRPr lang="en-US" sz="16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=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threadIdx.x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u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nsigned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start = 2 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blockIdx.x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*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;</a:t>
            </a:r>
            <a:endParaRPr lang="en-US" sz="16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sz="16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[t] = input[start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FontTx/>
              <a:buNone/>
              <a:defRPr/>
            </a:pP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 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= input[start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 + </a:t>
            </a:r>
            <a:r>
              <a:rPr lang="en-US" sz="16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6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457200" lvl="1" indent="0">
              <a:buFontTx/>
              <a:buNone/>
              <a:defRPr/>
            </a:pPr>
            <a:endParaRPr lang="en-US" b="1" dirty="0" smtClean="0"/>
          </a:p>
          <a:p>
            <a:pPr lvl="1">
              <a:defRPr/>
            </a:pPr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FFEA4F-1F41-425D-8CF6-AC71BAE5F3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F1F5B-62A1-4670-979B-0D428F86D73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Reduction Step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 marL="974725" lvl="1" indent="-403225" eaLnBrk="1" hangingPunct="1">
              <a:buFontTx/>
              <a:buNone/>
            </a:pPr>
            <a:endParaRPr lang="en-US" sz="20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unsigned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stride;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for (stride = 1; stride &lt;=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blockDim.x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;  stride *= 2) {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__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();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if 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% stride == 0)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	 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2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+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=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partialSum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2 *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tx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+ stride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];</a:t>
            </a:r>
          </a:p>
          <a:p>
            <a:pPr marL="974725" lvl="1" indent="-403225" eaLnBrk="1" hangingPunct="1">
              <a:buFontTx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1258034" y="5410200"/>
            <a:ext cx="65905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/>
              <a:t>Let’s think about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__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</a:rPr>
              <a:t>syncthreads</a:t>
            </a:r>
            <a:r>
              <a:rPr lang="en-US" dirty="0" smtClean="0"/>
              <a:t> placement?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835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Any More QUESTIONS?</a:t>
            </a:r>
            <a:endParaRPr lang="en-US" dirty="0"/>
          </a:p>
        </p:txBody>
      </p:sp>
      <p:sp>
        <p:nvSpPr>
          <p:cNvPr id="27651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09BD94-6EC5-4AA8-9564-5E6583AA69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00B8A-B02C-4210-B5C4-4ED60EFBA18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smtClean="0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 smtClean="0"/>
              <a:t>Introduce the concept of Reduction Trees, arguably the most widely used parallel computation pattern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Memory coalescing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Control divergence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Thread utilization</a:t>
            </a:r>
          </a:p>
          <a:p>
            <a:pPr marL="857250" lvl="1" indent="-457200" eaLnBrk="1" hangingPunct="1">
              <a:defRPr/>
            </a:pPr>
            <a:endParaRPr lang="en-US" dirty="0" smtClean="0"/>
          </a:p>
          <a:p>
            <a:pPr marL="974725" lvl="1" indent="-403225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 Level</a:t>
            </a:r>
          </a:p>
          <a:p>
            <a:endParaRPr lang="en-US" dirty="0"/>
          </a:p>
          <a:p>
            <a:r>
              <a:rPr lang="en-US" dirty="0" smtClean="0"/>
              <a:t>Data Level</a:t>
            </a:r>
          </a:p>
          <a:p>
            <a:endParaRPr lang="en-US" dirty="0"/>
          </a:p>
          <a:p>
            <a:r>
              <a:rPr lang="en-US" dirty="0" smtClean="0"/>
              <a:t>Task Level</a:t>
            </a:r>
          </a:p>
          <a:p>
            <a:endParaRPr lang="en-US" dirty="0"/>
          </a:p>
          <a:p>
            <a:r>
              <a:rPr lang="en-US" dirty="0" smtClean="0"/>
              <a:t>Work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David Kirk/NVIDIA and Wen-mei W. Hwu  ECE408/CS483/ECE498al, University of Illinois, 2007-2012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0F92B9-A479-4223-9681-1F9699ECFCF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2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300B8A-B02C-4210-B5C4-4ED60EFBA18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How would we parallelize this?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7924800" cy="3935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1219200"/>
            <a:ext cx="2938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H.264 Video Encode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reduction computation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Summarize a set of input values into one value using a “reduction operation”</a:t>
            </a:r>
          </a:p>
          <a:p>
            <a:pPr lvl="1"/>
            <a:r>
              <a:rPr lang="en-US" smtClean="0"/>
              <a:t>Max</a:t>
            </a:r>
          </a:p>
          <a:p>
            <a:pPr lvl="1"/>
            <a:r>
              <a:rPr lang="en-US" smtClean="0"/>
              <a:t>Min</a:t>
            </a:r>
          </a:p>
          <a:p>
            <a:pPr lvl="1"/>
            <a:r>
              <a:rPr lang="en-US" smtClean="0"/>
              <a:t>Sum</a:t>
            </a:r>
          </a:p>
          <a:p>
            <a:pPr lvl="1"/>
            <a:r>
              <a:rPr lang="en-US" smtClean="0"/>
              <a:t>Product</a:t>
            </a:r>
          </a:p>
          <a:p>
            <a:pPr lvl="1"/>
            <a:r>
              <a:rPr lang="en-US" smtClean="0"/>
              <a:t>Often with user defined reduction operation function as long as the operation</a:t>
            </a:r>
          </a:p>
          <a:p>
            <a:pPr lvl="2"/>
            <a:r>
              <a:rPr lang="en-US" smtClean="0"/>
              <a:t>Is associative and commutative</a:t>
            </a:r>
          </a:p>
          <a:p>
            <a:pPr lvl="2"/>
            <a:r>
              <a:rPr lang="en-US" smtClean="0"/>
              <a:t>Has a well-defined identity value (e.g., 0 for sum)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86B89A-FF86-4CB0-8369-2257168871E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 and Summarize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724400"/>
          </a:xfrm>
        </p:spPr>
        <p:txBody>
          <a:bodyPr/>
          <a:lstStyle/>
          <a:p>
            <a:r>
              <a:rPr lang="en-US" dirty="0" smtClean="0"/>
              <a:t>A commonly used strategy for processing large input data sets</a:t>
            </a:r>
          </a:p>
          <a:p>
            <a:pPr lvl="1"/>
            <a:r>
              <a:rPr lang="en-US" dirty="0" smtClean="0"/>
              <a:t>There is no required order of processing elements in a data set  (associative and commutative)</a:t>
            </a:r>
          </a:p>
          <a:p>
            <a:pPr lvl="1"/>
            <a:r>
              <a:rPr lang="en-US" dirty="0" smtClean="0"/>
              <a:t>Partition the data set into smaller chunks</a:t>
            </a:r>
          </a:p>
          <a:p>
            <a:pPr lvl="1"/>
            <a:r>
              <a:rPr lang="en-US" dirty="0" smtClean="0"/>
              <a:t>Have each thread to process a chunk</a:t>
            </a:r>
          </a:p>
          <a:p>
            <a:pPr lvl="1"/>
            <a:r>
              <a:rPr lang="en-US" dirty="0" smtClean="0"/>
              <a:t>Use a reduction tree to summarize the results from each chunk into the final answer</a:t>
            </a:r>
          </a:p>
          <a:p>
            <a:r>
              <a:rPr lang="en-US" dirty="0" smtClean="0"/>
              <a:t>We will focus on the reduction tree step for now.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MapReduce</a:t>
            </a:r>
            <a:r>
              <a:rPr lang="en-US" dirty="0" smtClean="0"/>
              <a:t> and </a:t>
            </a:r>
            <a:r>
              <a:rPr lang="en-US" dirty="0" err="1" smtClean="0"/>
              <a:t>Hadoop</a:t>
            </a:r>
            <a:r>
              <a:rPr lang="en-US" dirty="0" smtClean="0"/>
              <a:t> frameworks are examples of this pattern</a:t>
            </a:r>
          </a:p>
          <a:p>
            <a:pPr lvl="1"/>
            <a:endParaRPr lang="en-US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BC2B16D-A304-4162-BAED-B6FD76CAA4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r>
              <a:rPr lang="en-US" dirty="0" smtClean="0"/>
              <a:t>A sequential reduction algorithm performs O(N) operations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 the result as an identity value for the reduction operation</a:t>
            </a:r>
          </a:p>
          <a:p>
            <a:pPr lvl="1"/>
            <a:r>
              <a:rPr lang="en-US" dirty="0" smtClean="0"/>
              <a:t>Smallest possible value for max reduction</a:t>
            </a:r>
          </a:p>
          <a:p>
            <a:pPr lvl="1"/>
            <a:r>
              <a:rPr lang="en-US" dirty="0" smtClean="0"/>
              <a:t>Largest possible value for min reduction</a:t>
            </a:r>
          </a:p>
          <a:p>
            <a:pPr lvl="1"/>
            <a:r>
              <a:rPr lang="en-US" dirty="0" smtClean="0"/>
              <a:t>0 for sum reduction</a:t>
            </a:r>
          </a:p>
          <a:p>
            <a:pPr lvl="1"/>
            <a:r>
              <a:rPr lang="en-US" dirty="0" smtClean="0"/>
              <a:t>1 for product reduction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Scan through the input and perform the reduction operation between the result value and the current input value</a:t>
            </a:r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0014B8A-122D-4CF2-9E47-4029E0BB39E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458200" cy="1143000"/>
          </a:xfrm>
        </p:spPr>
        <p:txBody>
          <a:bodyPr/>
          <a:lstStyle/>
          <a:p>
            <a:r>
              <a:rPr lang="en-US" dirty="0" smtClean="0"/>
              <a:t>A parallel reduction tree algorithm performs N-1 Operations in log(N) steps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50088" y="6246813"/>
            <a:ext cx="1905000" cy="457200"/>
          </a:xfrm>
        </p:spPr>
        <p:txBody>
          <a:bodyPr/>
          <a:lstStyle/>
          <a:p>
            <a:pPr>
              <a:defRPr/>
            </a:pPr>
            <a:fld id="{C629B8E5-A5D0-444C-8787-AC1B034D7F0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863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6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4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227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371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515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659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80350" y="14525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00263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8888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75300" y="33194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9188" y="3316288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1974850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1960563" y="19859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2546350" y="19859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4"/>
          </p:cNvCxnSpPr>
          <p:nvPr/>
        </p:nvCxnSpPr>
        <p:spPr>
          <a:xfrm>
            <a:off x="2393950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308850" y="2214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28" name="Oval 27"/>
          <p:cNvSpPr/>
          <p:nvPr/>
        </p:nvSpPr>
        <p:spPr>
          <a:xfrm>
            <a:off x="5440363" y="22177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29" name="Oval 28"/>
          <p:cNvSpPr/>
          <p:nvPr/>
        </p:nvSpPr>
        <p:spPr>
          <a:xfrm>
            <a:off x="3681413" y="2255838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0" name="Oval 29"/>
          <p:cNvSpPr/>
          <p:nvPr/>
        </p:nvSpPr>
        <p:spPr>
          <a:xfrm>
            <a:off x="6394450" y="40767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1" name="Oval 30"/>
          <p:cNvSpPr/>
          <p:nvPr/>
        </p:nvSpPr>
        <p:spPr>
          <a:xfrm>
            <a:off x="2843213" y="40433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995613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6850" y="5186363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4718050" y="5643563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max</a:t>
            </a:r>
          </a:p>
        </p:txBody>
      </p:sp>
      <p:cxnSp>
        <p:nvCxnSpPr>
          <p:cNvPr id="38" name="Straight Arrow Connector 37"/>
          <p:cNvCxnSpPr>
            <a:endCxn id="31" idx="1"/>
          </p:cNvCxnSpPr>
          <p:nvPr/>
        </p:nvCxnSpPr>
        <p:spPr>
          <a:xfrm>
            <a:off x="2393950" y="3852863"/>
            <a:ext cx="571500" cy="3127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0" idx="1"/>
          </p:cNvCxnSpPr>
          <p:nvPr/>
        </p:nvCxnSpPr>
        <p:spPr>
          <a:xfrm>
            <a:off x="5842000" y="3852863"/>
            <a:ext cx="674688" cy="3460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70513" y="1989138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681413" y="2024063"/>
            <a:ext cx="204787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51700" y="1985963"/>
            <a:ext cx="204788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252913" y="204311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67425" y="2016125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7880350" y="2024063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100513" y="3076575"/>
            <a:ext cx="0" cy="2651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70575" y="3055938"/>
            <a:ext cx="0" cy="265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5888" y="3052763"/>
            <a:ext cx="0" cy="2635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7"/>
          </p:cNvCxnSpPr>
          <p:nvPr/>
        </p:nvCxnSpPr>
        <p:spPr>
          <a:xfrm flipH="1">
            <a:off x="3559175" y="3894138"/>
            <a:ext cx="460375" cy="271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7" idx="2"/>
            <a:endCxn id="30" idx="7"/>
          </p:cNvCxnSpPr>
          <p:nvPr/>
        </p:nvCxnSpPr>
        <p:spPr>
          <a:xfrm flipH="1">
            <a:off x="7108825" y="3849688"/>
            <a:ext cx="627063" cy="349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1" idx="4"/>
            <a:endCxn id="32" idx="0"/>
          </p:cNvCxnSpPr>
          <p:nvPr/>
        </p:nvCxnSpPr>
        <p:spPr>
          <a:xfrm>
            <a:off x="3262313" y="4881563"/>
            <a:ext cx="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0" idx="4"/>
            <a:endCxn id="33" idx="0"/>
          </p:cNvCxnSpPr>
          <p:nvPr/>
        </p:nvCxnSpPr>
        <p:spPr>
          <a:xfrm>
            <a:off x="6813550" y="4914900"/>
            <a:ext cx="0" cy="27146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2"/>
          </p:cNvCxnSpPr>
          <p:nvPr/>
        </p:nvCxnSpPr>
        <p:spPr>
          <a:xfrm>
            <a:off x="3262313" y="5719763"/>
            <a:ext cx="1455737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3" idx="2"/>
          </p:cNvCxnSpPr>
          <p:nvPr/>
        </p:nvCxnSpPr>
        <p:spPr>
          <a:xfrm flipH="1">
            <a:off x="5556250" y="5719763"/>
            <a:ext cx="1257300" cy="1476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745163" y="6324600"/>
            <a:ext cx="533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3" name="Straight Arrow Connector 72"/>
          <p:cNvCxnSpPr>
            <a:stCxn id="34" idx="5"/>
            <a:endCxn id="71" idx="1"/>
          </p:cNvCxnSpPr>
          <p:nvPr/>
        </p:nvCxnSpPr>
        <p:spPr>
          <a:xfrm>
            <a:off x="5432425" y="6357938"/>
            <a:ext cx="312738" cy="2333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Quick Analysis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4572000"/>
          </a:xfrm>
        </p:spPr>
        <p:txBody>
          <a:bodyPr/>
          <a:lstStyle/>
          <a:p>
            <a:r>
              <a:rPr lang="en-US" dirty="0" smtClean="0"/>
              <a:t>For N input values, the reduction tree performs</a:t>
            </a:r>
          </a:p>
          <a:p>
            <a:pPr lvl="1"/>
            <a:r>
              <a:rPr lang="en-US" dirty="0" smtClean="0"/>
              <a:t>(1/2)N + (1/4)N + (1/8)N + … (1/2</a:t>
            </a:r>
            <a:r>
              <a:rPr lang="en-US" baseline="30000" dirty="0" smtClean="0"/>
              <a:t>logN</a:t>
            </a:r>
            <a:r>
              <a:rPr lang="en-US" dirty="0" smtClean="0"/>
              <a:t>)N) = N-1 operations</a:t>
            </a:r>
          </a:p>
          <a:p>
            <a:pPr lvl="1"/>
            <a:r>
              <a:rPr lang="en-US" dirty="0" smtClean="0"/>
              <a:t>In Log (N) steps – 1,000,000 input values take 20 steps</a:t>
            </a:r>
          </a:p>
          <a:p>
            <a:pPr lvl="2"/>
            <a:r>
              <a:rPr lang="en-US" dirty="0" smtClean="0"/>
              <a:t>Assuming that we have enough execution resources</a:t>
            </a:r>
          </a:p>
          <a:p>
            <a:pPr lvl="1"/>
            <a:r>
              <a:rPr lang="en-US" dirty="0" smtClean="0"/>
              <a:t>Average Parallelism (N-1)/Log(N))</a:t>
            </a:r>
          </a:p>
          <a:p>
            <a:pPr lvl="2"/>
            <a:r>
              <a:rPr lang="en-US" dirty="0" smtClean="0"/>
              <a:t>For N = 1,000,000, average parallelism is 50,000</a:t>
            </a:r>
          </a:p>
          <a:p>
            <a:pPr lvl="2"/>
            <a:r>
              <a:rPr lang="en-US" dirty="0" smtClean="0"/>
              <a:t>However, peak resource requirement is 500,000!</a:t>
            </a:r>
          </a:p>
          <a:p>
            <a:r>
              <a:rPr lang="en-US" dirty="0" smtClean="0"/>
              <a:t>This is a work-efficient parallel algorithm</a:t>
            </a:r>
          </a:p>
          <a:p>
            <a:pPr lvl="1"/>
            <a:r>
              <a:rPr lang="en-US" dirty="0" smtClean="0"/>
              <a:t>The amount of work done is comparable to sequential</a:t>
            </a:r>
          </a:p>
          <a:p>
            <a:pPr lvl="1"/>
            <a:r>
              <a:rPr lang="en-US" dirty="0" smtClean="0"/>
              <a:t>Many parallel algorithms are not work efficient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cs typeface="Times New Roman" pitchFamily="18" charset="0"/>
              </a:rPr>
              <a:t>© David Kirk/NVIDIA and Wen-mei W. Hwu  ECE408/CS483/ECE498al, University of Illinois, 2007-2012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55220-2FFB-4B0C-B1DB-861C76C468F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DAF927B7E6840AFEE6B43DB4C950A" ma:contentTypeVersion="0" ma:contentTypeDescription="Create a new document." ma:contentTypeScope="" ma:versionID="becef4eefd9c975e1739efe29f7bf4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AF5326-F720-44BA-8F13-7ABA90BFC1BF}"/>
</file>

<file path=customXml/itemProps2.xml><?xml version="1.0" encoding="utf-8"?>
<ds:datastoreItem xmlns:ds="http://schemas.openxmlformats.org/officeDocument/2006/customXml" ds:itemID="{738F6F3B-80E7-4F58-A958-131EB293B79A}"/>
</file>

<file path=customXml/itemProps3.xml><?xml version="1.0" encoding="utf-8"?>
<ds:datastoreItem xmlns:ds="http://schemas.openxmlformats.org/officeDocument/2006/customXml" ds:itemID="{11CFB443-3C58-4F13-9F80-7CBE720262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43116</TotalTime>
  <Words>1074</Words>
  <Application>Microsoft Macintosh PowerPoint</Application>
  <PresentationFormat>On-screen Show (4:3)</PresentationFormat>
  <Paragraphs>193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ECE408 Fall 2015   Applied Parallel Programming  Lecture 11  Parallel Computation Patterns – Reduction Trees  </vt:lpstr>
      <vt:lpstr>Objective</vt:lpstr>
      <vt:lpstr>Scales of Parallelism</vt:lpstr>
      <vt:lpstr>How would we parallelize this?</vt:lpstr>
      <vt:lpstr>What is a reduction computation</vt:lpstr>
      <vt:lpstr>Partition and Summarize</vt:lpstr>
      <vt:lpstr>A sequential reduction algorithm performs O(N) operations</vt:lpstr>
      <vt:lpstr>A parallel reduction tree algorithm performs N-1 Operations in log(N) steps</vt:lpstr>
      <vt:lpstr>A Quick Analysis</vt:lpstr>
      <vt:lpstr>Simple Vector Reduction</vt:lpstr>
      <vt:lpstr>A Sum Example</vt:lpstr>
      <vt:lpstr>Simple Thread Index to Data Mapping</vt:lpstr>
      <vt:lpstr>A Simple Thread Block Design</vt:lpstr>
      <vt:lpstr>The Reduction Step</vt:lpstr>
      <vt:lpstr>Any More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Sanjay Patel</cp:lastModifiedBy>
  <cp:revision>244</cp:revision>
  <dcterms:created xsi:type="dcterms:W3CDTF">1601-01-01T00:00:00Z</dcterms:created>
  <dcterms:modified xsi:type="dcterms:W3CDTF">2015-10-01T02:37:13Z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0x010100010DAF927B7E6840AFEE6B43DB4C950A</vt:lpwstr>
  </property>
</Properties>
</file>