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408" r:id="rId6"/>
    <p:sldId id="413" r:id="rId7"/>
    <p:sldId id="445" r:id="rId8"/>
    <p:sldId id="447" r:id="rId9"/>
    <p:sldId id="451" r:id="rId10"/>
    <p:sldId id="411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8" autoAdjust="0"/>
    <p:restoredTop sz="92677" autoAdjust="0"/>
  </p:normalViewPr>
  <p:slideViewPr>
    <p:cSldViewPr>
      <p:cViewPr>
        <p:scale>
          <a:sx n="112" d="100"/>
          <a:sy n="112" d="100"/>
        </p:scale>
        <p:origin x="-15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A568CFEF-5782-4DCA-A699-644797634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CCB83ED-4E01-460E-809E-666DD18D8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3ACE8-8BAC-46C1-B627-183E9680E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20349-23CC-4315-B52A-8B5EA6C32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7005-C903-4FF3-8E65-31A91E2CA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B086D-983A-4685-A836-21D91F9D5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F8EA-DE25-438C-A4E0-08F1164E1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D055-4D22-469A-9F01-841D1A1CC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3F05F-EAFF-4EA8-B03B-1CC39608B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35D1-358E-4799-80E5-2CBF3CC63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9F8BC-9C45-403F-B560-DE548B337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BC04C-D4CF-46D7-9A78-CB0DF9712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FC335-8AC9-4C4F-8F08-44EA6E182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49198-2288-492C-99A4-2BDC35142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BE24A-33F4-4405-B11B-9A2D65EC8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33D81-E6CA-4E60-8B4C-6FD5E1787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7D15E988-30D5-4C4E-A5FD-154838FE5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65E5FD67-3734-45DF-B153-CC6311D1C3EB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 dirty="0" smtClean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3058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ECE408/CS483 Fall 2015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ea typeface="Gulim" pitchFamily="34" charset="-127"/>
              </a:rPr>
              <a:t> </a:t>
            </a:r>
            <a:r>
              <a:rPr lang="en-US" sz="3200" dirty="0" smtClean="0">
                <a:ea typeface="Gulim" pitchFamily="34" charset="-127"/>
              </a:rPr>
              <a:t>Applied Parallel Programming</a:t>
            </a:r>
            <a:r>
              <a:rPr lang="en-US" altLang="ko-KR" sz="3600" dirty="0" smtClean="0">
                <a:ea typeface="Gulim" pitchFamily="34" charset="-127"/>
              </a:rPr>
              <a:t/>
            </a:r>
            <a:br>
              <a:rPr lang="en-US" altLang="ko-KR" sz="3600" dirty="0" smtClean="0">
                <a:ea typeface="Gulim" pitchFamily="34" charset="-127"/>
              </a:rPr>
            </a:br>
            <a:r>
              <a:rPr lang="en-US" altLang="ko-KR" sz="3600" dirty="0" smtClean="0">
                <a:ea typeface="Gulim" pitchFamily="34" charset="-127"/>
              </a:rPr>
              <a:t/>
            </a:r>
            <a:br>
              <a:rPr lang="en-US" altLang="ko-KR" sz="3600" dirty="0" smtClean="0">
                <a:ea typeface="Gulim" pitchFamily="34" charset="-127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Lecture 10: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Tiled Convolution Analysis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dirty="0" smtClean="0"/>
              <a:t>© David Kirk/NVIDIA and Wen-mei W. Hwu       ECE408/CS483/ECE498al University of Illinois, 2007-2012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Output Tiling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35000" y="1327150"/>
            <a:ext cx="8305800" cy="4572000"/>
          </a:xfrm>
        </p:spPr>
        <p:txBody>
          <a:bodyPr/>
          <a:lstStyle/>
          <a:p>
            <a:r>
              <a:rPr lang="en-US" dirty="0" smtClean="0"/>
              <a:t>Use a thread block to calculate a tile of P</a:t>
            </a:r>
          </a:p>
          <a:p>
            <a:pPr lvl="1"/>
            <a:r>
              <a:rPr lang="en-US" dirty="0" smtClean="0"/>
              <a:t>Each output tile is of TILE_SIZE for both x and y 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dirty="0" smtClean="0"/>
              <a:t>© David Kirk/NVIDIA and Wen-mei W. Hwu       ECE408/CS483/ECE498al University of Illinois, 2007-2012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8AADE065-161B-43F2-A778-4C3E79625E94}" type="slidenum">
              <a:rPr lang="en-US" sz="1400" smtClean="0">
                <a:latin typeface="Times New Roman" pitchFamily="18" charset="0"/>
              </a:rPr>
              <a:pPr eaLnBrk="1" hangingPunct="1"/>
              <a:t>2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2100" y="3136900"/>
            <a:ext cx="6400800" cy="318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2100" y="31115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28900" y="31115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21100" y="31115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7900" y="31115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42000" y="31115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96100" y="31115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2100" y="4165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28900" y="4165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21100" y="4165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5200" y="4165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42000" y="4165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2100" y="52578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28900" y="52578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21100" y="52451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87900" y="52578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54700" y="52578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08800" y="4165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68500" y="3568700"/>
            <a:ext cx="127000" cy="88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33" name="Rectangle 1"/>
          <p:cNvSpPr>
            <a:spLocks noChangeArrowheads="1"/>
          </p:cNvSpPr>
          <p:nvPr/>
        </p:nvSpPr>
        <p:spPr bwMode="auto">
          <a:xfrm>
            <a:off x="2514600" y="2667000"/>
            <a:ext cx="6007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err="1"/>
              <a:t>col_o</a:t>
            </a:r>
            <a:r>
              <a:rPr lang="en-US" b="1" dirty="0"/>
              <a:t> = </a:t>
            </a:r>
            <a:r>
              <a:rPr lang="en-US" b="1" dirty="0" err="1"/>
              <a:t>blockIdx.x</a:t>
            </a:r>
            <a:r>
              <a:rPr lang="en-US" b="1" dirty="0"/>
              <a:t> * </a:t>
            </a:r>
            <a:r>
              <a:rPr lang="en-US" b="1" dirty="0" smtClean="0"/>
              <a:t>TILE_WIDTH </a:t>
            </a:r>
            <a:r>
              <a:rPr lang="en-US" b="1" dirty="0"/>
              <a:t>+ </a:t>
            </a:r>
            <a:r>
              <a:rPr lang="en-US" b="1" dirty="0" err="1"/>
              <a:t>tx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17434" name="Rectangle 25"/>
          <p:cNvSpPr>
            <a:spLocks noChangeArrowheads="1"/>
          </p:cNvSpPr>
          <p:nvPr/>
        </p:nvSpPr>
        <p:spPr bwMode="auto">
          <a:xfrm rot="16200000">
            <a:off x="-814973" y="4167774"/>
            <a:ext cx="425450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/>
              <a:t> </a:t>
            </a:r>
            <a:r>
              <a:rPr lang="en-US" b="1" dirty="0" err="1"/>
              <a:t>row_o</a:t>
            </a:r>
            <a:r>
              <a:rPr lang="en-US" b="1" dirty="0"/>
              <a:t> = </a:t>
            </a:r>
            <a:r>
              <a:rPr lang="en-US" b="1" dirty="0" err="1" smtClean="0"/>
              <a:t>blockIdx.y</a:t>
            </a:r>
            <a:r>
              <a:rPr lang="en-US" b="1" dirty="0" smtClean="0"/>
              <a:t>*TILE_WIDTH </a:t>
            </a:r>
            <a:r>
              <a:rPr lang="en-US" b="1" dirty="0"/>
              <a:t>+ </a:t>
            </a:r>
            <a:r>
              <a:rPr lang="en-US" b="1" dirty="0" err="1"/>
              <a:t>ty</a:t>
            </a:r>
            <a:r>
              <a:rPr lang="en-US" b="1" dirty="0"/>
              <a:t>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403350" y="1803400"/>
            <a:ext cx="45593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0100" y="2413000"/>
            <a:ext cx="3276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tiles need to cover halo elements.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70100" y="5537200"/>
            <a:ext cx="3276600" cy="622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03350" y="1803400"/>
            <a:ext cx="666750" cy="435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46700" y="2413000"/>
            <a:ext cx="615950" cy="375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204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204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F39DF853-503A-4CDC-BA5C-084C347A5F5C}" type="slidenum">
              <a:rPr lang="en-US" sz="1400" smtClean="0">
                <a:latin typeface="Times New Roman" pitchFamily="18" charset="0"/>
              </a:rPr>
              <a:pPr eaLnBrk="1" hangingPunct="1"/>
              <a:t>3</a:t>
            </a:fld>
            <a:endParaRPr lang="en-US" sz="1400" dirty="0" smtClean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4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5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83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68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16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24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355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36763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368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16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24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2000" y="24130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431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416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24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35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320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431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416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224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335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320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31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416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03350" y="18161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386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98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546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530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78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386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980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53013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530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578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386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498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48250" y="5245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594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578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386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498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82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594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578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386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498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482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3594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578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19600" y="46482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542" name="TextBox 65"/>
          <p:cNvSpPr txBox="1">
            <a:spLocks noChangeArrowheads="1"/>
          </p:cNvSpPr>
          <p:nvPr/>
        </p:nvSpPr>
        <p:spPr bwMode="auto">
          <a:xfrm>
            <a:off x="2506663" y="3671888"/>
            <a:ext cx="2547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/>
              <a:t>Output Tile</a:t>
            </a:r>
          </a:p>
        </p:txBody>
      </p:sp>
      <p:sp>
        <p:nvSpPr>
          <p:cNvPr id="20543" name="TextBox 66"/>
          <p:cNvSpPr txBox="1">
            <a:spLocks noChangeArrowheads="1"/>
          </p:cNvSpPr>
          <p:nvPr/>
        </p:nvSpPr>
        <p:spPr bwMode="auto">
          <a:xfrm>
            <a:off x="6769100" y="2870200"/>
            <a:ext cx="2181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/>
              <a:t>Input Tile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178550" y="3211513"/>
            <a:ext cx="5905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73825" y="2108200"/>
            <a:ext cx="157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Mask_Width</a:t>
            </a:r>
            <a:r>
              <a:rPr lang="en-US" dirty="0" smtClean="0"/>
              <a:t> = 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Analysis for a small 8X8 output tile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12X12=144 N elements need to be loaded into shared memory</a:t>
            </a:r>
          </a:p>
          <a:p>
            <a:r>
              <a:rPr lang="en-US" dirty="0" smtClean="0"/>
              <a:t>The calculation of each P element needs to access 25 N elements</a:t>
            </a:r>
          </a:p>
          <a:p>
            <a:r>
              <a:rPr lang="en-US" dirty="0" smtClean="0"/>
              <a:t>8X8X25 = 1600 global memory accesses are converted into shared memory accesses</a:t>
            </a:r>
          </a:p>
          <a:p>
            <a:r>
              <a:rPr lang="en-US" dirty="0" smtClean="0"/>
              <a:t>A reduction of 1600/144 = 11X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4572000"/>
          </a:xfrm>
        </p:spPr>
        <p:txBody>
          <a:bodyPr/>
          <a:lstStyle/>
          <a:p>
            <a:r>
              <a:rPr lang="en-US" dirty="0" smtClean="0"/>
              <a:t>(Tile_Width+Mask_Width-1) </a:t>
            </a:r>
            <a:r>
              <a:rPr lang="en-US" baseline="30000" dirty="0" smtClean="0"/>
              <a:t>2</a:t>
            </a:r>
            <a:r>
              <a:rPr lang="en-US" dirty="0" smtClean="0"/>
              <a:t> elements of </a:t>
            </a:r>
            <a:r>
              <a:rPr lang="en-US" b="1" dirty="0" smtClean="0"/>
              <a:t>N</a:t>
            </a:r>
            <a:r>
              <a:rPr lang="en-US" dirty="0" smtClean="0"/>
              <a:t> need to be loaded into shared memory</a:t>
            </a:r>
          </a:p>
          <a:p>
            <a:r>
              <a:rPr lang="en-US" dirty="0" smtClean="0"/>
              <a:t>The calculation of each element of </a:t>
            </a:r>
            <a:r>
              <a:rPr lang="en-US" b="1" dirty="0" smtClean="0"/>
              <a:t>P</a:t>
            </a:r>
            <a:r>
              <a:rPr lang="en-US" dirty="0" smtClean="0"/>
              <a:t> needs to access </a:t>
            </a:r>
            <a:r>
              <a:rPr lang="en-US" dirty="0" err="1" smtClean="0"/>
              <a:t>Mask_Width</a:t>
            </a:r>
            <a:r>
              <a:rPr lang="en-US" dirty="0" smtClean="0"/>
              <a:t> </a:t>
            </a:r>
            <a:r>
              <a:rPr lang="en-US" baseline="30000" dirty="0" smtClean="0"/>
              <a:t>2 </a:t>
            </a:r>
            <a:r>
              <a:rPr lang="en-US" dirty="0"/>
              <a:t> </a:t>
            </a:r>
            <a:r>
              <a:rPr lang="en-US" dirty="0" smtClean="0"/>
              <a:t>elements of </a:t>
            </a:r>
            <a:r>
              <a:rPr lang="en-US" b="1" dirty="0" smtClean="0"/>
              <a:t>N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 * </a:t>
            </a:r>
            <a:r>
              <a:rPr lang="en-US" dirty="0" err="1" smtClean="0"/>
              <a:t>Mask_Width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 global memory accesses are converted into shared memory accesses</a:t>
            </a:r>
          </a:p>
          <a:p>
            <a:r>
              <a:rPr lang="en-US" dirty="0" smtClean="0"/>
              <a:t>The reduction is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err="1" smtClean="0"/>
              <a:t>Tile_Width</a:t>
            </a:r>
            <a:r>
              <a:rPr lang="en-US" sz="2000" dirty="0" smtClean="0"/>
              <a:t> 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* </a:t>
            </a:r>
            <a:r>
              <a:rPr lang="en-US" sz="2000" dirty="0" err="1" smtClean="0"/>
              <a:t>Mask_Width</a:t>
            </a:r>
            <a:r>
              <a:rPr lang="en-US" sz="2000" dirty="0" smtClean="0"/>
              <a:t> 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/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(Tile_Width+Mask_Width-1) 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8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Reduction for 2D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686800" cy="2209800"/>
          </a:xfrm>
        </p:spPr>
        <p:txBody>
          <a:bodyPr/>
          <a:lstStyle/>
          <a:p>
            <a:r>
              <a:rPr lang="en-US" dirty="0" smtClean="0"/>
              <a:t>The reduction is</a:t>
            </a:r>
            <a:endParaRPr lang="en-US" dirty="0"/>
          </a:p>
          <a:p>
            <a:pPr marL="0" indent="0" algn="ctr">
              <a:buNone/>
            </a:pPr>
            <a:r>
              <a:rPr lang="en-US" sz="2400" dirty="0" err="1" smtClean="0"/>
              <a:t>Mask_Width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* (</a:t>
            </a:r>
            <a:r>
              <a:rPr lang="en-US" sz="2400" dirty="0" err="1" smtClean="0"/>
              <a:t>Tile_Width</a:t>
            </a:r>
            <a:r>
              <a:rPr lang="en-US" sz="2400" dirty="0" smtClean="0"/>
              <a:t>) 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/(Tile_Width+Mask_Size-1) </a:t>
            </a:r>
            <a:r>
              <a:rPr lang="en-US" sz="2400" baseline="30000" dirty="0" smtClean="0"/>
              <a:t>2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8454544"/>
              </p:ext>
            </p:extLst>
          </p:nvPr>
        </p:nvGraphicFramePr>
        <p:xfrm>
          <a:off x="685800" y="3886200"/>
          <a:ext cx="6921500" cy="174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143000"/>
                <a:gridCol w="1181100"/>
                <a:gridCol w="1384300"/>
                <a:gridCol w="1384300"/>
              </a:tblGrid>
              <a:tr h="3913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Tile</a:t>
                      </a:r>
                      <a:r>
                        <a:rPr lang="en-US" baseline="0" dirty="0" err="1" smtClean="0"/>
                        <a:t>_Width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</a:t>
                      </a:r>
                    </a:p>
                    <a:p>
                      <a:r>
                        <a:rPr lang="en-US" dirty="0" err="1" smtClean="0"/>
                        <a:t>Mask_Width</a:t>
                      </a:r>
                      <a:r>
                        <a:rPr lang="en-US" baseline="0" dirty="0" smtClean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</a:t>
                      </a:r>
                      <a:endParaRPr lang="en-US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</a:t>
                      </a:r>
                    </a:p>
                    <a:p>
                      <a:r>
                        <a:rPr lang="en-US" dirty="0" err="1" smtClean="0"/>
                        <a:t>Mask_Width</a:t>
                      </a:r>
                      <a:r>
                        <a:rPr lang="en-US" dirty="0" smtClean="0"/>
                        <a:t> =</a:t>
                      </a:r>
                      <a:r>
                        <a:rPr lang="en-US" baseline="0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Any MORE QUESTIONS?</a:t>
            </a:r>
            <a:br>
              <a:rPr lang="en-US" dirty="0" smtClean="0"/>
            </a:br>
            <a:r>
              <a:rPr lang="en-US" dirty="0" smtClean="0"/>
              <a:t>Read Chapter 8</a:t>
            </a:r>
            <a:endParaRPr lang="en-US" dirty="0"/>
          </a:p>
        </p:txBody>
      </p:sp>
      <p:sp>
        <p:nvSpPr>
          <p:cNvPr id="33795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2007-2012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19B4C6E-F903-4A87-8992-07BA8276EEA2}" type="slidenum">
              <a:rPr lang="en-US" sz="1400" smtClean="0">
                <a:latin typeface="Times New Roman" pitchFamily="18" charset="0"/>
              </a:rPr>
              <a:pPr eaLnBrk="1" hangingPunct="1"/>
              <a:t>7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DAF927B7E6840AFEE6B43DB4C950A" ma:contentTypeVersion="0" ma:contentTypeDescription="Create a new document." ma:contentTypeScope="" ma:versionID="becef4eefd9c975e1739efe29f7bf4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C9FAB-6EB4-45B7-A41A-FF7815B0B014}"/>
</file>

<file path=customXml/itemProps2.xml><?xml version="1.0" encoding="utf-8"?>
<ds:datastoreItem xmlns:ds="http://schemas.openxmlformats.org/officeDocument/2006/customXml" ds:itemID="{27D7E3E8-C07E-419B-AB42-1FD79BB4A27E}"/>
</file>

<file path=customXml/itemProps3.xml><?xml version="1.0" encoding="utf-8"?>
<ds:datastoreItem xmlns:ds="http://schemas.openxmlformats.org/officeDocument/2006/customXml" ds:itemID="{3D9F916A-B166-4E9A-B1DA-B65A60D2BA8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51587</TotalTime>
  <Words>440</Words>
  <Application>Microsoft Macintosh PowerPoint</Application>
  <PresentationFormat>On-screen Show (4:3)</PresentationFormat>
  <Paragraphs>106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ECE408/CS483 Fall 2015   Applied Parallel Programming   Lecture 10:  Tiled Convolution Analysis</vt:lpstr>
      <vt:lpstr>2D Output Tiling</vt:lpstr>
      <vt:lpstr>Input tiles need to cover halo elements.</vt:lpstr>
      <vt:lpstr>A Simple Analysis for a small 8X8 output tile example</vt:lpstr>
      <vt:lpstr>In General</vt:lpstr>
      <vt:lpstr>Bandwidth Reduction for 2D</vt:lpstr>
      <vt:lpstr>Any MORE QUESTIONS? Read Chapter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Sanjay Patel</cp:lastModifiedBy>
  <cp:revision>242</cp:revision>
  <dcterms:created xsi:type="dcterms:W3CDTF">1601-01-01T00:00:00Z</dcterms:created>
  <dcterms:modified xsi:type="dcterms:W3CDTF">2015-09-24T03:24:49Z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0x010100010DAF927B7E6840AFEE6B43DB4C950A</vt:lpwstr>
  </property>
</Properties>
</file>