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554" r:id="rId6"/>
    <p:sldId id="567" r:id="rId7"/>
    <p:sldId id="568" r:id="rId8"/>
    <p:sldId id="556" r:id="rId9"/>
    <p:sldId id="475" r:id="rId10"/>
    <p:sldId id="557" r:id="rId11"/>
    <p:sldId id="478" r:id="rId12"/>
    <p:sldId id="477" r:id="rId13"/>
    <p:sldId id="559" r:id="rId14"/>
    <p:sldId id="561" r:id="rId15"/>
    <p:sldId id="564" r:id="rId16"/>
    <p:sldId id="569" r:id="rId17"/>
    <p:sldId id="531" r:id="rId18"/>
  </p:sldIdLst>
  <p:sldSz cx="9144000" cy="6858000" type="screen4x3"/>
  <p:notesSz cx="7023100" cy="9269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7087" autoAdjust="0"/>
  </p:normalViewPr>
  <p:slideViewPr>
    <p:cSldViewPr>
      <p:cViewPr>
        <p:scale>
          <a:sx n="99" d="100"/>
          <a:sy n="99" d="100"/>
        </p:scale>
        <p:origin x="-24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863" y="0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863" y="8805863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fld id="{DAD969BC-E024-4A42-A787-A56397656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84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03725"/>
            <a:ext cx="561975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74D0EE68-2F40-420F-9ECB-2370C44B3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0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F4A2D-9127-4201-B392-0E7AFD099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0DA05-21FB-4AC4-AC03-11CA43F74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286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8B6A5-DF27-4BFC-B2E5-89315FEEA7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84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8305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5C6AB-C718-42BD-82C2-A3D6B0781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1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C83B0-1DF2-4ADE-A819-EF6CF9EA9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8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F92B9-A479-4223-9681-1F9699ECF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6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0E6D8-D4CD-409F-B3DE-4AE64ED9C4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4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871DB-81E0-4F26-8B6C-AAC854AA3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1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2007-2012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AD7FB-6F65-4330-8DD5-96FA938A0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3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2007-2012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5A2CA-F1D8-41AC-8A44-9B4ECBBF1B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5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2007-2012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0C0D8-5F8F-4F06-812B-39CBFC9C8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9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E8EC7-864B-42D0-80B8-34FE2A1C61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0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7DC57-FFDB-4FB8-B25C-01F37BE80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2007-2012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DB78459F-7F01-493E-A878-3EE3A4F037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304800" y="228600"/>
            <a:ext cx="0" cy="640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381000" y="228600"/>
            <a:ext cx="0" cy="6400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>
                <a:cs typeface="Times New Roman" pitchFamily="18" charset="0"/>
              </a:rPr>
              <a:t>© David Kirk/NVIDIA and Wen-mei W. Hwu  ECE408/CS483/ECE498al, University of Illinois, </a:t>
            </a:r>
            <a:r>
              <a:rPr lang="en-US" sz="1200" dirty="0" smtClean="0">
                <a:cs typeface="Times New Roman" pitchFamily="18" charset="0"/>
              </a:rPr>
              <a:t>2007-2012</a:t>
            </a:r>
            <a:endParaRPr lang="en-US" sz="1200" dirty="0">
              <a:cs typeface="Times New Roman" pitchFamily="18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B8FC80-E481-436D-B599-15E064D7DA65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304800"/>
            <a:ext cx="8839200" cy="57912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  <a:ea typeface="Gulim" pitchFamily="34" charset="-127"/>
              </a:rPr>
              <a:t>ECE408</a:t>
            </a:r>
            <a:r>
              <a:rPr lang="en-US" sz="3200" dirty="0" smtClean="0">
                <a:latin typeface="Arial" charset="0"/>
                <a:ea typeface="Gulim" pitchFamily="34" charset="-127"/>
              </a:rPr>
              <a:t/>
            </a:r>
            <a:br>
              <a:rPr lang="en-US" sz="3200" dirty="0" smtClean="0">
                <a:latin typeface="Arial" charset="0"/>
                <a:ea typeface="Gulim" pitchFamily="34" charset="-127"/>
              </a:rPr>
            </a:br>
            <a:r>
              <a:rPr lang="en-US" sz="3200" dirty="0" smtClean="0">
                <a:latin typeface="Arial" charset="0"/>
                <a:ea typeface="Gulim" pitchFamily="34" charset="-127"/>
              </a:rPr>
              <a:t> Fall 2015</a:t>
            </a:r>
            <a:br>
              <a:rPr lang="en-US" sz="3200" dirty="0" smtClean="0">
                <a:latin typeface="Arial" charset="0"/>
                <a:ea typeface="Gulim" pitchFamily="34" charset="-127"/>
              </a:rPr>
            </a:br>
            <a:r>
              <a:rPr lang="en-US" sz="3200" dirty="0" smtClean="0">
                <a:latin typeface="Arial" charset="0"/>
                <a:ea typeface="Gulim" pitchFamily="34" charset="-127"/>
              </a:rPr>
              <a:t/>
            </a:r>
            <a:br>
              <a:rPr lang="en-US" sz="3200" dirty="0" smtClean="0">
                <a:latin typeface="Arial" charset="0"/>
                <a:ea typeface="Gulim" pitchFamily="34" charset="-127"/>
              </a:rPr>
            </a:br>
            <a:r>
              <a:rPr lang="en-US" sz="3200" dirty="0" smtClean="0">
                <a:ea typeface="Gulim" pitchFamily="34" charset="-127"/>
              </a:rPr>
              <a:t> </a:t>
            </a:r>
            <a:r>
              <a:rPr lang="en-US" sz="3200" dirty="0" smtClean="0">
                <a:latin typeface="Arial" charset="0"/>
                <a:ea typeface="Gulim" pitchFamily="34" charset="-127"/>
                <a:cs typeface="Arial" charset="0"/>
              </a:rPr>
              <a:t>Applied Parallel Programming</a:t>
            </a:r>
            <a:r>
              <a:rPr lang="en-US" sz="3200" dirty="0" smtClean="0">
                <a:latin typeface="Arial" charset="0"/>
                <a:ea typeface="Gulim" pitchFamily="34" charset="-127"/>
              </a:rPr>
              <a:t/>
            </a:r>
            <a:br>
              <a:rPr lang="en-US" sz="3200" dirty="0" smtClean="0">
                <a:latin typeface="Arial" charset="0"/>
                <a:ea typeface="Gulim" pitchFamily="34" charset="-127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latin typeface="Arial" charset="0"/>
                <a:cs typeface="Arial" charset="0"/>
              </a:rPr>
              <a:t>Lecture 12</a:t>
            </a:r>
            <a:r>
              <a:rPr lang="en-US" dirty="0" smtClean="0">
                <a:latin typeface="Arial" charset="0"/>
                <a:cs typeface="Arial" charset="0"/>
              </a:rPr>
              <a:t/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Parallel Computation Patterns – Reduction Trees (Part 2) </a:t>
            </a:r>
            <a:endParaRPr lang="en-US" sz="44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305800" cy="1143000"/>
          </a:xfrm>
        </p:spPr>
        <p:txBody>
          <a:bodyPr/>
          <a:lstStyle/>
          <a:p>
            <a:r>
              <a:rPr lang="en-US" dirty="0" smtClean="0"/>
              <a:t>A Quick Analysis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1024 thread block</a:t>
            </a:r>
          </a:p>
          <a:p>
            <a:pPr lvl="1"/>
            <a:r>
              <a:rPr lang="en-US" dirty="0" smtClean="0"/>
              <a:t>No divergence in the first 5 steps</a:t>
            </a:r>
          </a:p>
          <a:p>
            <a:pPr lvl="1"/>
            <a:r>
              <a:rPr lang="en-US" dirty="0" smtClean="0"/>
              <a:t>1024, 512, 256, 128, 64, 32 consecutive threads are active in each step</a:t>
            </a:r>
          </a:p>
          <a:p>
            <a:pPr lvl="1"/>
            <a:r>
              <a:rPr lang="en-US" dirty="0" smtClean="0"/>
              <a:t>The final 5 steps will still have divergence 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2007-2012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D88E1-A88B-446F-A390-F5C0EEE064D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2007-2012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37C535-C534-4257-ADA8-FF8C803D663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Parallel Algorithm Overhead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8763000" cy="4572000"/>
          </a:xfrm>
        </p:spPr>
        <p:txBody>
          <a:bodyPr/>
          <a:lstStyle/>
          <a:p>
            <a:pPr marL="457200" lvl="1" indent="0">
              <a:buFontTx/>
              <a:buNone/>
              <a:defRPr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__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shared__ float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[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2 * BLOCK_SIZE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];</a:t>
            </a:r>
          </a:p>
          <a:p>
            <a:pPr marL="457200" lvl="1" indent="0">
              <a:buFontTx/>
              <a:buNone/>
              <a:defRPr/>
            </a:pPr>
            <a:endParaRPr 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marL="457200" lvl="1" indent="0">
              <a:buFontTx/>
              <a:buNone/>
              <a:defRPr/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unsigned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tx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=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threadIdx.x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 marL="457200" lvl="1" indent="0">
              <a:buFontTx/>
              <a:buNone/>
              <a:defRPr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unsigned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 start = 2 *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blockIdx.x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 *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blockDim.x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 marL="457200" lvl="1" indent="0">
              <a:buFontTx/>
              <a:buNone/>
              <a:defRPr/>
            </a:pP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[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tx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]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= 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input[start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+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tx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]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 marL="457200" lvl="1" indent="0">
              <a:buFontTx/>
              <a:buNone/>
              <a:defRPr/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[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blockDim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 +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tx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]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= 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input[start +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blockDim.x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 +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tx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];</a:t>
            </a:r>
            <a:endParaRPr 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863876"/>
            <a:ext cx="91440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4725" lvl="1" indent="-403225" eaLnBrk="1" hangingPunct="1">
              <a:buFontTx/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unsigned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 stride;</a:t>
            </a:r>
          </a:p>
          <a:p>
            <a:pPr marL="974725" lvl="1" indent="-403225" eaLnBrk="1" hangingPunct="1">
              <a:buFontTx/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for (stride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=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blockDim.x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; 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stride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&gt; 0;  stride = stride / 2) 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{</a:t>
            </a:r>
            <a:endParaRPr 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1" hangingPunct="1"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  __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syncthreads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 marL="974725" lvl="1" indent="-403225" eaLnBrk="1" hangingPunct="1"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  if (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tx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&lt; stride)</a:t>
            </a:r>
          </a:p>
          <a:p>
            <a:pPr marL="974725" lvl="1" indent="-403225" eaLnBrk="1" hangingPunct="1"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[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tx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]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+=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[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tx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 + stride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];</a:t>
            </a:r>
          </a:p>
          <a:p>
            <a:pPr marL="974725" lvl="1" indent="-403225" eaLnBrk="1" hangingPunct="1"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8704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458200" cy="1143000"/>
          </a:xfrm>
        </p:spPr>
        <p:txBody>
          <a:bodyPr/>
          <a:lstStyle/>
          <a:p>
            <a:r>
              <a:rPr lang="en-US" dirty="0" smtClean="0"/>
              <a:t>Parallel Execution Overhead</a:t>
            </a:r>
          </a:p>
        </p:txBody>
      </p:sp>
      <p:sp>
        <p:nvSpPr>
          <p:cNvPr id="819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2007-2012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50088" y="6246813"/>
            <a:ext cx="1905000" cy="457200"/>
          </a:xfrm>
        </p:spPr>
        <p:txBody>
          <a:bodyPr/>
          <a:lstStyle/>
          <a:p>
            <a:pPr>
              <a:defRPr/>
            </a:pPr>
            <a:fld id="{C629B8E5-A5D0-444C-8787-AC1B034D7F0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93863" y="14525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2546350" y="14525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4550" y="14525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4222750" y="14525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37150" y="14525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51550" y="14525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65950" y="14525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80350" y="14525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00263" y="33194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98888" y="33194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75300" y="33194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69188" y="3316288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" name="Oval 17"/>
          <p:cNvSpPr/>
          <p:nvPr/>
        </p:nvSpPr>
        <p:spPr>
          <a:xfrm>
            <a:off x="1974850" y="2217738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+</a:t>
            </a:r>
          </a:p>
        </p:txBody>
      </p:sp>
      <p:cxnSp>
        <p:nvCxnSpPr>
          <p:cNvPr id="20" name="Straight Arrow Connector 19"/>
          <p:cNvCxnSpPr>
            <a:stCxn id="6" idx="2"/>
          </p:cNvCxnSpPr>
          <p:nvPr/>
        </p:nvCxnSpPr>
        <p:spPr>
          <a:xfrm>
            <a:off x="1960563" y="1985963"/>
            <a:ext cx="204787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 flipH="1">
            <a:off x="2546350" y="1985963"/>
            <a:ext cx="2667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4"/>
          </p:cNvCxnSpPr>
          <p:nvPr/>
        </p:nvCxnSpPr>
        <p:spPr>
          <a:xfrm>
            <a:off x="2393950" y="3055938"/>
            <a:ext cx="0" cy="265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308850" y="2214563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440363" y="2217738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+</a:t>
            </a:r>
          </a:p>
        </p:txBody>
      </p:sp>
      <p:sp>
        <p:nvSpPr>
          <p:cNvPr id="29" name="Oval 28"/>
          <p:cNvSpPr/>
          <p:nvPr/>
        </p:nvSpPr>
        <p:spPr>
          <a:xfrm>
            <a:off x="3681413" y="2255838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+</a:t>
            </a:r>
          </a:p>
        </p:txBody>
      </p:sp>
      <p:sp>
        <p:nvSpPr>
          <p:cNvPr id="30" name="Oval 29"/>
          <p:cNvSpPr/>
          <p:nvPr/>
        </p:nvSpPr>
        <p:spPr>
          <a:xfrm>
            <a:off x="6394450" y="40767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843213" y="4043363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995613" y="51863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46850" y="51863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Oval 33"/>
          <p:cNvSpPr/>
          <p:nvPr/>
        </p:nvSpPr>
        <p:spPr>
          <a:xfrm>
            <a:off x="4718050" y="5643563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31" idx="1"/>
          </p:cNvCxnSpPr>
          <p:nvPr/>
        </p:nvCxnSpPr>
        <p:spPr>
          <a:xfrm>
            <a:off x="2393950" y="3852863"/>
            <a:ext cx="571500" cy="3127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30" idx="1"/>
          </p:cNvCxnSpPr>
          <p:nvPr/>
        </p:nvCxnSpPr>
        <p:spPr>
          <a:xfrm>
            <a:off x="5842000" y="3852863"/>
            <a:ext cx="674688" cy="3460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370513" y="1989138"/>
            <a:ext cx="204787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681413" y="2024063"/>
            <a:ext cx="204787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251700" y="1985963"/>
            <a:ext cx="204788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252913" y="2043113"/>
            <a:ext cx="2667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067425" y="2016125"/>
            <a:ext cx="2667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880350" y="2024063"/>
            <a:ext cx="2667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100513" y="3076575"/>
            <a:ext cx="0" cy="2651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870575" y="3055938"/>
            <a:ext cx="0" cy="265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735888" y="3052763"/>
            <a:ext cx="0" cy="2635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1" idx="7"/>
          </p:cNvCxnSpPr>
          <p:nvPr/>
        </p:nvCxnSpPr>
        <p:spPr>
          <a:xfrm flipH="1">
            <a:off x="3559175" y="3894138"/>
            <a:ext cx="460375" cy="2714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7" idx="2"/>
            <a:endCxn id="30" idx="7"/>
          </p:cNvCxnSpPr>
          <p:nvPr/>
        </p:nvCxnSpPr>
        <p:spPr>
          <a:xfrm flipH="1">
            <a:off x="7108825" y="3849688"/>
            <a:ext cx="627063" cy="349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1" idx="4"/>
            <a:endCxn id="32" idx="0"/>
          </p:cNvCxnSpPr>
          <p:nvPr/>
        </p:nvCxnSpPr>
        <p:spPr>
          <a:xfrm>
            <a:off x="3262313" y="4881563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0" idx="4"/>
            <a:endCxn id="33" idx="0"/>
          </p:cNvCxnSpPr>
          <p:nvPr/>
        </p:nvCxnSpPr>
        <p:spPr>
          <a:xfrm>
            <a:off x="6813550" y="4914900"/>
            <a:ext cx="0" cy="2714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2" idx="2"/>
          </p:cNvCxnSpPr>
          <p:nvPr/>
        </p:nvCxnSpPr>
        <p:spPr>
          <a:xfrm>
            <a:off x="3262313" y="5719763"/>
            <a:ext cx="1455737" cy="1476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3" idx="2"/>
          </p:cNvCxnSpPr>
          <p:nvPr/>
        </p:nvCxnSpPr>
        <p:spPr>
          <a:xfrm flipH="1">
            <a:off x="5556250" y="5719763"/>
            <a:ext cx="1257300" cy="1476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745163" y="63246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3" name="Straight Arrow Connector 72"/>
          <p:cNvCxnSpPr>
            <a:stCxn id="34" idx="5"/>
            <a:endCxn id="71" idx="1"/>
          </p:cNvCxnSpPr>
          <p:nvPr/>
        </p:nvCxnSpPr>
        <p:spPr>
          <a:xfrm>
            <a:off x="5432425" y="6357938"/>
            <a:ext cx="312738" cy="2333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2601" y="2826772"/>
            <a:ext cx="8327097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Although the number </a:t>
            </a:r>
            <a:r>
              <a:rPr lang="en-US" smtClean="0"/>
              <a:t>of “operations</a:t>
            </a:r>
            <a:r>
              <a:rPr lang="en-US" dirty="0" smtClean="0"/>
              <a:t>” is N, each “operation involves much more complex address calculation and intermediate result manipulation. 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If the parallel code is executed on a single-thread hardware, it would be significantly slower than the code based on the original sequential algorith</a:t>
            </a:r>
            <a:r>
              <a:rPr lang="en-US" dirty="0"/>
              <a:t>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9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David Kirk/NVIDIA and Wen-mei W. Hwu  ECE408/CS483/ECE498al, University of Illinois, 2007-2012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0F92B9-A479-4223-9681-1F9699ECFCF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1000"/>
            <a:ext cx="8382000" cy="57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43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Any More QUESTIONS?</a:t>
            </a:r>
            <a:br>
              <a:rPr lang="en-US" dirty="0" smtClean="0"/>
            </a:br>
            <a:r>
              <a:rPr lang="en-US" dirty="0" smtClean="0"/>
              <a:t>Read Section 6.1</a:t>
            </a:r>
            <a:endParaRPr lang="en-US" dirty="0"/>
          </a:p>
        </p:txBody>
      </p:sp>
      <p:sp>
        <p:nvSpPr>
          <p:cNvPr id="27651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2007-2012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09BD94-6EC5-4AA8-9564-5E6583AA69E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2007-2012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9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AC38E2-8A06-4E5C-9437-4778EA47DF4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5105400" y="1447800"/>
            <a:ext cx="685800" cy="457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2362200" y="1447800"/>
            <a:ext cx="685800" cy="457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3733800" y="1447800"/>
            <a:ext cx="685800" cy="4572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990600" y="1447800"/>
            <a:ext cx="685800" cy="457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A Sum Example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9906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16764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3622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30480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37338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4196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3327" name="Rectangle 16"/>
          <p:cNvSpPr>
            <a:spLocks noChangeArrowheads="1"/>
          </p:cNvSpPr>
          <p:nvPr/>
        </p:nvSpPr>
        <p:spPr bwMode="auto">
          <a:xfrm>
            <a:off x="51054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3328" name="Rectangle 21"/>
          <p:cNvSpPr>
            <a:spLocks noChangeArrowheads="1"/>
          </p:cNvSpPr>
          <p:nvPr/>
        </p:nvSpPr>
        <p:spPr bwMode="auto">
          <a:xfrm>
            <a:off x="9906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3329" name="Rectangle 22"/>
          <p:cNvSpPr>
            <a:spLocks noChangeArrowheads="1"/>
          </p:cNvSpPr>
          <p:nvPr/>
        </p:nvSpPr>
        <p:spPr bwMode="auto">
          <a:xfrm>
            <a:off x="1676400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23"/>
          <p:cNvSpPr>
            <a:spLocks noChangeArrowheads="1"/>
          </p:cNvSpPr>
          <p:nvPr/>
        </p:nvSpPr>
        <p:spPr bwMode="auto">
          <a:xfrm>
            <a:off x="23622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3331" name="Rectangle 24"/>
          <p:cNvSpPr>
            <a:spLocks noChangeArrowheads="1"/>
          </p:cNvSpPr>
          <p:nvPr/>
        </p:nvSpPr>
        <p:spPr bwMode="auto">
          <a:xfrm>
            <a:off x="3048000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Rectangle 25"/>
          <p:cNvSpPr>
            <a:spLocks noChangeArrowheads="1"/>
          </p:cNvSpPr>
          <p:nvPr/>
        </p:nvSpPr>
        <p:spPr bwMode="auto">
          <a:xfrm>
            <a:off x="37338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3333" name="Rectangle 26"/>
          <p:cNvSpPr>
            <a:spLocks noChangeArrowheads="1"/>
          </p:cNvSpPr>
          <p:nvPr/>
        </p:nvSpPr>
        <p:spPr bwMode="auto">
          <a:xfrm>
            <a:off x="4419600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Rectangle 28"/>
          <p:cNvSpPr>
            <a:spLocks noChangeArrowheads="1"/>
          </p:cNvSpPr>
          <p:nvPr/>
        </p:nvSpPr>
        <p:spPr bwMode="auto">
          <a:xfrm>
            <a:off x="51054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3335" name="Rectangle 33"/>
          <p:cNvSpPr>
            <a:spLocks noChangeArrowheads="1"/>
          </p:cNvSpPr>
          <p:nvPr/>
        </p:nvSpPr>
        <p:spPr bwMode="auto">
          <a:xfrm>
            <a:off x="990600" y="4114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13336" name="Rectangle 34"/>
          <p:cNvSpPr>
            <a:spLocks noChangeArrowheads="1"/>
          </p:cNvSpPr>
          <p:nvPr/>
        </p:nvSpPr>
        <p:spPr bwMode="auto">
          <a:xfrm>
            <a:off x="16764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Rectangle 35"/>
          <p:cNvSpPr>
            <a:spLocks noChangeArrowheads="1"/>
          </p:cNvSpPr>
          <p:nvPr/>
        </p:nvSpPr>
        <p:spPr bwMode="auto">
          <a:xfrm>
            <a:off x="23622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Rectangle 36"/>
          <p:cNvSpPr>
            <a:spLocks noChangeArrowheads="1"/>
          </p:cNvSpPr>
          <p:nvPr/>
        </p:nvSpPr>
        <p:spPr bwMode="auto">
          <a:xfrm>
            <a:off x="30480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Rectangle 37"/>
          <p:cNvSpPr>
            <a:spLocks noChangeArrowheads="1"/>
          </p:cNvSpPr>
          <p:nvPr/>
        </p:nvSpPr>
        <p:spPr bwMode="auto">
          <a:xfrm>
            <a:off x="3733800" y="4114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13340" name="Rectangle 38"/>
          <p:cNvSpPr>
            <a:spLocks noChangeArrowheads="1"/>
          </p:cNvSpPr>
          <p:nvPr/>
        </p:nvSpPr>
        <p:spPr bwMode="auto">
          <a:xfrm>
            <a:off x="44196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Rectangle 40"/>
          <p:cNvSpPr>
            <a:spLocks noChangeArrowheads="1"/>
          </p:cNvSpPr>
          <p:nvPr/>
        </p:nvSpPr>
        <p:spPr bwMode="auto">
          <a:xfrm>
            <a:off x="51054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Rectangle 45"/>
          <p:cNvSpPr>
            <a:spLocks noChangeArrowheads="1"/>
          </p:cNvSpPr>
          <p:nvPr/>
        </p:nvSpPr>
        <p:spPr bwMode="auto">
          <a:xfrm>
            <a:off x="990600" y="5257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25</a:t>
            </a:r>
          </a:p>
        </p:txBody>
      </p:sp>
      <p:sp>
        <p:nvSpPr>
          <p:cNvPr id="13343" name="Rectangle 46"/>
          <p:cNvSpPr>
            <a:spLocks noChangeArrowheads="1"/>
          </p:cNvSpPr>
          <p:nvPr/>
        </p:nvSpPr>
        <p:spPr bwMode="auto">
          <a:xfrm>
            <a:off x="16764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4" name="Rectangle 47"/>
          <p:cNvSpPr>
            <a:spLocks noChangeArrowheads="1"/>
          </p:cNvSpPr>
          <p:nvPr/>
        </p:nvSpPr>
        <p:spPr bwMode="auto">
          <a:xfrm>
            <a:off x="23622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5" name="Rectangle 48"/>
          <p:cNvSpPr>
            <a:spLocks noChangeArrowheads="1"/>
          </p:cNvSpPr>
          <p:nvPr/>
        </p:nvSpPr>
        <p:spPr bwMode="auto">
          <a:xfrm>
            <a:off x="30480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6" name="Rectangle 49"/>
          <p:cNvSpPr>
            <a:spLocks noChangeArrowheads="1"/>
          </p:cNvSpPr>
          <p:nvPr/>
        </p:nvSpPr>
        <p:spPr bwMode="auto">
          <a:xfrm>
            <a:off x="37338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7" name="Rectangle 50"/>
          <p:cNvSpPr>
            <a:spLocks noChangeArrowheads="1"/>
          </p:cNvSpPr>
          <p:nvPr/>
        </p:nvSpPr>
        <p:spPr bwMode="auto">
          <a:xfrm>
            <a:off x="44196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52"/>
          <p:cNvSpPr>
            <a:spLocks noChangeArrowheads="1"/>
          </p:cNvSpPr>
          <p:nvPr/>
        </p:nvSpPr>
        <p:spPr bwMode="auto">
          <a:xfrm>
            <a:off x="51054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9" name="Line 57"/>
          <p:cNvSpPr>
            <a:spLocks noChangeShapeType="1"/>
          </p:cNvSpPr>
          <p:nvPr/>
        </p:nvSpPr>
        <p:spPr bwMode="auto">
          <a:xfrm>
            <a:off x="12954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58"/>
          <p:cNvSpPr>
            <a:spLocks noChangeShapeType="1"/>
          </p:cNvSpPr>
          <p:nvPr/>
        </p:nvSpPr>
        <p:spPr bwMode="auto">
          <a:xfrm flipH="1">
            <a:off x="1447800" y="2362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Line 59"/>
          <p:cNvSpPr>
            <a:spLocks noChangeShapeType="1"/>
          </p:cNvSpPr>
          <p:nvPr/>
        </p:nvSpPr>
        <p:spPr bwMode="auto">
          <a:xfrm>
            <a:off x="27432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Line 60"/>
          <p:cNvSpPr>
            <a:spLocks noChangeShapeType="1"/>
          </p:cNvSpPr>
          <p:nvPr/>
        </p:nvSpPr>
        <p:spPr bwMode="auto">
          <a:xfrm flipH="1">
            <a:off x="2895600" y="2362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61"/>
          <p:cNvSpPr>
            <a:spLocks noChangeShapeType="1"/>
          </p:cNvSpPr>
          <p:nvPr/>
        </p:nvSpPr>
        <p:spPr bwMode="auto">
          <a:xfrm>
            <a:off x="40386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Line 62"/>
          <p:cNvSpPr>
            <a:spLocks noChangeShapeType="1"/>
          </p:cNvSpPr>
          <p:nvPr/>
        </p:nvSpPr>
        <p:spPr bwMode="auto">
          <a:xfrm flipH="1">
            <a:off x="4191000" y="2362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5" name="Line 63"/>
          <p:cNvSpPr>
            <a:spLocks noChangeShapeType="1"/>
          </p:cNvSpPr>
          <p:nvPr/>
        </p:nvSpPr>
        <p:spPr bwMode="auto">
          <a:xfrm>
            <a:off x="54864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6" name="Line 69"/>
          <p:cNvSpPr>
            <a:spLocks noChangeShapeType="1"/>
          </p:cNvSpPr>
          <p:nvPr/>
        </p:nvSpPr>
        <p:spPr bwMode="auto">
          <a:xfrm>
            <a:off x="12954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7" name="Line 70"/>
          <p:cNvSpPr>
            <a:spLocks noChangeShapeType="1"/>
          </p:cNvSpPr>
          <p:nvPr/>
        </p:nvSpPr>
        <p:spPr bwMode="auto">
          <a:xfrm flipH="1">
            <a:off x="1447800" y="34290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8" name="Line 71"/>
          <p:cNvSpPr>
            <a:spLocks noChangeShapeType="1"/>
          </p:cNvSpPr>
          <p:nvPr/>
        </p:nvSpPr>
        <p:spPr bwMode="auto">
          <a:xfrm>
            <a:off x="40386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9" name="Line 72"/>
          <p:cNvSpPr>
            <a:spLocks noChangeShapeType="1"/>
          </p:cNvSpPr>
          <p:nvPr/>
        </p:nvSpPr>
        <p:spPr bwMode="auto">
          <a:xfrm flipH="1">
            <a:off x="4191000" y="34290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0" name="Line 75"/>
          <p:cNvSpPr>
            <a:spLocks noChangeShapeType="1"/>
          </p:cNvSpPr>
          <p:nvPr/>
        </p:nvSpPr>
        <p:spPr bwMode="auto">
          <a:xfrm>
            <a:off x="1295400" y="4572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1" name="Line 76"/>
          <p:cNvSpPr>
            <a:spLocks noChangeShapeType="1"/>
          </p:cNvSpPr>
          <p:nvPr/>
        </p:nvSpPr>
        <p:spPr bwMode="auto">
          <a:xfrm flipH="1">
            <a:off x="1447800" y="4572000"/>
            <a:ext cx="2743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2" name="Text Box 77"/>
          <p:cNvSpPr txBox="1">
            <a:spLocks noChangeArrowheads="1"/>
          </p:cNvSpPr>
          <p:nvPr/>
        </p:nvSpPr>
        <p:spPr bwMode="auto">
          <a:xfrm>
            <a:off x="6858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3363" name="Text Box 78"/>
          <p:cNvSpPr txBox="1">
            <a:spLocks noChangeArrowheads="1"/>
          </p:cNvSpPr>
          <p:nvPr/>
        </p:nvSpPr>
        <p:spPr bwMode="auto">
          <a:xfrm>
            <a:off x="685800" y="4114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13364" name="Text Box 79"/>
          <p:cNvSpPr txBox="1">
            <a:spLocks noChangeArrowheads="1"/>
          </p:cNvSpPr>
          <p:nvPr/>
        </p:nvSpPr>
        <p:spPr bwMode="auto">
          <a:xfrm>
            <a:off x="685800" y="5257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3</a:t>
            </a:r>
          </a:p>
        </p:txBody>
      </p:sp>
      <p:sp>
        <p:nvSpPr>
          <p:cNvPr id="13365" name="Line 80"/>
          <p:cNvSpPr>
            <a:spLocks noChangeShapeType="1"/>
          </p:cNvSpPr>
          <p:nvPr/>
        </p:nvSpPr>
        <p:spPr bwMode="auto">
          <a:xfrm>
            <a:off x="9448800" y="3429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6" name="Line 83"/>
          <p:cNvSpPr>
            <a:spLocks noChangeShapeType="1"/>
          </p:cNvSpPr>
          <p:nvPr/>
        </p:nvSpPr>
        <p:spPr bwMode="auto">
          <a:xfrm>
            <a:off x="12954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7" name="Text Box 87"/>
          <p:cNvSpPr txBox="1">
            <a:spLocks noChangeArrowheads="1"/>
          </p:cNvSpPr>
          <p:nvPr/>
        </p:nvSpPr>
        <p:spPr bwMode="auto">
          <a:xfrm>
            <a:off x="304800" y="5715000"/>
            <a:ext cx="596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steps</a:t>
            </a:r>
          </a:p>
        </p:txBody>
      </p:sp>
      <p:sp>
        <p:nvSpPr>
          <p:cNvPr id="13368" name="Line 88"/>
          <p:cNvSpPr>
            <a:spLocks noChangeShapeType="1"/>
          </p:cNvSpPr>
          <p:nvPr/>
        </p:nvSpPr>
        <p:spPr bwMode="auto">
          <a:xfrm>
            <a:off x="533400" y="4876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9" name="Text Box 89"/>
          <p:cNvSpPr txBox="1">
            <a:spLocks noChangeArrowheads="1"/>
          </p:cNvSpPr>
          <p:nvPr/>
        </p:nvSpPr>
        <p:spPr bwMode="auto">
          <a:xfrm>
            <a:off x="914400" y="1066800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Thread 0</a:t>
            </a:r>
          </a:p>
        </p:txBody>
      </p:sp>
      <p:sp>
        <p:nvSpPr>
          <p:cNvPr id="13370" name="Text Box 91"/>
          <p:cNvSpPr txBox="1">
            <a:spLocks noChangeArrowheads="1"/>
          </p:cNvSpPr>
          <p:nvPr/>
        </p:nvSpPr>
        <p:spPr bwMode="auto">
          <a:xfrm>
            <a:off x="2286000" y="1066800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Thread 1</a:t>
            </a:r>
          </a:p>
        </p:txBody>
      </p:sp>
      <p:sp>
        <p:nvSpPr>
          <p:cNvPr id="13371" name="Text Box 92"/>
          <p:cNvSpPr txBox="1">
            <a:spLocks noChangeArrowheads="1"/>
          </p:cNvSpPr>
          <p:nvPr/>
        </p:nvSpPr>
        <p:spPr bwMode="auto">
          <a:xfrm>
            <a:off x="3657600" y="1066800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Thread 2</a:t>
            </a:r>
          </a:p>
        </p:txBody>
      </p:sp>
      <p:sp>
        <p:nvSpPr>
          <p:cNvPr id="13372" name="Text Box 93"/>
          <p:cNvSpPr txBox="1">
            <a:spLocks noChangeArrowheads="1"/>
          </p:cNvSpPr>
          <p:nvPr/>
        </p:nvSpPr>
        <p:spPr bwMode="auto">
          <a:xfrm>
            <a:off x="5029200" y="1066800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Thread 3</a:t>
            </a:r>
          </a:p>
        </p:txBody>
      </p:sp>
      <p:sp>
        <p:nvSpPr>
          <p:cNvPr id="13374" name="Rectangle 16"/>
          <p:cNvSpPr>
            <a:spLocks noChangeArrowheads="1"/>
          </p:cNvSpPr>
          <p:nvPr/>
        </p:nvSpPr>
        <p:spPr bwMode="auto">
          <a:xfrm>
            <a:off x="5780088" y="1900238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3375" name="Line 62"/>
          <p:cNvSpPr>
            <a:spLocks noChangeShapeType="1"/>
          </p:cNvSpPr>
          <p:nvPr/>
        </p:nvSpPr>
        <p:spPr bwMode="auto">
          <a:xfrm flipH="1">
            <a:off x="5589588" y="2362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6" name="Rectangle 16"/>
          <p:cNvSpPr>
            <a:spLocks noChangeArrowheads="1"/>
          </p:cNvSpPr>
          <p:nvPr/>
        </p:nvSpPr>
        <p:spPr bwMode="auto">
          <a:xfrm>
            <a:off x="7532688" y="31242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77" name="TextBox 2"/>
          <p:cNvSpPr txBox="1">
            <a:spLocks noChangeArrowheads="1"/>
          </p:cNvSpPr>
          <p:nvPr/>
        </p:nvSpPr>
        <p:spPr bwMode="auto">
          <a:xfrm>
            <a:off x="6465888" y="3698875"/>
            <a:ext cx="2590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Active Partial Sum elements </a:t>
            </a:r>
          </a:p>
        </p:txBody>
      </p:sp>
      <p:sp>
        <p:nvSpPr>
          <p:cNvPr id="13378" name="Rectangle 26"/>
          <p:cNvSpPr>
            <a:spLocks noChangeArrowheads="1"/>
          </p:cNvSpPr>
          <p:nvPr/>
        </p:nvSpPr>
        <p:spPr bwMode="auto">
          <a:xfrm>
            <a:off x="5780088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79" name="Rectangle 26"/>
          <p:cNvSpPr>
            <a:spLocks noChangeArrowheads="1"/>
          </p:cNvSpPr>
          <p:nvPr/>
        </p:nvSpPr>
        <p:spPr bwMode="auto">
          <a:xfrm>
            <a:off x="5780088" y="4122738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80" name="Rectangle 26"/>
          <p:cNvSpPr>
            <a:spLocks noChangeArrowheads="1"/>
          </p:cNvSpPr>
          <p:nvPr/>
        </p:nvSpPr>
        <p:spPr bwMode="auto">
          <a:xfrm>
            <a:off x="5780088" y="5265738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Thread Block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839200" cy="4572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Each thread block takes 2* </a:t>
            </a:r>
            <a:r>
              <a:rPr lang="en-US" dirty="0" err="1" smtClean="0"/>
              <a:t>BlockDim</a:t>
            </a:r>
            <a:r>
              <a:rPr lang="en-US" dirty="0" smtClean="0"/>
              <a:t> </a:t>
            </a:r>
            <a:r>
              <a:rPr lang="en-US" b="1" dirty="0" smtClean="0">
                <a:latin typeface="Courier"/>
                <a:cs typeface="Courier"/>
              </a:rPr>
              <a:t>input</a:t>
            </a:r>
            <a:r>
              <a:rPr lang="en-US" dirty="0" smtClean="0"/>
              <a:t> elements</a:t>
            </a:r>
          </a:p>
          <a:p>
            <a:pPr>
              <a:defRPr/>
            </a:pPr>
            <a:r>
              <a:rPr lang="en-US" dirty="0" smtClean="0"/>
              <a:t>Each thread loads 2 elements into shared memory</a:t>
            </a: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  <a:p>
            <a:pPr marL="457200" lvl="1" indent="0">
              <a:buFontTx/>
              <a:buNone/>
              <a:defRPr/>
            </a:pPr>
            <a:endParaRPr lang="en-US" sz="1600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marL="457200" lvl="1" indent="0">
              <a:buFontTx/>
              <a:buNone/>
              <a:defRPr/>
            </a:pP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__shared__ float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[2 * BLOCK_SIZE];</a:t>
            </a:r>
          </a:p>
          <a:p>
            <a:pPr marL="457200" lvl="1" indent="0">
              <a:buFontTx/>
              <a:buNone/>
              <a:defRPr/>
            </a:pPr>
            <a:endParaRPr lang="en-US" sz="1600" b="1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marL="457200" lvl="1" indent="0">
              <a:buFontTx/>
              <a:buNone/>
              <a:defRPr/>
            </a:pP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unsigned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</a:rPr>
              <a:t>tx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 =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</a:rPr>
              <a:t>threadIdx.x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 marL="457200" lvl="1" indent="0">
              <a:buFontTx/>
              <a:buNone/>
              <a:defRPr/>
            </a:pPr>
            <a:r>
              <a:rPr lang="en-US" sz="1600" b="1" dirty="0">
                <a:solidFill>
                  <a:schemeClr val="tx2"/>
                </a:solidFill>
                <a:latin typeface="Courier New" pitchFamily="49" charset="0"/>
              </a:rPr>
              <a:t>u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nsigned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 start = 2 *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</a:rPr>
              <a:t>blockIdx.x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 *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</a:rPr>
              <a:t>blockDim.x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;</a:t>
            </a:r>
            <a:endParaRPr lang="en-US" sz="1600" b="1" dirty="0">
              <a:solidFill>
                <a:schemeClr val="tx2"/>
              </a:solidFill>
              <a:latin typeface="Courier New" pitchFamily="49" charset="0"/>
            </a:endParaRPr>
          </a:p>
          <a:p>
            <a:pPr marL="457200" lvl="1" indent="0">
              <a:buFontTx/>
              <a:buNone/>
              <a:defRPr/>
            </a:pPr>
            <a:endParaRPr lang="en-US" sz="1600" b="1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marL="457200" lvl="1" indent="0">
              <a:buFontTx/>
              <a:buNone/>
              <a:defRPr/>
            </a:pPr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[t] = input[start +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</a:rPr>
              <a:t>tx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];</a:t>
            </a:r>
          </a:p>
          <a:p>
            <a:pPr marL="457200" lvl="1" indent="0">
              <a:buFontTx/>
              <a:buNone/>
              <a:defRPr/>
            </a:pPr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[</a:t>
            </a:r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</a:rPr>
              <a:t>blockDim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 +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</a:rPr>
              <a:t>tx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] = input[start +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</a:rPr>
              <a:t>blockDim.x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 +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</a:rPr>
              <a:t>tx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];</a:t>
            </a:r>
          </a:p>
          <a:p>
            <a:pPr marL="457200" lvl="1" indent="0">
              <a:buFontTx/>
              <a:buNone/>
              <a:defRPr/>
            </a:pPr>
            <a:endParaRPr lang="en-US" b="1" dirty="0" smtClean="0"/>
          </a:p>
          <a:p>
            <a:pPr lvl="1">
              <a:defRPr/>
            </a:pPr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2007-2012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FFEA4F-1F41-425D-8CF6-AC71BAE5F3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0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2007-2012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5F1F5B-62A1-4670-979B-0D428F86D730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Reduction Step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4572000"/>
          </a:xfrm>
        </p:spPr>
        <p:txBody>
          <a:bodyPr/>
          <a:lstStyle/>
          <a:p>
            <a:pPr marL="974725" lvl="1" indent="-403225" eaLnBrk="1" hangingPunct="1">
              <a:buFontTx/>
              <a:buNone/>
            </a:pPr>
            <a:endParaRPr lang="en-US" sz="2000" b="1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1" hangingPunct="1">
              <a:buFontTx/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unsigned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 stride;</a:t>
            </a:r>
          </a:p>
          <a:p>
            <a:pPr marL="974725" lvl="1" indent="-403225" eaLnBrk="1" hangingPunct="1">
              <a:buFontTx/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for (stride = 1; stride &lt;=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blockDim.x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;  stride *= 2) {</a:t>
            </a:r>
          </a:p>
          <a:p>
            <a:pPr marL="974725" lvl="1" indent="-403225" eaLnBrk="1" hangingPunct="1">
              <a:buFontTx/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  __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syncthreads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 marL="974725" lvl="1" indent="-403225" eaLnBrk="1" hangingPunct="1">
              <a:buFontTx/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  if (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tx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 % stride == 0)</a:t>
            </a:r>
          </a:p>
          <a:p>
            <a:pPr marL="974725" lvl="1" indent="-403225" eaLnBrk="1" hangingPunct="1">
              <a:buFontTx/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[2 *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tx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] +=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[2 *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tx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 + stride];</a:t>
            </a:r>
          </a:p>
          <a:p>
            <a:pPr marL="974725" lvl="1" indent="-403225" eaLnBrk="1" hangingPunct="1">
              <a:buFontTx/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390" name="TextBox 1"/>
          <p:cNvSpPr txBox="1">
            <a:spLocks noChangeArrowheads="1"/>
          </p:cNvSpPr>
          <p:nvPr/>
        </p:nvSpPr>
        <p:spPr bwMode="auto">
          <a:xfrm>
            <a:off x="1258034" y="5410200"/>
            <a:ext cx="65905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/>
              <a:t>Let’s think about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__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syncthreads</a:t>
            </a:r>
            <a:r>
              <a:rPr lang="en-US" dirty="0" smtClean="0"/>
              <a:t> placement?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817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 to the Global Picture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0 in each thread block writes the sum of the thread block in </a:t>
            </a:r>
            <a:r>
              <a:rPr lang="en-US" dirty="0" err="1" smtClean="0"/>
              <a:t>partialSum</a:t>
            </a:r>
            <a:r>
              <a:rPr lang="en-US" dirty="0" smtClean="0"/>
              <a:t>[0] into a vector indexed by the </a:t>
            </a:r>
            <a:r>
              <a:rPr lang="en-US" dirty="0" err="1" smtClean="0"/>
              <a:t>blockIdx.x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can be a large number of such sums if the original vector is very large</a:t>
            </a:r>
          </a:p>
          <a:p>
            <a:pPr lvl="1"/>
            <a:r>
              <a:rPr lang="en-US" dirty="0" smtClean="0"/>
              <a:t>The host code may iterate and launch another kernel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there are only a small number of sums, the host can simply transfer the data back and add them together.</a:t>
            </a:r>
          </a:p>
          <a:p>
            <a:pPr lvl="1"/>
            <a:endParaRPr lang="en-US" dirty="0" smtClean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2007-2012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54C37D-3B6E-4679-A7B2-D3592C7E53E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2007-2012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DBB606-6ED9-4E79-ADE9-9FA3AD9CEB0D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Observations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458200" cy="45720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No more than half of threads will be executing after the first step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All odd-index threads are disabled after first step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After the 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step, entire warps in each block will fail the if test, poor resource utilization but no divergence.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Some warps will still succeed, but with divergence since only one thread will succeed</a:t>
            </a:r>
          </a:p>
          <a:p>
            <a:pPr lvl="1" eaLnBrk="1" hangingPunct="1">
              <a:lnSpc>
                <a:spcPct val="90000"/>
              </a:lnSpc>
            </a:pPr>
            <a:endParaRPr lang="en-US" sz="2200" dirty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What’s the difference between a warp with some active threads, and a warp with no active threads?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Also, examine the memory reference pattern to shared memory… lots of conflicts to shared memory banks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Better Strategy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compact the partial sums into the first locations in the </a:t>
            </a:r>
            <a:r>
              <a:rPr lang="en-US" dirty="0" err="1" smtClean="0"/>
              <a:t>partialSum</a:t>
            </a:r>
            <a:r>
              <a:rPr lang="en-US" dirty="0" smtClean="0"/>
              <a:t>[] array</a:t>
            </a:r>
          </a:p>
          <a:p>
            <a:pPr lvl="1"/>
            <a:r>
              <a:rPr lang="en-US" dirty="0" smtClean="0"/>
              <a:t>Fewer conflicts to shared memory banks</a:t>
            </a:r>
          </a:p>
          <a:p>
            <a:endParaRPr lang="en-US" dirty="0" smtClean="0"/>
          </a:p>
          <a:p>
            <a:r>
              <a:rPr lang="en-US" dirty="0" smtClean="0"/>
              <a:t>Keep the active threads consecutive</a:t>
            </a:r>
          </a:p>
          <a:p>
            <a:pPr lvl="1"/>
            <a:r>
              <a:rPr lang="en-US" dirty="0" smtClean="0"/>
              <a:t>Less divergence!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2007-2012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0D5968-03FD-4943-8421-BF8850424B7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2007-2012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9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26C5C33-B28C-43B1-938A-A2001E61B3B2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2532" name="Rectangle 88"/>
          <p:cNvSpPr>
            <a:spLocks noChangeArrowheads="1"/>
          </p:cNvSpPr>
          <p:nvPr/>
        </p:nvSpPr>
        <p:spPr bwMode="auto">
          <a:xfrm>
            <a:off x="8229600" y="1447800"/>
            <a:ext cx="685800" cy="457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89"/>
          <p:cNvSpPr>
            <a:spLocks noChangeArrowheads="1"/>
          </p:cNvSpPr>
          <p:nvPr/>
        </p:nvSpPr>
        <p:spPr bwMode="auto">
          <a:xfrm>
            <a:off x="7543800" y="1447800"/>
            <a:ext cx="685800" cy="457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90"/>
          <p:cNvSpPr>
            <a:spLocks noChangeArrowheads="1"/>
          </p:cNvSpPr>
          <p:nvPr/>
        </p:nvSpPr>
        <p:spPr bwMode="auto">
          <a:xfrm>
            <a:off x="6858000" y="1447800"/>
            <a:ext cx="685800" cy="457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Rectangle 91"/>
          <p:cNvSpPr>
            <a:spLocks noChangeArrowheads="1"/>
          </p:cNvSpPr>
          <p:nvPr/>
        </p:nvSpPr>
        <p:spPr bwMode="auto">
          <a:xfrm>
            <a:off x="6172200" y="1447800"/>
            <a:ext cx="685800" cy="457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Rectangle 85"/>
          <p:cNvSpPr>
            <a:spLocks noChangeArrowheads="1"/>
          </p:cNvSpPr>
          <p:nvPr/>
        </p:nvSpPr>
        <p:spPr bwMode="auto">
          <a:xfrm>
            <a:off x="4114800" y="1447800"/>
            <a:ext cx="685800" cy="457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22537" name="Rectangle 86"/>
          <p:cNvSpPr>
            <a:spLocks noChangeArrowheads="1"/>
          </p:cNvSpPr>
          <p:nvPr/>
        </p:nvSpPr>
        <p:spPr bwMode="auto">
          <a:xfrm>
            <a:off x="4800600" y="1447800"/>
            <a:ext cx="685800" cy="457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22538" name="Rectangle 87"/>
          <p:cNvSpPr>
            <a:spLocks noChangeArrowheads="1"/>
          </p:cNvSpPr>
          <p:nvPr/>
        </p:nvSpPr>
        <p:spPr bwMode="auto">
          <a:xfrm>
            <a:off x="5486400" y="1447800"/>
            <a:ext cx="685800" cy="457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22539" name="Rectangle 81"/>
          <p:cNvSpPr>
            <a:spLocks noChangeArrowheads="1"/>
          </p:cNvSpPr>
          <p:nvPr/>
        </p:nvSpPr>
        <p:spPr bwMode="auto">
          <a:xfrm>
            <a:off x="1371600" y="1447800"/>
            <a:ext cx="685800" cy="457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22540" name="Rectangle 82"/>
          <p:cNvSpPr>
            <a:spLocks noChangeArrowheads="1"/>
          </p:cNvSpPr>
          <p:nvPr/>
        </p:nvSpPr>
        <p:spPr bwMode="auto">
          <a:xfrm>
            <a:off x="2057400" y="1447800"/>
            <a:ext cx="685800" cy="457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22541" name="Rectangle 83"/>
          <p:cNvSpPr>
            <a:spLocks noChangeArrowheads="1"/>
          </p:cNvSpPr>
          <p:nvPr/>
        </p:nvSpPr>
        <p:spPr bwMode="auto">
          <a:xfrm>
            <a:off x="2743200" y="1447800"/>
            <a:ext cx="685800" cy="457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22542" name="Rectangle 84"/>
          <p:cNvSpPr>
            <a:spLocks noChangeArrowheads="1"/>
          </p:cNvSpPr>
          <p:nvPr/>
        </p:nvSpPr>
        <p:spPr bwMode="auto">
          <a:xfrm>
            <a:off x="3429000" y="1447800"/>
            <a:ext cx="685800" cy="457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22543" name="Rectangle 2"/>
          <p:cNvSpPr>
            <a:spLocks noChangeArrowheads="1"/>
          </p:cNvSpPr>
          <p:nvPr/>
        </p:nvSpPr>
        <p:spPr bwMode="auto">
          <a:xfrm>
            <a:off x="685800" y="1447800"/>
            <a:ext cx="685800" cy="457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22544" name="Text Box 3"/>
          <p:cNvSpPr txBox="1">
            <a:spLocks noChangeArrowheads="1"/>
          </p:cNvSpPr>
          <p:nvPr/>
        </p:nvSpPr>
        <p:spPr bwMode="auto">
          <a:xfrm>
            <a:off x="609600" y="1090613"/>
            <a:ext cx="731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Thread 0</a:t>
            </a:r>
          </a:p>
        </p:txBody>
      </p:sp>
      <p:sp>
        <p:nvSpPr>
          <p:cNvPr id="225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Example of 16 threads</a:t>
            </a:r>
          </a:p>
        </p:txBody>
      </p:sp>
      <p:sp>
        <p:nvSpPr>
          <p:cNvPr id="22546" name="Rectangle 5"/>
          <p:cNvSpPr>
            <a:spLocks noChangeArrowheads="1"/>
          </p:cNvSpPr>
          <p:nvPr/>
        </p:nvSpPr>
        <p:spPr bwMode="auto">
          <a:xfrm>
            <a:off x="6858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2547" name="Rectangle 6"/>
          <p:cNvSpPr>
            <a:spLocks noChangeArrowheads="1"/>
          </p:cNvSpPr>
          <p:nvPr/>
        </p:nvSpPr>
        <p:spPr bwMode="auto">
          <a:xfrm>
            <a:off x="13716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2548" name="Rectangle 7"/>
          <p:cNvSpPr>
            <a:spLocks noChangeArrowheads="1"/>
          </p:cNvSpPr>
          <p:nvPr/>
        </p:nvSpPr>
        <p:spPr bwMode="auto">
          <a:xfrm>
            <a:off x="20574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2549" name="Rectangle 8"/>
          <p:cNvSpPr>
            <a:spLocks noChangeArrowheads="1"/>
          </p:cNvSpPr>
          <p:nvPr/>
        </p:nvSpPr>
        <p:spPr bwMode="auto">
          <a:xfrm>
            <a:off x="27432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2550" name="Rectangle 9"/>
          <p:cNvSpPr>
            <a:spLocks noChangeArrowheads="1"/>
          </p:cNvSpPr>
          <p:nvPr/>
        </p:nvSpPr>
        <p:spPr bwMode="auto">
          <a:xfrm>
            <a:off x="34290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…</a:t>
            </a:r>
          </a:p>
        </p:txBody>
      </p:sp>
      <p:sp>
        <p:nvSpPr>
          <p:cNvPr id="22551" name="Rectangle 10"/>
          <p:cNvSpPr>
            <a:spLocks noChangeArrowheads="1"/>
          </p:cNvSpPr>
          <p:nvPr/>
        </p:nvSpPr>
        <p:spPr bwMode="auto">
          <a:xfrm>
            <a:off x="41148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2552" name="Rectangle 11"/>
          <p:cNvSpPr>
            <a:spLocks noChangeArrowheads="1"/>
          </p:cNvSpPr>
          <p:nvPr/>
        </p:nvSpPr>
        <p:spPr bwMode="auto">
          <a:xfrm>
            <a:off x="54864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2553" name="Rectangle 12"/>
          <p:cNvSpPr>
            <a:spLocks noChangeArrowheads="1"/>
          </p:cNvSpPr>
          <p:nvPr/>
        </p:nvSpPr>
        <p:spPr bwMode="auto">
          <a:xfrm>
            <a:off x="48006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2554" name="Rectangle 13"/>
          <p:cNvSpPr>
            <a:spLocks noChangeArrowheads="1"/>
          </p:cNvSpPr>
          <p:nvPr/>
        </p:nvSpPr>
        <p:spPr bwMode="auto">
          <a:xfrm>
            <a:off x="75438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22555" name="Rectangle 14"/>
          <p:cNvSpPr>
            <a:spLocks noChangeArrowheads="1"/>
          </p:cNvSpPr>
          <p:nvPr/>
        </p:nvSpPr>
        <p:spPr bwMode="auto">
          <a:xfrm>
            <a:off x="68580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17</a:t>
            </a:r>
          </a:p>
        </p:txBody>
      </p:sp>
      <p:sp>
        <p:nvSpPr>
          <p:cNvPr id="22556" name="Rectangle 15"/>
          <p:cNvSpPr>
            <a:spLocks noChangeArrowheads="1"/>
          </p:cNvSpPr>
          <p:nvPr/>
        </p:nvSpPr>
        <p:spPr bwMode="auto">
          <a:xfrm>
            <a:off x="61722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2557" name="Rectangle 16"/>
          <p:cNvSpPr>
            <a:spLocks noChangeArrowheads="1"/>
          </p:cNvSpPr>
          <p:nvPr/>
        </p:nvSpPr>
        <p:spPr bwMode="auto">
          <a:xfrm>
            <a:off x="82296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22558" name="Rectangle 17"/>
          <p:cNvSpPr>
            <a:spLocks noChangeArrowheads="1"/>
          </p:cNvSpPr>
          <p:nvPr/>
        </p:nvSpPr>
        <p:spPr bwMode="auto">
          <a:xfrm>
            <a:off x="6858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0+16</a:t>
            </a:r>
          </a:p>
        </p:txBody>
      </p:sp>
      <p:sp>
        <p:nvSpPr>
          <p:cNvPr id="22559" name="Rectangle 18"/>
          <p:cNvSpPr>
            <a:spLocks noChangeArrowheads="1"/>
          </p:cNvSpPr>
          <p:nvPr/>
        </p:nvSpPr>
        <p:spPr bwMode="auto">
          <a:xfrm>
            <a:off x="13716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0" name="Rectangle 19"/>
          <p:cNvSpPr>
            <a:spLocks noChangeArrowheads="1"/>
          </p:cNvSpPr>
          <p:nvPr/>
        </p:nvSpPr>
        <p:spPr bwMode="auto">
          <a:xfrm>
            <a:off x="20574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1" name="Rectangle 20"/>
          <p:cNvSpPr>
            <a:spLocks noChangeArrowheads="1"/>
          </p:cNvSpPr>
          <p:nvPr/>
        </p:nvSpPr>
        <p:spPr bwMode="auto">
          <a:xfrm>
            <a:off x="27432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2" name="Rectangle 21"/>
          <p:cNvSpPr>
            <a:spLocks noChangeArrowheads="1"/>
          </p:cNvSpPr>
          <p:nvPr/>
        </p:nvSpPr>
        <p:spPr bwMode="auto">
          <a:xfrm>
            <a:off x="34290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3" name="Rectangle 22"/>
          <p:cNvSpPr>
            <a:spLocks noChangeArrowheads="1"/>
          </p:cNvSpPr>
          <p:nvPr/>
        </p:nvSpPr>
        <p:spPr bwMode="auto">
          <a:xfrm>
            <a:off x="41148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4" name="Rectangle 23"/>
          <p:cNvSpPr>
            <a:spLocks noChangeArrowheads="1"/>
          </p:cNvSpPr>
          <p:nvPr/>
        </p:nvSpPr>
        <p:spPr bwMode="auto">
          <a:xfrm>
            <a:off x="54864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15+31</a:t>
            </a:r>
          </a:p>
        </p:txBody>
      </p:sp>
      <p:sp>
        <p:nvSpPr>
          <p:cNvPr id="22565" name="Rectangle 24"/>
          <p:cNvSpPr>
            <a:spLocks noChangeArrowheads="1"/>
          </p:cNvSpPr>
          <p:nvPr/>
        </p:nvSpPr>
        <p:spPr bwMode="auto">
          <a:xfrm>
            <a:off x="48006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6" name="Rectangle 25"/>
          <p:cNvSpPr>
            <a:spLocks noChangeArrowheads="1"/>
          </p:cNvSpPr>
          <p:nvPr/>
        </p:nvSpPr>
        <p:spPr bwMode="auto">
          <a:xfrm>
            <a:off x="7543800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7" name="Rectangle 26"/>
          <p:cNvSpPr>
            <a:spLocks noChangeArrowheads="1"/>
          </p:cNvSpPr>
          <p:nvPr/>
        </p:nvSpPr>
        <p:spPr bwMode="auto">
          <a:xfrm>
            <a:off x="6858000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8" name="Rectangle 27"/>
          <p:cNvSpPr>
            <a:spLocks noChangeArrowheads="1"/>
          </p:cNvSpPr>
          <p:nvPr/>
        </p:nvSpPr>
        <p:spPr bwMode="auto">
          <a:xfrm>
            <a:off x="6172200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9" name="Rectangle 28"/>
          <p:cNvSpPr>
            <a:spLocks noChangeArrowheads="1"/>
          </p:cNvSpPr>
          <p:nvPr/>
        </p:nvSpPr>
        <p:spPr bwMode="auto">
          <a:xfrm>
            <a:off x="8229600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0" name="Rectangle 29"/>
          <p:cNvSpPr>
            <a:spLocks noChangeArrowheads="1"/>
          </p:cNvSpPr>
          <p:nvPr/>
        </p:nvSpPr>
        <p:spPr bwMode="auto">
          <a:xfrm>
            <a:off x="685800" y="4114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1" name="Rectangle 30"/>
          <p:cNvSpPr>
            <a:spLocks noChangeArrowheads="1"/>
          </p:cNvSpPr>
          <p:nvPr/>
        </p:nvSpPr>
        <p:spPr bwMode="auto">
          <a:xfrm>
            <a:off x="1371600" y="4114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2" name="Rectangle 31"/>
          <p:cNvSpPr>
            <a:spLocks noChangeArrowheads="1"/>
          </p:cNvSpPr>
          <p:nvPr/>
        </p:nvSpPr>
        <p:spPr bwMode="auto">
          <a:xfrm>
            <a:off x="2057400" y="4114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Rectangle 32"/>
          <p:cNvSpPr>
            <a:spLocks noChangeArrowheads="1"/>
          </p:cNvSpPr>
          <p:nvPr/>
        </p:nvSpPr>
        <p:spPr bwMode="auto">
          <a:xfrm>
            <a:off x="2743200" y="4114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4" name="Rectangle 33"/>
          <p:cNvSpPr>
            <a:spLocks noChangeArrowheads="1"/>
          </p:cNvSpPr>
          <p:nvPr/>
        </p:nvSpPr>
        <p:spPr bwMode="auto">
          <a:xfrm>
            <a:off x="34290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5" name="Rectangle 34"/>
          <p:cNvSpPr>
            <a:spLocks noChangeArrowheads="1"/>
          </p:cNvSpPr>
          <p:nvPr/>
        </p:nvSpPr>
        <p:spPr bwMode="auto">
          <a:xfrm>
            <a:off x="41148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6" name="Rectangle 35"/>
          <p:cNvSpPr>
            <a:spLocks noChangeArrowheads="1"/>
          </p:cNvSpPr>
          <p:nvPr/>
        </p:nvSpPr>
        <p:spPr bwMode="auto">
          <a:xfrm>
            <a:off x="54864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7" name="Rectangle 36"/>
          <p:cNvSpPr>
            <a:spLocks noChangeArrowheads="1"/>
          </p:cNvSpPr>
          <p:nvPr/>
        </p:nvSpPr>
        <p:spPr bwMode="auto">
          <a:xfrm>
            <a:off x="48006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8" name="Rectangle 37"/>
          <p:cNvSpPr>
            <a:spLocks noChangeArrowheads="1"/>
          </p:cNvSpPr>
          <p:nvPr/>
        </p:nvSpPr>
        <p:spPr bwMode="auto">
          <a:xfrm>
            <a:off x="75438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9" name="Rectangle 38"/>
          <p:cNvSpPr>
            <a:spLocks noChangeArrowheads="1"/>
          </p:cNvSpPr>
          <p:nvPr/>
        </p:nvSpPr>
        <p:spPr bwMode="auto">
          <a:xfrm>
            <a:off x="68580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0" name="Rectangle 39"/>
          <p:cNvSpPr>
            <a:spLocks noChangeArrowheads="1"/>
          </p:cNvSpPr>
          <p:nvPr/>
        </p:nvSpPr>
        <p:spPr bwMode="auto">
          <a:xfrm>
            <a:off x="61722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1" name="Rectangle 40"/>
          <p:cNvSpPr>
            <a:spLocks noChangeArrowheads="1"/>
          </p:cNvSpPr>
          <p:nvPr/>
        </p:nvSpPr>
        <p:spPr bwMode="auto">
          <a:xfrm>
            <a:off x="82296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2" name="Rectangle 41"/>
          <p:cNvSpPr>
            <a:spLocks noChangeArrowheads="1"/>
          </p:cNvSpPr>
          <p:nvPr/>
        </p:nvSpPr>
        <p:spPr bwMode="auto">
          <a:xfrm>
            <a:off x="685800" y="5257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3" name="Rectangle 42"/>
          <p:cNvSpPr>
            <a:spLocks noChangeArrowheads="1"/>
          </p:cNvSpPr>
          <p:nvPr/>
        </p:nvSpPr>
        <p:spPr bwMode="auto">
          <a:xfrm>
            <a:off x="1371600" y="5257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4" name="Rectangle 43"/>
          <p:cNvSpPr>
            <a:spLocks noChangeArrowheads="1"/>
          </p:cNvSpPr>
          <p:nvPr/>
        </p:nvSpPr>
        <p:spPr bwMode="auto">
          <a:xfrm>
            <a:off x="20574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5" name="Rectangle 44"/>
          <p:cNvSpPr>
            <a:spLocks noChangeArrowheads="1"/>
          </p:cNvSpPr>
          <p:nvPr/>
        </p:nvSpPr>
        <p:spPr bwMode="auto">
          <a:xfrm>
            <a:off x="27432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6" name="Rectangle 45"/>
          <p:cNvSpPr>
            <a:spLocks noChangeArrowheads="1"/>
          </p:cNvSpPr>
          <p:nvPr/>
        </p:nvSpPr>
        <p:spPr bwMode="auto">
          <a:xfrm>
            <a:off x="34290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7" name="Rectangle 46"/>
          <p:cNvSpPr>
            <a:spLocks noChangeArrowheads="1"/>
          </p:cNvSpPr>
          <p:nvPr/>
        </p:nvSpPr>
        <p:spPr bwMode="auto">
          <a:xfrm>
            <a:off x="41148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8" name="Rectangle 47"/>
          <p:cNvSpPr>
            <a:spLocks noChangeArrowheads="1"/>
          </p:cNvSpPr>
          <p:nvPr/>
        </p:nvSpPr>
        <p:spPr bwMode="auto">
          <a:xfrm>
            <a:off x="54864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9" name="Rectangle 48"/>
          <p:cNvSpPr>
            <a:spLocks noChangeArrowheads="1"/>
          </p:cNvSpPr>
          <p:nvPr/>
        </p:nvSpPr>
        <p:spPr bwMode="auto">
          <a:xfrm>
            <a:off x="48006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0" name="Rectangle 49"/>
          <p:cNvSpPr>
            <a:spLocks noChangeArrowheads="1"/>
          </p:cNvSpPr>
          <p:nvPr/>
        </p:nvSpPr>
        <p:spPr bwMode="auto">
          <a:xfrm>
            <a:off x="75438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1" name="Rectangle 50"/>
          <p:cNvSpPr>
            <a:spLocks noChangeArrowheads="1"/>
          </p:cNvSpPr>
          <p:nvPr/>
        </p:nvSpPr>
        <p:spPr bwMode="auto">
          <a:xfrm>
            <a:off x="68580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2" name="Rectangle 51"/>
          <p:cNvSpPr>
            <a:spLocks noChangeArrowheads="1"/>
          </p:cNvSpPr>
          <p:nvPr/>
        </p:nvSpPr>
        <p:spPr bwMode="auto">
          <a:xfrm>
            <a:off x="61722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3" name="Rectangle 52"/>
          <p:cNvSpPr>
            <a:spLocks noChangeArrowheads="1"/>
          </p:cNvSpPr>
          <p:nvPr/>
        </p:nvSpPr>
        <p:spPr bwMode="auto">
          <a:xfrm>
            <a:off x="82296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4" name="Line 53"/>
          <p:cNvSpPr>
            <a:spLocks noChangeShapeType="1"/>
          </p:cNvSpPr>
          <p:nvPr/>
        </p:nvSpPr>
        <p:spPr bwMode="auto">
          <a:xfrm>
            <a:off x="9906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5" name="Line 54"/>
          <p:cNvSpPr>
            <a:spLocks noChangeShapeType="1"/>
          </p:cNvSpPr>
          <p:nvPr/>
        </p:nvSpPr>
        <p:spPr bwMode="auto">
          <a:xfrm flipH="1">
            <a:off x="1143000" y="2362200"/>
            <a:ext cx="518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6" name="Line 55"/>
          <p:cNvSpPr>
            <a:spLocks noChangeShapeType="1"/>
          </p:cNvSpPr>
          <p:nvPr/>
        </p:nvSpPr>
        <p:spPr bwMode="auto">
          <a:xfrm>
            <a:off x="16764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7" name="Line 56"/>
          <p:cNvSpPr>
            <a:spLocks noChangeShapeType="1"/>
          </p:cNvSpPr>
          <p:nvPr/>
        </p:nvSpPr>
        <p:spPr bwMode="auto">
          <a:xfrm flipH="1">
            <a:off x="1752600" y="2362200"/>
            <a:ext cx="525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8" name="Line 57"/>
          <p:cNvSpPr>
            <a:spLocks noChangeShapeType="1"/>
          </p:cNvSpPr>
          <p:nvPr/>
        </p:nvSpPr>
        <p:spPr bwMode="auto">
          <a:xfrm>
            <a:off x="23622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9" name="Line 58"/>
          <p:cNvSpPr>
            <a:spLocks noChangeShapeType="1"/>
          </p:cNvSpPr>
          <p:nvPr/>
        </p:nvSpPr>
        <p:spPr bwMode="auto">
          <a:xfrm flipH="1">
            <a:off x="2438400" y="2362200"/>
            <a:ext cx="533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0" name="Line 59"/>
          <p:cNvSpPr>
            <a:spLocks noChangeShapeType="1"/>
          </p:cNvSpPr>
          <p:nvPr/>
        </p:nvSpPr>
        <p:spPr bwMode="auto">
          <a:xfrm>
            <a:off x="30480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1" name="Line 60"/>
          <p:cNvSpPr>
            <a:spLocks noChangeShapeType="1"/>
          </p:cNvSpPr>
          <p:nvPr/>
        </p:nvSpPr>
        <p:spPr bwMode="auto">
          <a:xfrm flipH="1">
            <a:off x="3124200" y="2362200"/>
            <a:ext cx="533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2" name="Line 61"/>
          <p:cNvSpPr>
            <a:spLocks noChangeShapeType="1"/>
          </p:cNvSpPr>
          <p:nvPr/>
        </p:nvSpPr>
        <p:spPr bwMode="auto">
          <a:xfrm>
            <a:off x="37338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3" name="Line 62"/>
          <p:cNvSpPr>
            <a:spLocks noChangeShapeType="1"/>
          </p:cNvSpPr>
          <p:nvPr/>
        </p:nvSpPr>
        <p:spPr bwMode="auto">
          <a:xfrm flipH="1">
            <a:off x="3886200" y="2362200"/>
            <a:ext cx="525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4" name="Line 63"/>
          <p:cNvSpPr>
            <a:spLocks noChangeShapeType="1"/>
          </p:cNvSpPr>
          <p:nvPr/>
        </p:nvSpPr>
        <p:spPr bwMode="auto">
          <a:xfrm>
            <a:off x="44196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5" name="Line 64"/>
          <p:cNvSpPr>
            <a:spLocks noChangeShapeType="1"/>
          </p:cNvSpPr>
          <p:nvPr/>
        </p:nvSpPr>
        <p:spPr bwMode="auto">
          <a:xfrm>
            <a:off x="9906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6" name="Line 65"/>
          <p:cNvSpPr>
            <a:spLocks noChangeShapeType="1"/>
          </p:cNvSpPr>
          <p:nvPr/>
        </p:nvSpPr>
        <p:spPr bwMode="auto">
          <a:xfrm flipH="1">
            <a:off x="1143000" y="3429000"/>
            <a:ext cx="2438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7" name="Line 66"/>
          <p:cNvSpPr>
            <a:spLocks noChangeShapeType="1"/>
          </p:cNvSpPr>
          <p:nvPr/>
        </p:nvSpPr>
        <p:spPr bwMode="auto">
          <a:xfrm>
            <a:off x="16764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8" name="Line 67"/>
          <p:cNvSpPr>
            <a:spLocks noChangeShapeType="1"/>
          </p:cNvSpPr>
          <p:nvPr/>
        </p:nvSpPr>
        <p:spPr bwMode="auto">
          <a:xfrm flipH="1">
            <a:off x="1828800" y="3429000"/>
            <a:ext cx="2438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9" name="Line 68"/>
          <p:cNvSpPr>
            <a:spLocks noChangeShapeType="1"/>
          </p:cNvSpPr>
          <p:nvPr/>
        </p:nvSpPr>
        <p:spPr bwMode="auto">
          <a:xfrm>
            <a:off x="990600" y="4572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0" name="Line 69"/>
          <p:cNvSpPr>
            <a:spLocks noChangeShapeType="1"/>
          </p:cNvSpPr>
          <p:nvPr/>
        </p:nvSpPr>
        <p:spPr bwMode="auto">
          <a:xfrm flipH="1">
            <a:off x="3276600" y="3429000"/>
            <a:ext cx="2514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1" name="Line 73"/>
          <p:cNvSpPr>
            <a:spLocks noChangeShapeType="1"/>
          </p:cNvSpPr>
          <p:nvPr/>
        </p:nvSpPr>
        <p:spPr bwMode="auto">
          <a:xfrm>
            <a:off x="51054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2" name="Line 74"/>
          <p:cNvSpPr>
            <a:spLocks noChangeShapeType="1"/>
          </p:cNvSpPr>
          <p:nvPr/>
        </p:nvSpPr>
        <p:spPr bwMode="auto">
          <a:xfrm>
            <a:off x="57912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3" name="Line 75"/>
          <p:cNvSpPr>
            <a:spLocks noChangeShapeType="1"/>
          </p:cNvSpPr>
          <p:nvPr/>
        </p:nvSpPr>
        <p:spPr bwMode="auto">
          <a:xfrm>
            <a:off x="23622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4" name="Line 76"/>
          <p:cNvSpPr>
            <a:spLocks noChangeShapeType="1"/>
          </p:cNvSpPr>
          <p:nvPr/>
        </p:nvSpPr>
        <p:spPr bwMode="auto">
          <a:xfrm>
            <a:off x="30480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5" name="Line 77"/>
          <p:cNvSpPr>
            <a:spLocks noChangeShapeType="1"/>
          </p:cNvSpPr>
          <p:nvPr/>
        </p:nvSpPr>
        <p:spPr bwMode="auto">
          <a:xfrm flipH="1">
            <a:off x="2590800" y="3429000"/>
            <a:ext cx="2438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6" name="Line 78"/>
          <p:cNvSpPr>
            <a:spLocks noChangeShapeType="1"/>
          </p:cNvSpPr>
          <p:nvPr/>
        </p:nvSpPr>
        <p:spPr bwMode="auto">
          <a:xfrm>
            <a:off x="1676400" y="4572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7" name="Line 79"/>
          <p:cNvSpPr>
            <a:spLocks noChangeShapeType="1"/>
          </p:cNvSpPr>
          <p:nvPr/>
        </p:nvSpPr>
        <p:spPr bwMode="auto">
          <a:xfrm flipH="1">
            <a:off x="1219200" y="4572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8" name="Line 80"/>
          <p:cNvSpPr>
            <a:spLocks noChangeShapeType="1"/>
          </p:cNvSpPr>
          <p:nvPr/>
        </p:nvSpPr>
        <p:spPr bwMode="auto">
          <a:xfrm flipH="1">
            <a:off x="1828800" y="4572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9" name="Text Box 92"/>
          <p:cNvSpPr txBox="1">
            <a:spLocks noChangeArrowheads="1"/>
          </p:cNvSpPr>
          <p:nvPr/>
        </p:nvSpPr>
        <p:spPr bwMode="auto">
          <a:xfrm>
            <a:off x="1295400" y="1090613"/>
            <a:ext cx="731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Thread 1</a:t>
            </a:r>
          </a:p>
        </p:txBody>
      </p:sp>
      <p:sp>
        <p:nvSpPr>
          <p:cNvPr id="22620" name="Text Box 93"/>
          <p:cNvSpPr txBox="1">
            <a:spLocks noChangeArrowheads="1"/>
          </p:cNvSpPr>
          <p:nvPr/>
        </p:nvSpPr>
        <p:spPr bwMode="auto">
          <a:xfrm>
            <a:off x="1981200" y="1090613"/>
            <a:ext cx="731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Thread 2</a:t>
            </a:r>
          </a:p>
        </p:txBody>
      </p:sp>
      <p:sp>
        <p:nvSpPr>
          <p:cNvPr id="22621" name="Text Box 94"/>
          <p:cNvSpPr txBox="1">
            <a:spLocks noChangeArrowheads="1"/>
          </p:cNvSpPr>
          <p:nvPr/>
        </p:nvSpPr>
        <p:spPr bwMode="auto">
          <a:xfrm>
            <a:off x="4724400" y="1090613"/>
            <a:ext cx="8080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Thread 14</a:t>
            </a:r>
          </a:p>
        </p:txBody>
      </p:sp>
      <p:sp>
        <p:nvSpPr>
          <p:cNvPr id="22622" name="Text Box 95"/>
          <p:cNvSpPr txBox="1">
            <a:spLocks noChangeArrowheads="1"/>
          </p:cNvSpPr>
          <p:nvPr/>
        </p:nvSpPr>
        <p:spPr bwMode="auto">
          <a:xfrm>
            <a:off x="5410200" y="1090613"/>
            <a:ext cx="8080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Thread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2007-2012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37C535-C534-4257-ADA8-FF8C803D6630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Better Reduction Kernel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4572000"/>
          </a:xfrm>
        </p:spPr>
        <p:txBody>
          <a:bodyPr/>
          <a:lstStyle/>
          <a:p>
            <a:pPr marL="574675" indent="-403225" eaLnBrk="1" hangingPunct="1">
              <a:buFontTx/>
              <a:buNone/>
            </a:pPr>
            <a:endParaRPr lang="en-US" sz="1800" b="1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marL="574675" indent="-403225" eaLnBrk="1" hangingPunct="1">
              <a:buFontTx/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unsigned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 stride;</a:t>
            </a:r>
          </a:p>
          <a:p>
            <a:pPr marL="574675" indent="-403225" eaLnBrk="1" hangingPunct="1">
              <a:buFontTx/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for (stride =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blockDim.x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; stride &gt; 0;  stride = stride / 2) {</a:t>
            </a:r>
          </a:p>
          <a:p>
            <a:pPr marL="974725" lvl="1" indent="-403225" eaLnBrk="1" hangingPunct="1">
              <a:buFontTx/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__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syncthreads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 marL="974725" lvl="1" indent="-403225" eaLnBrk="1" hangingPunct="1">
              <a:buFontTx/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if (</a:t>
            </a:r>
            <a:r>
              <a:rPr lang="en-US" sz="1800" b="1" smtClean="0">
                <a:solidFill>
                  <a:schemeClr val="tx2"/>
                </a:solidFill>
                <a:latin typeface="Courier New" pitchFamily="49" charset="0"/>
              </a:rPr>
              <a:t>tx 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&lt; stride)</a:t>
            </a:r>
          </a:p>
          <a:p>
            <a:pPr marL="974725" lvl="1" indent="-403225" eaLnBrk="1" hangingPunct="1"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[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tx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] +=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[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tx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 + stride];</a:t>
            </a:r>
          </a:p>
          <a:p>
            <a:pPr marL="574675" indent="-403225" eaLnBrk="1" hangingPunct="1">
              <a:buFontTx/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DAF927B7E6840AFEE6B43DB4C950A" ma:contentTypeVersion="0" ma:contentTypeDescription="Create a new document." ma:contentTypeScope="" ma:versionID="becef4eefd9c975e1739efe29f7bf4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4EA160-9C03-4994-A5BA-A8E8FA1456FF}"/>
</file>

<file path=customXml/itemProps2.xml><?xml version="1.0" encoding="utf-8"?>
<ds:datastoreItem xmlns:ds="http://schemas.openxmlformats.org/officeDocument/2006/customXml" ds:itemID="{14B12D03-8B36-400B-93DE-065496890202}"/>
</file>

<file path=customXml/itemProps3.xml><?xml version="1.0" encoding="utf-8"?>
<ds:datastoreItem xmlns:ds="http://schemas.openxmlformats.org/officeDocument/2006/customXml" ds:itemID="{2BC691B1-2F25-45D0-B92F-310B26AE3AA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43334</TotalTime>
  <Words>1023</Words>
  <Application>Microsoft Macintosh PowerPoint</Application>
  <PresentationFormat>On-screen Show (4:3)</PresentationFormat>
  <Paragraphs>170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ECE408  Fall 2015   Applied Parallel Programming  Lecture 12 Parallel Computation Patterns – Reduction Trees (Part 2) </vt:lpstr>
      <vt:lpstr>A Sum Example</vt:lpstr>
      <vt:lpstr>A Simple Thread Block Design</vt:lpstr>
      <vt:lpstr>The Reduction Step</vt:lpstr>
      <vt:lpstr>Back to the Global Picture</vt:lpstr>
      <vt:lpstr>Some Observations</vt:lpstr>
      <vt:lpstr>A Better Strategy</vt:lpstr>
      <vt:lpstr>An Example of 16 threads</vt:lpstr>
      <vt:lpstr>A Better Reduction Kernel</vt:lpstr>
      <vt:lpstr>A Quick Analysis</vt:lpstr>
      <vt:lpstr>Parallel Algorithm Overhead</vt:lpstr>
      <vt:lpstr>Parallel Execution Overhead</vt:lpstr>
      <vt:lpstr>PowerPoint Presentation</vt:lpstr>
      <vt:lpstr>Any More QUESTIONS? Read Section 6.1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hwu</dc:creator>
  <cp:lastModifiedBy>Sanjay Patel</cp:lastModifiedBy>
  <cp:revision>250</cp:revision>
  <dcterms:created xsi:type="dcterms:W3CDTF">1601-01-01T00:00:00Z</dcterms:created>
  <dcterms:modified xsi:type="dcterms:W3CDTF">2015-10-01T15:35:19Z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0x010100010DAF927B7E6840AFEE6B43DB4C950A</vt:lpwstr>
  </property>
</Properties>
</file>