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7" r:id="rId6"/>
    <p:sldId id="339" r:id="rId7"/>
    <p:sldId id="340" r:id="rId8"/>
    <p:sldId id="343" r:id="rId9"/>
    <p:sldId id="344" r:id="rId10"/>
    <p:sldId id="345" r:id="rId11"/>
    <p:sldId id="347" r:id="rId12"/>
    <p:sldId id="351" r:id="rId13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2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notesViewPr>
    <p:cSldViewPr>
      <p:cViewPr varScale="1">
        <p:scale>
          <a:sx n="66" d="100"/>
          <a:sy n="66" d="100"/>
        </p:scale>
        <p:origin x="-2784" y="-114"/>
      </p:cViewPr>
      <p:guideLst>
        <p:guide orient="horz" pos="2919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974E42CC-6445-4347-88B8-9C06F4A8E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42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677DD56-3F2A-4DC9-BCB6-0D21932A0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5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57C852DB-2BD5-4E15-9C3A-DC2226BF0025}" type="slidenum">
              <a:rPr lang="en-US" sz="1200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066" tIns="44033" rIns="88066" bIns="44033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398AD55D-83DB-45B5-AC5B-5063FC01955C}" type="slidenum">
              <a:rPr lang="en-US" sz="1200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03725"/>
            <a:ext cx="5153025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3DEE6-A591-4984-B87B-4AD24344E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F42F0-31C3-472D-9A41-97E22B593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4293D-0C24-4B66-B93C-49D347489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3886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FA9ED-F731-4CD3-B06D-BBAB06981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C7D4E-96B1-4DE7-A97C-465D0974F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60C37-A82F-4081-8A35-DCB170FDB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2B682-6FC1-4091-A209-90FFAA336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F50E8-FDF5-4F6A-80CB-AB866FB82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5C7EB-A004-44E2-94DB-AD0B204D9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C90B6-C82C-4BB2-A8D7-33C542ECB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D3073-4626-47EE-928D-8699ADAD6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6BA65-A6CC-4483-A841-D7BF934D7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A45A-1489-4B80-A187-E9EA6AF5A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BA0D-C2FD-4524-88F6-6DECC1968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9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B08AF-0948-4778-9F5D-64F68D17A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58B89-A5D3-4F0F-A63F-0AD18286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Hwu, 2007-2012  ECE408/CS483, University of Illinois, Urbana-Champaign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B6A9294-0368-42EE-A0B2-A9A279315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31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32" r:id="rId13"/>
    <p:sldLayoutId id="2147483728" r:id="rId14"/>
    <p:sldLayoutId id="2147483733" r:id="rId15"/>
    <p:sldLayoutId id="2147483734" r:id="rId1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36A03A-74DB-4EFF-B97C-A59551FCC39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ECE408 / CS483</a:t>
            </a:r>
            <a:br>
              <a:rPr lang="en-US" sz="3600" dirty="0" smtClean="0"/>
            </a:br>
            <a:r>
              <a:rPr lang="en-US" sz="3600" dirty="0" smtClean="0"/>
              <a:t>Fall </a:t>
            </a:r>
            <a:r>
              <a:rPr lang="en-US" sz="3600" dirty="0" smtClean="0"/>
              <a:t>2015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600" dirty="0" smtClean="0"/>
              <a:t>Applied Parallel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3: </a:t>
            </a:r>
            <a:br>
              <a:rPr lang="en-US" dirty="0" smtClean="0"/>
            </a:br>
            <a:r>
              <a:rPr lang="en-US" dirty="0" smtClean="0"/>
              <a:t>Introduction to CUDA C (Part 2)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66688"/>
            <a:ext cx="8991600" cy="7032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CUDA C /</a:t>
            </a:r>
            <a:r>
              <a:rPr lang="en-US" dirty="0" err="1" smtClean="0"/>
              <a:t>OpenCL</a:t>
            </a:r>
            <a:r>
              <a:rPr lang="en-US" dirty="0" smtClean="0"/>
              <a:t> – Execution Model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610600" cy="1403350"/>
          </a:xfrm>
        </p:spPr>
        <p:txBody>
          <a:bodyPr/>
          <a:lstStyle/>
          <a:p>
            <a:pPr marL="457200" indent="-457200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dirty="0" smtClean="0"/>
              <a:t>Integrated </a:t>
            </a:r>
            <a:r>
              <a:rPr lang="en-US" dirty="0" err="1" smtClean="0"/>
              <a:t>host+device</a:t>
            </a:r>
            <a:r>
              <a:rPr lang="en-US" dirty="0" smtClean="0"/>
              <a:t> app C program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dirty="0" smtClean="0"/>
              <a:t>Serial or modestly parallel parts in </a:t>
            </a:r>
            <a:r>
              <a:rPr lang="en-US" b="1" dirty="0" smtClean="0"/>
              <a:t>host </a:t>
            </a:r>
            <a:r>
              <a:rPr lang="en-US" dirty="0" smtClean="0"/>
              <a:t>C code</a:t>
            </a:r>
          </a:p>
          <a:p>
            <a:pPr marL="973138" lvl="1" indent="-401638" eaLnBrk="1" hangingPunct="1">
              <a:tabLst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</a:pPr>
            <a:r>
              <a:rPr lang="en-US" dirty="0" smtClean="0"/>
              <a:t>Highly parallel parts in </a:t>
            </a:r>
            <a:r>
              <a:rPr lang="en-US" b="1" dirty="0" smtClean="0"/>
              <a:t>device</a:t>
            </a:r>
            <a:r>
              <a:rPr lang="en-US" dirty="0" smtClean="0"/>
              <a:t> </a:t>
            </a:r>
            <a:r>
              <a:rPr lang="en-US" dirty="0" smtClean="0"/>
              <a:t>kernel </a:t>
            </a:r>
            <a:r>
              <a:rPr lang="en-US" dirty="0" smtClean="0"/>
              <a:t>C code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1346200" y="2990850"/>
            <a:ext cx="2262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Font typeface="Arial" charset="0"/>
              <a:buNone/>
            </a:pPr>
            <a:r>
              <a:rPr lang="en-US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x-none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800" b="1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4471988" y="3644900"/>
            <a:ext cx="3925887" cy="833438"/>
            <a:chOff x="2817" y="2296"/>
            <a:chExt cx="2473" cy="525"/>
          </a:xfrm>
        </p:grpSpPr>
        <p:sp>
          <p:nvSpPr>
            <p:cNvPr id="7240" name="Rectangle 5"/>
            <p:cNvSpPr>
              <a:spLocks noChangeArrowheads="1"/>
            </p:cNvSpPr>
            <p:nvPr/>
          </p:nvSpPr>
          <p:spPr bwMode="auto">
            <a:xfrm>
              <a:off x="2817" y="2296"/>
              <a:ext cx="2474" cy="526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Text Box 6"/>
            <p:cNvSpPr txBox="1">
              <a:spLocks noChangeArrowheads="1"/>
            </p:cNvSpPr>
            <p:nvPr/>
          </p:nvSpPr>
          <p:spPr bwMode="auto">
            <a:xfrm>
              <a:off x="4431" y="2498"/>
              <a:ext cx="3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7242" name="Group 7"/>
            <p:cNvGrpSpPr>
              <a:grpSpLocks/>
            </p:cNvGrpSpPr>
            <p:nvPr/>
          </p:nvGrpSpPr>
          <p:grpSpPr bwMode="auto">
            <a:xfrm>
              <a:off x="2872" y="2339"/>
              <a:ext cx="489" cy="440"/>
              <a:chOff x="2872" y="2339"/>
              <a:chExt cx="489" cy="440"/>
            </a:xfrm>
          </p:grpSpPr>
          <p:sp>
            <p:nvSpPr>
              <p:cNvPr id="7285" name="Text Box 8"/>
              <p:cNvSpPr txBox="1">
                <a:spLocks noChangeArrowheads="1"/>
              </p:cNvSpPr>
              <p:nvPr/>
            </p:nvSpPr>
            <p:spPr bwMode="auto">
              <a:xfrm>
                <a:off x="2872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286" name="Group 9"/>
              <p:cNvGrpSpPr>
                <a:grpSpLocks/>
              </p:cNvGrpSpPr>
              <p:nvPr/>
            </p:nvGrpSpPr>
            <p:grpSpPr bwMode="auto">
              <a:xfrm>
                <a:off x="2920" y="2393"/>
                <a:ext cx="392" cy="332"/>
                <a:chOff x="2920" y="2393"/>
                <a:chExt cx="392" cy="332"/>
              </a:xfrm>
            </p:grpSpPr>
            <p:sp>
              <p:nvSpPr>
                <p:cNvPr id="7287" name="Freeform 10"/>
                <p:cNvSpPr>
                  <a:spLocks/>
                </p:cNvSpPr>
                <p:nvPr/>
              </p:nvSpPr>
              <p:spPr bwMode="auto">
                <a:xfrm>
                  <a:off x="29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8" name="Freeform 11"/>
                <p:cNvSpPr>
                  <a:spLocks/>
                </p:cNvSpPr>
                <p:nvPr/>
              </p:nvSpPr>
              <p:spPr bwMode="auto">
                <a:xfrm>
                  <a:off x="2955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9" name="Freeform 12"/>
                <p:cNvSpPr>
                  <a:spLocks/>
                </p:cNvSpPr>
                <p:nvPr/>
              </p:nvSpPr>
              <p:spPr bwMode="auto">
                <a:xfrm>
                  <a:off x="2986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" name="Freeform 13"/>
                <p:cNvSpPr>
                  <a:spLocks/>
                </p:cNvSpPr>
                <p:nvPr/>
              </p:nvSpPr>
              <p:spPr bwMode="auto">
                <a:xfrm>
                  <a:off x="301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" name="Freeform 14"/>
                <p:cNvSpPr>
                  <a:spLocks/>
                </p:cNvSpPr>
                <p:nvPr/>
              </p:nvSpPr>
              <p:spPr bwMode="auto">
                <a:xfrm>
                  <a:off x="305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" name="Freeform 15"/>
                <p:cNvSpPr>
                  <a:spLocks/>
                </p:cNvSpPr>
                <p:nvPr/>
              </p:nvSpPr>
              <p:spPr bwMode="auto">
                <a:xfrm>
                  <a:off x="3083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3" name="Freeform 16"/>
                <p:cNvSpPr>
                  <a:spLocks/>
                </p:cNvSpPr>
                <p:nvPr/>
              </p:nvSpPr>
              <p:spPr bwMode="auto">
                <a:xfrm>
                  <a:off x="311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4" name="Freeform 17"/>
                <p:cNvSpPr>
                  <a:spLocks/>
                </p:cNvSpPr>
                <p:nvPr/>
              </p:nvSpPr>
              <p:spPr bwMode="auto">
                <a:xfrm>
                  <a:off x="314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5" name="Freeform 18"/>
                <p:cNvSpPr>
                  <a:spLocks/>
                </p:cNvSpPr>
                <p:nvPr/>
              </p:nvSpPr>
              <p:spPr bwMode="auto">
                <a:xfrm>
                  <a:off x="317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6" name="Freeform 19"/>
                <p:cNvSpPr>
                  <a:spLocks/>
                </p:cNvSpPr>
                <p:nvPr/>
              </p:nvSpPr>
              <p:spPr bwMode="auto">
                <a:xfrm>
                  <a:off x="321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7" name="Freeform 20"/>
                <p:cNvSpPr>
                  <a:spLocks/>
                </p:cNvSpPr>
                <p:nvPr/>
              </p:nvSpPr>
              <p:spPr bwMode="auto">
                <a:xfrm>
                  <a:off x="324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43" name="Group 21"/>
            <p:cNvGrpSpPr>
              <a:grpSpLocks/>
            </p:cNvGrpSpPr>
            <p:nvPr/>
          </p:nvGrpSpPr>
          <p:grpSpPr bwMode="auto">
            <a:xfrm>
              <a:off x="3406" y="2339"/>
              <a:ext cx="489" cy="440"/>
              <a:chOff x="3406" y="2339"/>
              <a:chExt cx="489" cy="440"/>
            </a:xfrm>
          </p:grpSpPr>
          <p:sp>
            <p:nvSpPr>
              <p:cNvPr id="7272" name="Text Box 22"/>
              <p:cNvSpPr txBox="1">
                <a:spLocks noChangeArrowheads="1"/>
              </p:cNvSpPr>
              <p:nvPr/>
            </p:nvSpPr>
            <p:spPr bwMode="auto">
              <a:xfrm>
                <a:off x="340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273" name="Group 23"/>
              <p:cNvGrpSpPr>
                <a:grpSpLocks/>
              </p:cNvGrpSpPr>
              <p:nvPr/>
            </p:nvGrpSpPr>
            <p:grpSpPr bwMode="auto">
              <a:xfrm>
                <a:off x="3454" y="2393"/>
                <a:ext cx="392" cy="332"/>
                <a:chOff x="3454" y="2393"/>
                <a:chExt cx="392" cy="332"/>
              </a:xfrm>
            </p:grpSpPr>
            <p:sp>
              <p:nvSpPr>
                <p:cNvPr id="7274" name="Freeform 24"/>
                <p:cNvSpPr>
                  <a:spLocks/>
                </p:cNvSpPr>
                <p:nvPr/>
              </p:nvSpPr>
              <p:spPr bwMode="auto">
                <a:xfrm>
                  <a:off x="345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5" name="Freeform 25"/>
                <p:cNvSpPr>
                  <a:spLocks/>
                </p:cNvSpPr>
                <p:nvPr/>
              </p:nvSpPr>
              <p:spPr bwMode="auto">
                <a:xfrm>
                  <a:off x="348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6" name="Freeform 26"/>
                <p:cNvSpPr>
                  <a:spLocks/>
                </p:cNvSpPr>
                <p:nvPr/>
              </p:nvSpPr>
              <p:spPr bwMode="auto">
                <a:xfrm>
                  <a:off x="35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" name="Freeform 27"/>
                <p:cNvSpPr>
                  <a:spLocks/>
                </p:cNvSpPr>
                <p:nvPr/>
              </p:nvSpPr>
              <p:spPr bwMode="auto">
                <a:xfrm>
                  <a:off x="355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" name="Freeform 28"/>
                <p:cNvSpPr>
                  <a:spLocks/>
                </p:cNvSpPr>
                <p:nvPr/>
              </p:nvSpPr>
              <p:spPr bwMode="auto">
                <a:xfrm>
                  <a:off x="35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9" name="Freeform 29"/>
                <p:cNvSpPr>
                  <a:spLocks/>
                </p:cNvSpPr>
                <p:nvPr/>
              </p:nvSpPr>
              <p:spPr bwMode="auto">
                <a:xfrm>
                  <a:off x="361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0" name="Freeform 30"/>
                <p:cNvSpPr>
                  <a:spLocks/>
                </p:cNvSpPr>
                <p:nvPr/>
              </p:nvSpPr>
              <p:spPr bwMode="auto">
                <a:xfrm>
                  <a:off x="36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" name="Freeform 31"/>
                <p:cNvSpPr>
                  <a:spLocks/>
                </p:cNvSpPr>
                <p:nvPr/>
              </p:nvSpPr>
              <p:spPr bwMode="auto">
                <a:xfrm>
                  <a:off x="368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2" name="Freeform 32"/>
                <p:cNvSpPr>
                  <a:spLocks/>
                </p:cNvSpPr>
                <p:nvPr/>
              </p:nvSpPr>
              <p:spPr bwMode="auto">
                <a:xfrm>
                  <a:off x="371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3" name="Freeform 33"/>
                <p:cNvSpPr>
                  <a:spLocks/>
                </p:cNvSpPr>
                <p:nvPr/>
              </p:nvSpPr>
              <p:spPr bwMode="auto">
                <a:xfrm>
                  <a:off x="374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" name="Freeform 34"/>
                <p:cNvSpPr>
                  <a:spLocks/>
                </p:cNvSpPr>
                <p:nvPr/>
              </p:nvSpPr>
              <p:spPr bwMode="auto">
                <a:xfrm>
                  <a:off x="377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44" name="Group 35"/>
            <p:cNvGrpSpPr>
              <a:grpSpLocks/>
            </p:cNvGrpSpPr>
            <p:nvPr/>
          </p:nvGrpSpPr>
          <p:grpSpPr bwMode="auto">
            <a:xfrm>
              <a:off x="4746" y="2339"/>
              <a:ext cx="489" cy="440"/>
              <a:chOff x="4746" y="2339"/>
              <a:chExt cx="489" cy="440"/>
            </a:xfrm>
          </p:grpSpPr>
          <p:sp>
            <p:nvSpPr>
              <p:cNvPr id="7259" name="Text Box 36"/>
              <p:cNvSpPr txBox="1">
                <a:spLocks noChangeArrowheads="1"/>
              </p:cNvSpPr>
              <p:nvPr/>
            </p:nvSpPr>
            <p:spPr bwMode="auto">
              <a:xfrm>
                <a:off x="474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260" name="Group 37"/>
              <p:cNvGrpSpPr>
                <a:grpSpLocks/>
              </p:cNvGrpSpPr>
              <p:nvPr/>
            </p:nvGrpSpPr>
            <p:grpSpPr bwMode="auto">
              <a:xfrm>
                <a:off x="4794" y="2393"/>
                <a:ext cx="392" cy="332"/>
                <a:chOff x="4794" y="2393"/>
                <a:chExt cx="392" cy="332"/>
              </a:xfrm>
            </p:grpSpPr>
            <p:sp>
              <p:nvSpPr>
                <p:cNvPr id="7261" name="Freeform 38"/>
                <p:cNvSpPr>
                  <a:spLocks/>
                </p:cNvSpPr>
                <p:nvPr/>
              </p:nvSpPr>
              <p:spPr bwMode="auto">
                <a:xfrm>
                  <a:off x="479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2" name="Freeform 39"/>
                <p:cNvSpPr>
                  <a:spLocks/>
                </p:cNvSpPr>
                <p:nvPr/>
              </p:nvSpPr>
              <p:spPr bwMode="auto">
                <a:xfrm>
                  <a:off x="482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3" name="Freeform 40"/>
                <p:cNvSpPr>
                  <a:spLocks/>
                </p:cNvSpPr>
                <p:nvPr/>
              </p:nvSpPr>
              <p:spPr bwMode="auto">
                <a:xfrm>
                  <a:off x="486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4" name="Freeform 41"/>
                <p:cNvSpPr>
                  <a:spLocks/>
                </p:cNvSpPr>
                <p:nvPr/>
              </p:nvSpPr>
              <p:spPr bwMode="auto">
                <a:xfrm>
                  <a:off x="489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5" name="Freeform 42"/>
                <p:cNvSpPr>
                  <a:spLocks/>
                </p:cNvSpPr>
                <p:nvPr/>
              </p:nvSpPr>
              <p:spPr bwMode="auto">
                <a:xfrm>
                  <a:off x="492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6" name="Freeform 43"/>
                <p:cNvSpPr>
                  <a:spLocks/>
                </p:cNvSpPr>
                <p:nvPr/>
              </p:nvSpPr>
              <p:spPr bwMode="auto">
                <a:xfrm>
                  <a:off x="495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7" name="Freeform 44"/>
                <p:cNvSpPr>
                  <a:spLocks/>
                </p:cNvSpPr>
                <p:nvPr/>
              </p:nvSpPr>
              <p:spPr bwMode="auto">
                <a:xfrm>
                  <a:off x="49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8" name="Freeform 45"/>
                <p:cNvSpPr>
                  <a:spLocks/>
                </p:cNvSpPr>
                <p:nvPr/>
              </p:nvSpPr>
              <p:spPr bwMode="auto">
                <a:xfrm>
                  <a:off x="50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9" name="Freeform 46"/>
                <p:cNvSpPr>
                  <a:spLocks/>
                </p:cNvSpPr>
                <p:nvPr/>
              </p:nvSpPr>
              <p:spPr bwMode="auto">
                <a:xfrm>
                  <a:off x="50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0" name="Freeform 47"/>
                <p:cNvSpPr>
                  <a:spLocks/>
                </p:cNvSpPr>
                <p:nvPr/>
              </p:nvSpPr>
              <p:spPr bwMode="auto">
                <a:xfrm>
                  <a:off x="50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1" name="Freeform 48"/>
                <p:cNvSpPr>
                  <a:spLocks/>
                </p:cNvSpPr>
                <p:nvPr/>
              </p:nvSpPr>
              <p:spPr bwMode="auto">
                <a:xfrm>
                  <a:off x="51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45" name="Group 49"/>
            <p:cNvGrpSpPr>
              <a:grpSpLocks/>
            </p:cNvGrpSpPr>
            <p:nvPr/>
          </p:nvGrpSpPr>
          <p:grpSpPr bwMode="auto">
            <a:xfrm>
              <a:off x="3942" y="2339"/>
              <a:ext cx="488" cy="440"/>
              <a:chOff x="3942" y="2339"/>
              <a:chExt cx="488" cy="440"/>
            </a:xfrm>
          </p:grpSpPr>
          <p:sp>
            <p:nvSpPr>
              <p:cNvPr id="7246" name="Text Box 50"/>
              <p:cNvSpPr txBox="1">
                <a:spLocks noChangeArrowheads="1"/>
              </p:cNvSpPr>
              <p:nvPr/>
            </p:nvSpPr>
            <p:spPr bwMode="auto">
              <a:xfrm>
                <a:off x="3942" y="233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247" name="Group 51"/>
              <p:cNvGrpSpPr>
                <a:grpSpLocks/>
              </p:cNvGrpSpPr>
              <p:nvPr/>
            </p:nvGrpSpPr>
            <p:grpSpPr bwMode="auto">
              <a:xfrm>
                <a:off x="3990" y="2393"/>
                <a:ext cx="391" cy="332"/>
                <a:chOff x="3990" y="2393"/>
                <a:chExt cx="391" cy="332"/>
              </a:xfrm>
            </p:grpSpPr>
            <p:sp>
              <p:nvSpPr>
                <p:cNvPr id="7248" name="Freeform 52"/>
                <p:cNvSpPr>
                  <a:spLocks/>
                </p:cNvSpPr>
                <p:nvPr/>
              </p:nvSpPr>
              <p:spPr bwMode="auto">
                <a:xfrm>
                  <a:off x="399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49" name="Freeform 53"/>
                <p:cNvSpPr>
                  <a:spLocks/>
                </p:cNvSpPr>
                <p:nvPr/>
              </p:nvSpPr>
              <p:spPr bwMode="auto">
                <a:xfrm>
                  <a:off x="4025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0" name="Freeform 54"/>
                <p:cNvSpPr>
                  <a:spLocks/>
                </p:cNvSpPr>
                <p:nvPr/>
              </p:nvSpPr>
              <p:spPr bwMode="auto">
                <a:xfrm>
                  <a:off x="405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1" name="Freeform 55"/>
                <p:cNvSpPr>
                  <a:spLocks/>
                </p:cNvSpPr>
                <p:nvPr/>
              </p:nvSpPr>
              <p:spPr bwMode="auto">
                <a:xfrm>
                  <a:off x="40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2" name="Freeform 56"/>
                <p:cNvSpPr>
                  <a:spLocks/>
                </p:cNvSpPr>
                <p:nvPr/>
              </p:nvSpPr>
              <p:spPr bwMode="auto">
                <a:xfrm>
                  <a:off x="41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3" name="Freeform 57"/>
                <p:cNvSpPr>
                  <a:spLocks/>
                </p:cNvSpPr>
                <p:nvPr/>
              </p:nvSpPr>
              <p:spPr bwMode="auto">
                <a:xfrm>
                  <a:off x="41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4" name="Freeform 58"/>
                <p:cNvSpPr>
                  <a:spLocks/>
                </p:cNvSpPr>
                <p:nvPr/>
              </p:nvSpPr>
              <p:spPr bwMode="auto">
                <a:xfrm>
                  <a:off x="41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5" name="Freeform 59"/>
                <p:cNvSpPr>
                  <a:spLocks/>
                </p:cNvSpPr>
                <p:nvPr/>
              </p:nvSpPr>
              <p:spPr bwMode="auto">
                <a:xfrm>
                  <a:off x="42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6" name="Freeform 60"/>
                <p:cNvSpPr>
                  <a:spLocks/>
                </p:cNvSpPr>
                <p:nvPr/>
              </p:nvSpPr>
              <p:spPr bwMode="auto">
                <a:xfrm>
                  <a:off x="42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7" name="Freeform 61"/>
                <p:cNvSpPr>
                  <a:spLocks/>
                </p:cNvSpPr>
                <p:nvPr/>
              </p:nvSpPr>
              <p:spPr bwMode="auto">
                <a:xfrm>
                  <a:off x="4280" y="2393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58" name="Freeform 62"/>
                <p:cNvSpPr>
                  <a:spLocks/>
                </p:cNvSpPr>
                <p:nvPr/>
              </p:nvSpPr>
              <p:spPr bwMode="auto">
                <a:xfrm>
                  <a:off x="4311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75" name="Group 63"/>
          <p:cNvGrpSpPr>
            <a:grpSpLocks/>
          </p:cNvGrpSpPr>
          <p:nvPr/>
        </p:nvGrpSpPr>
        <p:grpSpPr bwMode="auto">
          <a:xfrm>
            <a:off x="4471988" y="5565775"/>
            <a:ext cx="3925887" cy="831850"/>
            <a:chOff x="2817" y="3506"/>
            <a:chExt cx="2473" cy="524"/>
          </a:xfrm>
        </p:grpSpPr>
        <p:sp>
          <p:nvSpPr>
            <p:cNvPr id="7182" name="Rectangle 64"/>
            <p:cNvSpPr>
              <a:spLocks noChangeArrowheads="1"/>
            </p:cNvSpPr>
            <p:nvPr/>
          </p:nvSpPr>
          <p:spPr bwMode="auto">
            <a:xfrm>
              <a:off x="2817" y="3506"/>
              <a:ext cx="2474" cy="525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65"/>
            <p:cNvSpPr txBox="1">
              <a:spLocks noChangeArrowheads="1"/>
            </p:cNvSpPr>
            <p:nvPr/>
          </p:nvSpPr>
          <p:spPr bwMode="auto">
            <a:xfrm>
              <a:off x="4431" y="3708"/>
              <a:ext cx="3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7184" name="Group 66"/>
            <p:cNvGrpSpPr>
              <a:grpSpLocks/>
            </p:cNvGrpSpPr>
            <p:nvPr/>
          </p:nvGrpSpPr>
          <p:grpSpPr bwMode="auto">
            <a:xfrm>
              <a:off x="2872" y="3549"/>
              <a:ext cx="489" cy="440"/>
              <a:chOff x="2872" y="3549"/>
              <a:chExt cx="489" cy="440"/>
            </a:xfrm>
          </p:grpSpPr>
          <p:sp>
            <p:nvSpPr>
              <p:cNvPr id="7227" name="Text Box 67"/>
              <p:cNvSpPr txBox="1">
                <a:spLocks noChangeArrowheads="1"/>
              </p:cNvSpPr>
              <p:nvPr/>
            </p:nvSpPr>
            <p:spPr bwMode="auto">
              <a:xfrm>
                <a:off x="2872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228" name="Group 68"/>
              <p:cNvGrpSpPr>
                <a:grpSpLocks/>
              </p:cNvGrpSpPr>
              <p:nvPr/>
            </p:nvGrpSpPr>
            <p:grpSpPr bwMode="auto">
              <a:xfrm>
                <a:off x="2920" y="3602"/>
                <a:ext cx="392" cy="332"/>
                <a:chOff x="2920" y="3602"/>
                <a:chExt cx="392" cy="332"/>
              </a:xfrm>
            </p:grpSpPr>
            <p:sp>
              <p:nvSpPr>
                <p:cNvPr id="7229" name="Freeform 69"/>
                <p:cNvSpPr>
                  <a:spLocks/>
                </p:cNvSpPr>
                <p:nvPr/>
              </p:nvSpPr>
              <p:spPr bwMode="auto">
                <a:xfrm>
                  <a:off x="29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0" name="Freeform 70"/>
                <p:cNvSpPr>
                  <a:spLocks/>
                </p:cNvSpPr>
                <p:nvPr/>
              </p:nvSpPr>
              <p:spPr bwMode="auto">
                <a:xfrm>
                  <a:off x="2955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1" name="Freeform 71"/>
                <p:cNvSpPr>
                  <a:spLocks/>
                </p:cNvSpPr>
                <p:nvPr/>
              </p:nvSpPr>
              <p:spPr bwMode="auto">
                <a:xfrm>
                  <a:off x="2986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2" name="Freeform 72"/>
                <p:cNvSpPr>
                  <a:spLocks/>
                </p:cNvSpPr>
                <p:nvPr/>
              </p:nvSpPr>
              <p:spPr bwMode="auto">
                <a:xfrm>
                  <a:off x="301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3" name="Freeform 73"/>
                <p:cNvSpPr>
                  <a:spLocks/>
                </p:cNvSpPr>
                <p:nvPr/>
              </p:nvSpPr>
              <p:spPr bwMode="auto">
                <a:xfrm>
                  <a:off x="305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4" name="Freeform 74"/>
                <p:cNvSpPr>
                  <a:spLocks/>
                </p:cNvSpPr>
                <p:nvPr/>
              </p:nvSpPr>
              <p:spPr bwMode="auto">
                <a:xfrm>
                  <a:off x="3083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5" name="Freeform 75"/>
                <p:cNvSpPr>
                  <a:spLocks/>
                </p:cNvSpPr>
                <p:nvPr/>
              </p:nvSpPr>
              <p:spPr bwMode="auto">
                <a:xfrm>
                  <a:off x="311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6" name="Freeform 76"/>
                <p:cNvSpPr>
                  <a:spLocks/>
                </p:cNvSpPr>
                <p:nvPr/>
              </p:nvSpPr>
              <p:spPr bwMode="auto">
                <a:xfrm>
                  <a:off x="314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7" name="Freeform 77"/>
                <p:cNvSpPr>
                  <a:spLocks/>
                </p:cNvSpPr>
                <p:nvPr/>
              </p:nvSpPr>
              <p:spPr bwMode="auto">
                <a:xfrm>
                  <a:off x="317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8" name="Freeform 78"/>
                <p:cNvSpPr>
                  <a:spLocks/>
                </p:cNvSpPr>
                <p:nvPr/>
              </p:nvSpPr>
              <p:spPr bwMode="auto">
                <a:xfrm>
                  <a:off x="321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9" name="Freeform 79"/>
                <p:cNvSpPr>
                  <a:spLocks/>
                </p:cNvSpPr>
                <p:nvPr/>
              </p:nvSpPr>
              <p:spPr bwMode="auto">
                <a:xfrm>
                  <a:off x="324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5" name="Group 80"/>
            <p:cNvGrpSpPr>
              <a:grpSpLocks/>
            </p:cNvGrpSpPr>
            <p:nvPr/>
          </p:nvGrpSpPr>
          <p:grpSpPr bwMode="auto">
            <a:xfrm>
              <a:off x="3406" y="3549"/>
              <a:ext cx="489" cy="440"/>
              <a:chOff x="3406" y="3549"/>
              <a:chExt cx="489" cy="440"/>
            </a:xfrm>
          </p:grpSpPr>
          <p:sp>
            <p:nvSpPr>
              <p:cNvPr id="7214" name="Text Box 81"/>
              <p:cNvSpPr txBox="1">
                <a:spLocks noChangeArrowheads="1"/>
              </p:cNvSpPr>
              <p:nvPr/>
            </p:nvSpPr>
            <p:spPr bwMode="auto">
              <a:xfrm>
                <a:off x="340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215" name="Group 82"/>
              <p:cNvGrpSpPr>
                <a:grpSpLocks/>
              </p:cNvGrpSpPr>
              <p:nvPr/>
            </p:nvGrpSpPr>
            <p:grpSpPr bwMode="auto">
              <a:xfrm>
                <a:off x="3454" y="3602"/>
                <a:ext cx="392" cy="332"/>
                <a:chOff x="3454" y="3602"/>
                <a:chExt cx="392" cy="332"/>
              </a:xfrm>
            </p:grpSpPr>
            <p:sp>
              <p:nvSpPr>
                <p:cNvPr id="7216" name="Freeform 83"/>
                <p:cNvSpPr>
                  <a:spLocks/>
                </p:cNvSpPr>
                <p:nvPr/>
              </p:nvSpPr>
              <p:spPr bwMode="auto">
                <a:xfrm>
                  <a:off x="345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7" name="Freeform 84"/>
                <p:cNvSpPr>
                  <a:spLocks/>
                </p:cNvSpPr>
                <p:nvPr/>
              </p:nvSpPr>
              <p:spPr bwMode="auto">
                <a:xfrm>
                  <a:off x="348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8" name="Freeform 85"/>
                <p:cNvSpPr>
                  <a:spLocks/>
                </p:cNvSpPr>
                <p:nvPr/>
              </p:nvSpPr>
              <p:spPr bwMode="auto">
                <a:xfrm>
                  <a:off x="35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9" name="Freeform 86"/>
                <p:cNvSpPr>
                  <a:spLocks/>
                </p:cNvSpPr>
                <p:nvPr/>
              </p:nvSpPr>
              <p:spPr bwMode="auto">
                <a:xfrm>
                  <a:off x="355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0" name="Freeform 87"/>
                <p:cNvSpPr>
                  <a:spLocks/>
                </p:cNvSpPr>
                <p:nvPr/>
              </p:nvSpPr>
              <p:spPr bwMode="auto">
                <a:xfrm>
                  <a:off x="35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Freeform 88"/>
                <p:cNvSpPr>
                  <a:spLocks/>
                </p:cNvSpPr>
                <p:nvPr/>
              </p:nvSpPr>
              <p:spPr bwMode="auto">
                <a:xfrm>
                  <a:off x="361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2" name="Freeform 89"/>
                <p:cNvSpPr>
                  <a:spLocks/>
                </p:cNvSpPr>
                <p:nvPr/>
              </p:nvSpPr>
              <p:spPr bwMode="auto">
                <a:xfrm>
                  <a:off x="36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Freeform 90"/>
                <p:cNvSpPr>
                  <a:spLocks/>
                </p:cNvSpPr>
                <p:nvPr/>
              </p:nvSpPr>
              <p:spPr bwMode="auto">
                <a:xfrm>
                  <a:off x="368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4" name="Freeform 91"/>
                <p:cNvSpPr>
                  <a:spLocks/>
                </p:cNvSpPr>
                <p:nvPr/>
              </p:nvSpPr>
              <p:spPr bwMode="auto">
                <a:xfrm>
                  <a:off x="371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Freeform 92"/>
                <p:cNvSpPr>
                  <a:spLocks/>
                </p:cNvSpPr>
                <p:nvPr/>
              </p:nvSpPr>
              <p:spPr bwMode="auto">
                <a:xfrm>
                  <a:off x="374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6" name="Freeform 93"/>
                <p:cNvSpPr>
                  <a:spLocks/>
                </p:cNvSpPr>
                <p:nvPr/>
              </p:nvSpPr>
              <p:spPr bwMode="auto">
                <a:xfrm>
                  <a:off x="377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6" name="Group 94"/>
            <p:cNvGrpSpPr>
              <a:grpSpLocks/>
            </p:cNvGrpSpPr>
            <p:nvPr/>
          </p:nvGrpSpPr>
          <p:grpSpPr bwMode="auto">
            <a:xfrm>
              <a:off x="4746" y="3549"/>
              <a:ext cx="489" cy="440"/>
              <a:chOff x="4746" y="3549"/>
              <a:chExt cx="489" cy="440"/>
            </a:xfrm>
          </p:grpSpPr>
          <p:sp>
            <p:nvSpPr>
              <p:cNvPr id="7201" name="Text Box 95"/>
              <p:cNvSpPr txBox="1">
                <a:spLocks noChangeArrowheads="1"/>
              </p:cNvSpPr>
              <p:nvPr/>
            </p:nvSpPr>
            <p:spPr bwMode="auto">
              <a:xfrm>
                <a:off x="474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202" name="Group 96"/>
              <p:cNvGrpSpPr>
                <a:grpSpLocks/>
              </p:cNvGrpSpPr>
              <p:nvPr/>
            </p:nvGrpSpPr>
            <p:grpSpPr bwMode="auto">
              <a:xfrm>
                <a:off x="4794" y="3602"/>
                <a:ext cx="392" cy="332"/>
                <a:chOff x="4794" y="3602"/>
                <a:chExt cx="392" cy="332"/>
              </a:xfrm>
            </p:grpSpPr>
            <p:sp>
              <p:nvSpPr>
                <p:cNvPr id="7203" name="Freeform 97"/>
                <p:cNvSpPr>
                  <a:spLocks/>
                </p:cNvSpPr>
                <p:nvPr/>
              </p:nvSpPr>
              <p:spPr bwMode="auto">
                <a:xfrm>
                  <a:off x="479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4" name="Freeform 98"/>
                <p:cNvSpPr>
                  <a:spLocks/>
                </p:cNvSpPr>
                <p:nvPr/>
              </p:nvSpPr>
              <p:spPr bwMode="auto">
                <a:xfrm>
                  <a:off x="482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5" name="Freeform 99"/>
                <p:cNvSpPr>
                  <a:spLocks/>
                </p:cNvSpPr>
                <p:nvPr/>
              </p:nvSpPr>
              <p:spPr bwMode="auto">
                <a:xfrm>
                  <a:off x="486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6" name="Freeform 100"/>
                <p:cNvSpPr>
                  <a:spLocks/>
                </p:cNvSpPr>
                <p:nvPr/>
              </p:nvSpPr>
              <p:spPr bwMode="auto">
                <a:xfrm>
                  <a:off x="489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7" name="Freeform 101"/>
                <p:cNvSpPr>
                  <a:spLocks/>
                </p:cNvSpPr>
                <p:nvPr/>
              </p:nvSpPr>
              <p:spPr bwMode="auto">
                <a:xfrm>
                  <a:off x="492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8" name="Freeform 102"/>
                <p:cNvSpPr>
                  <a:spLocks/>
                </p:cNvSpPr>
                <p:nvPr/>
              </p:nvSpPr>
              <p:spPr bwMode="auto">
                <a:xfrm>
                  <a:off x="495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" name="Freeform 103"/>
                <p:cNvSpPr>
                  <a:spLocks/>
                </p:cNvSpPr>
                <p:nvPr/>
              </p:nvSpPr>
              <p:spPr bwMode="auto">
                <a:xfrm>
                  <a:off x="49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" name="Freeform 104"/>
                <p:cNvSpPr>
                  <a:spLocks/>
                </p:cNvSpPr>
                <p:nvPr/>
              </p:nvSpPr>
              <p:spPr bwMode="auto">
                <a:xfrm>
                  <a:off x="50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1" name="Freeform 105"/>
                <p:cNvSpPr>
                  <a:spLocks/>
                </p:cNvSpPr>
                <p:nvPr/>
              </p:nvSpPr>
              <p:spPr bwMode="auto">
                <a:xfrm>
                  <a:off x="50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Freeform 106"/>
                <p:cNvSpPr>
                  <a:spLocks/>
                </p:cNvSpPr>
                <p:nvPr/>
              </p:nvSpPr>
              <p:spPr bwMode="auto">
                <a:xfrm>
                  <a:off x="50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3" name="Freeform 107"/>
                <p:cNvSpPr>
                  <a:spLocks/>
                </p:cNvSpPr>
                <p:nvPr/>
              </p:nvSpPr>
              <p:spPr bwMode="auto">
                <a:xfrm>
                  <a:off x="51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7" name="Group 108"/>
            <p:cNvGrpSpPr>
              <a:grpSpLocks/>
            </p:cNvGrpSpPr>
            <p:nvPr/>
          </p:nvGrpSpPr>
          <p:grpSpPr bwMode="auto">
            <a:xfrm>
              <a:off x="3942" y="3549"/>
              <a:ext cx="488" cy="440"/>
              <a:chOff x="3942" y="3549"/>
              <a:chExt cx="488" cy="440"/>
            </a:xfrm>
          </p:grpSpPr>
          <p:sp>
            <p:nvSpPr>
              <p:cNvPr id="7188" name="Text Box 109"/>
              <p:cNvSpPr txBox="1">
                <a:spLocks noChangeArrowheads="1"/>
              </p:cNvSpPr>
              <p:nvPr/>
            </p:nvSpPr>
            <p:spPr bwMode="auto">
              <a:xfrm>
                <a:off x="3942" y="354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7189" name="Group 110"/>
              <p:cNvGrpSpPr>
                <a:grpSpLocks/>
              </p:cNvGrpSpPr>
              <p:nvPr/>
            </p:nvGrpSpPr>
            <p:grpSpPr bwMode="auto">
              <a:xfrm>
                <a:off x="3990" y="3602"/>
                <a:ext cx="391" cy="332"/>
                <a:chOff x="3990" y="3602"/>
                <a:chExt cx="391" cy="332"/>
              </a:xfrm>
            </p:grpSpPr>
            <p:sp>
              <p:nvSpPr>
                <p:cNvPr id="7190" name="Freeform 111"/>
                <p:cNvSpPr>
                  <a:spLocks/>
                </p:cNvSpPr>
                <p:nvPr/>
              </p:nvSpPr>
              <p:spPr bwMode="auto">
                <a:xfrm>
                  <a:off x="399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1" name="Freeform 112"/>
                <p:cNvSpPr>
                  <a:spLocks/>
                </p:cNvSpPr>
                <p:nvPr/>
              </p:nvSpPr>
              <p:spPr bwMode="auto">
                <a:xfrm>
                  <a:off x="4025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2" name="Freeform 113"/>
                <p:cNvSpPr>
                  <a:spLocks/>
                </p:cNvSpPr>
                <p:nvPr/>
              </p:nvSpPr>
              <p:spPr bwMode="auto">
                <a:xfrm>
                  <a:off x="405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3" name="Freeform 114"/>
                <p:cNvSpPr>
                  <a:spLocks/>
                </p:cNvSpPr>
                <p:nvPr/>
              </p:nvSpPr>
              <p:spPr bwMode="auto">
                <a:xfrm>
                  <a:off x="40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4" name="Freeform 115"/>
                <p:cNvSpPr>
                  <a:spLocks/>
                </p:cNvSpPr>
                <p:nvPr/>
              </p:nvSpPr>
              <p:spPr bwMode="auto">
                <a:xfrm>
                  <a:off x="41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5" name="Freeform 116"/>
                <p:cNvSpPr>
                  <a:spLocks/>
                </p:cNvSpPr>
                <p:nvPr/>
              </p:nvSpPr>
              <p:spPr bwMode="auto">
                <a:xfrm>
                  <a:off x="41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6" name="Freeform 117"/>
                <p:cNvSpPr>
                  <a:spLocks/>
                </p:cNvSpPr>
                <p:nvPr/>
              </p:nvSpPr>
              <p:spPr bwMode="auto">
                <a:xfrm>
                  <a:off x="41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7" name="Freeform 118"/>
                <p:cNvSpPr>
                  <a:spLocks/>
                </p:cNvSpPr>
                <p:nvPr/>
              </p:nvSpPr>
              <p:spPr bwMode="auto">
                <a:xfrm>
                  <a:off x="42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8" name="Freeform 119"/>
                <p:cNvSpPr>
                  <a:spLocks/>
                </p:cNvSpPr>
                <p:nvPr/>
              </p:nvSpPr>
              <p:spPr bwMode="auto">
                <a:xfrm>
                  <a:off x="42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9" name="Freeform 120"/>
                <p:cNvSpPr>
                  <a:spLocks/>
                </p:cNvSpPr>
                <p:nvPr/>
              </p:nvSpPr>
              <p:spPr bwMode="auto">
                <a:xfrm>
                  <a:off x="4280" y="3602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0" name="Freeform 121"/>
                <p:cNvSpPr>
                  <a:spLocks/>
                </p:cNvSpPr>
                <p:nvPr/>
              </p:nvSpPr>
              <p:spPr bwMode="auto">
                <a:xfrm>
                  <a:off x="4311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176" name="Text Box 122"/>
          <p:cNvSpPr txBox="1">
            <a:spLocks noChangeArrowheads="1"/>
          </p:cNvSpPr>
          <p:nvPr/>
        </p:nvSpPr>
        <p:spPr bwMode="auto">
          <a:xfrm>
            <a:off x="546100" y="3714750"/>
            <a:ext cx="386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charset="0"/>
              <a:buNone/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x-none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800" b="1">
              <a:solidFill>
                <a:srgbClr val="00CC00"/>
              </a:solidFill>
              <a:latin typeface="Arial" charset="0"/>
              <a:ea typeface="ＭＳ Ｐゴシック" pitchFamily="34" charset="-128"/>
            </a:endParaRPr>
          </a:p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charset="0"/>
              <a:buNone/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KernelA&lt;&lt;&lt; nBlk, nTid &gt;&gt;&gt;(args);</a:t>
            </a:r>
          </a:p>
        </p:txBody>
      </p:sp>
      <p:sp>
        <p:nvSpPr>
          <p:cNvPr id="7177" name="Freeform 123"/>
          <p:cNvSpPr>
            <a:spLocks/>
          </p:cNvSpPr>
          <p:nvPr/>
        </p:nvSpPr>
        <p:spPr bwMode="auto">
          <a:xfrm>
            <a:off x="6399213" y="2749550"/>
            <a:ext cx="73025" cy="808038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24"/>
          <p:cNvSpPr txBox="1">
            <a:spLocks noChangeArrowheads="1"/>
          </p:cNvSpPr>
          <p:nvPr/>
        </p:nvSpPr>
        <p:spPr bwMode="auto">
          <a:xfrm>
            <a:off x="1330325" y="4897438"/>
            <a:ext cx="2293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225"/>
              </a:spcBef>
              <a:buClr>
                <a:srgbClr val="3333CC"/>
              </a:buClr>
              <a:buFont typeface="Arial" charset="0"/>
              <a:buNone/>
            </a:pPr>
            <a:r>
              <a:rPr lang="en-US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x-none" sz="1800" b="1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800" b="1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179" name="Freeform 125"/>
          <p:cNvSpPr>
            <a:spLocks/>
          </p:cNvSpPr>
          <p:nvPr/>
        </p:nvSpPr>
        <p:spPr bwMode="auto">
          <a:xfrm>
            <a:off x="6399213" y="4656138"/>
            <a:ext cx="73025" cy="808037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Text Box 126"/>
          <p:cNvSpPr txBox="1">
            <a:spLocks noChangeArrowheads="1"/>
          </p:cNvSpPr>
          <p:nvPr/>
        </p:nvSpPr>
        <p:spPr bwMode="auto">
          <a:xfrm>
            <a:off x="546100" y="5634038"/>
            <a:ext cx="38608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charset="0"/>
              <a:buNone/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x-none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800" b="1">
              <a:solidFill>
                <a:srgbClr val="00CC00"/>
              </a:solidFill>
              <a:latin typeface="Arial" charset="0"/>
              <a:ea typeface="ＭＳ Ｐゴシック" pitchFamily="34" charset="-128"/>
            </a:endParaRPr>
          </a:p>
          <a:p>
            <a:pPr algn="ctr" eaLnBrk="1" hangingPunct="1">
              <a:spcBef>
                <a:spcPts val="450"/>
              </a:spcBef>
              <a:buClr>
                <a:srgbClr val="00CC00"/>
              </a:buClr>
              <a:buFont typeface="Arial" charset="0"/>
              <a:buNone/>
            </a:pPr>
            <a:r>
              <a:rPr lang="en-US" sz="1800" b="1">
                <a:solidFill>
                  <a:srgbClr val="00CC00"/>
                </a:solidFill>
                <a:latin typeface="Arial" charset="0"/>
                <a:ea typeface="ＭＳ Ｐゴシック" pitchFamily="34" charset="-128"/>
              </a:rPr>
              <a:t>KernelB&lt;&lt;&lt; nBlk, nTid &gt;&gt;&gt;(args);</a:t>
            </a:r>
          </a:p>
        </p:txBody>
      </p:sp>
      <p:sp>
        <p:nvSpPr>
          <p:cNvPr id="11277" name="Slide Number Placeholder 1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1B9AF8-0231-41BD-B410-BD01FAD09F0C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Partial Overview of CUDA Memories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5334000" cy="38100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sz="2000" dirty="0" smtClean="0"/>
              <a:t>Device code can:</a:t>
            </a:r>
          </a:p>
          <a:p>
            <a:pPr marL="974725" lvl="1" indent="-403225" eaLnBrk="1" hangingPunct="1">
              <a:defRPr/>
            </a:pPr>
            <a:r>
              <a:rPr lang="en-US" sz="2000" dirty="0" smtClean="0"/>
              <a:t>R/W per-thread </a:t>
            </a:r>
            <a:r>
              <a:rPr lang="en-US" sz="2000" dirty="0" smtClean="0">
                <a:solidFill>
                  <a:schemeClr val="accent2"/>
                </a:solidFill>
              </a:rPr>
              <a:t>registers</a:t>
            </a:r>
          </a:p>
          <a:p>
            <a:pPr marL="974725" lvl="1" indent="-403225" eaLnBrk="1" hangingPunct="1">
              <a:defRPr/>
            </a:pPr>
            <a:r>
              <a:rPr lang="en-US" sz="2000" dirty="0" smtClean="0"/>
              <a:t>R/W all-shared </a:t>
            </a:r>
            <a:r>
              <a:rPr lang="en-US" sz="2000" dirty="0" smtClean="0">
                <a:solidFill>
                  <a:schemeClr val="accent2"/>
                </a:solidFill>
              </a:rPr>
              <a:t>global memory</a:t>
            </a:r>
          </a:p>
          <a:p>
            <a:pPr marL="857250" lvl="1" indent="-457200" eaLnBrk="1" hangingPunct="1">
              <a:defRPr/>
            </a:pPr>
            <a:endParaRPr lang="en-US" sz="1600" dirty="0" smtClean="0"/>
          </a:p>
          <a:p>
            <a:pPr marL="457200" indent="-457200" eaLnBrk="1" hangingPunct="1">
              <a:defRPr/>
            </a:pPr>
            <a:r>
              <a:rPr lang="en-US" sz="2000" dirty="0" smtClean="0"/>
              <a:t>Host code can</a:t>
            </a:r>
          </a:p>
          <a:p>
            <a:pPr marL="974725" lvl="1" indent="-403225" eaLnBrk="1" hangingPunct="1">
              <a:defRPr/>
            </a:pPr>
            <a:r>
              <a:rPr lang="en-US" sz="2000" dirty="0" smtClean="0"/>
              <a:t>Transfer data to/from per grid</a:t>
            </a:r>
            <a:r>
              <a:rPr lang="en-US" sz="2000" dirty="0" smtClean="0">
                <a:solidFill>
                  <a:schemeClr val="accent2"/>
                </a:solidFill>
              </a:rPr>
              <a:t> global memory 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181600" y="2209800"/>
            <a:ext cx="3775075" cy="4110038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</a:rPr>
              <a:t>(Device) Grid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5334000" y="5176838"/>
            <a:ext cx="3505200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00" b="1">
                <a:solidFill>
                  <a:srgbClr val="003300"/>
                </a:solidFill>
              </a:rPr>
              <a:t>Global</a:t>
            </a:r>
          </a:p>
          <a:p>
            <a:pPr eaLnBrk="1" hangingPunct="1"/>
            <a:r>
              <a:rPr lang="en-US" sz="1000" b="1">
                <a:solidFill>
                  <a:srgbClr val="003300"/>
                </a:solidFill>
              </a:rPr>
              <a:t>Memory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5222875" y="2667000"/>
            <a:ext cx="1812925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</a:rPr>
              <a:t>Block (0, 0)</a:t>
            </a: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5338763" y="4241800"/>
            <a:ext cx="820737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Thread (0, 0)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40" name="Text Box 14"/>
          <p:cNvSpPr txBox="1">
            <a:spLocks noChangeArrowheads="1"/>
          </p:cNvSpPr>
          <p:nvPr/>
        </p:nvSpPr>
        <p:spPr bwMode="auto">
          <a:xfrm>
            <a:off x="5338763" y="3716338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Registers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41" name="Line 16"/>
          <p:cNvSpPr>
            <a:spLocks noChangeShapeType="1"/>
          </p:cNvSpPr>
          <p:nvPr/>
        </p:nvSpPr>
        <p:spPr bwMode="auto">
          <a:xfrm flipV="1">
            <a:off x="5649913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8"/>
          <p:cNvSpPr>
            <a:spLocks noChangeShapeType="1"/>
          </p:cNvSpPr>
          <p:nvPr/>
        </p:nvSpPr>
        <p:spPr bwMode="auto">
          <a:xfrm>
            <a:off x="56388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22"/>
          <p:cNvSpPr txBox="1">
            <a:spLocks noChangeArrowheads="1"/>
          </p:cNvSpPr>
          <p:nvPr/>
        </p:nvSpPr>
        <p:spPr bwMode="auto">
          <a:xfrm>
            <a:off x="6210300" y="4241800"/>
            <a:ext cx="820738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Thread (1, 0)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44" name="Text Box 23"/>
          <p:cNvSpPr txBox="1">
            <a:spLocks noChangeArrowheads="1"/>
          </p:cNvSpPr>
          <p:nvPr/>
        </p:nvSpPr>
        <p:spPr bwMode="auto">
          <a:xfrm>
            <a:off x="6210300" y="3716338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Registers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45" name="Line 25"/>
          <p:cNvSpPr>
            <a:spLocks noChangeShapeType="1"/>
          </p:cNvSpPr>
          <p:nvPr/>
        </p:nvSpPr>
        <p:spPr bwMode="auto">
          <a:xfrm flipV="1">
            <a:off x="652145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7"/>
          <p:cNvSpPr>
            <a:spLocks noChangeShapeType="1"/>
          </p:cNvSpPr>
          <p:nvPr/>
        </p:nvSpPr>
        <p:spPr bwMode="auto">
          <a:xfrm>
            <a:off x="65532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30"/>
          <p:cNvSpPr txBox="1">
            <a:spLocks noChangeArrowheads="1"/>
          </p:cNvSpPr>
          <p:nvPr/>
        </p:nvSpPr>
        <p:spPr bwMode="auto">
          <a:xfrm>
            <a:off x="7162800" y="2703513"/>
            <a:ext cx="1744663" cy="22447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</a:rPr>
              <a:t>Block (1, 0)</a:t>
            </a:r>
            <a:endParaRPr lang="en-US">
              <a:solidFill>
                <a:srgbClr val="003300"/>
              </a:solidFill>
            </a:endParaRPr>
          </a:p>
        </p:txBody>
      </p:sp>
      <p:sp>
        <p:nvSpPr>
          <p:cNvPr id="18448" name="Text Box 33"/>
          <p:cNvSpPr txBox="1">
            <a:spLocks noChangeArrowheads="1"/>
          </p:cNvSpPr>
          <p:nvPr/>
        </p:nvSpPr>
        <p:spPr bwMode="auto">
          <a:xfrm>
            <a:off x="7175500" y="4241800"/>
            <a:ext cx="820738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Thread (0, 0)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49" name="Text Box 34"/>
          <p:cNvSpPr txBox="1">
            <a:spLocks noChangeArrowheads="1"/>
          </p:cNvSpPr>
          <p:nvPr/>
        </p:nvSpPr>
        <p:spPr bwMode="auto">
          <a:xfrm>
            <a:off x="7175500" y="3716338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Registers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50" name="Line 36"/>
          <p:cNvSpPr>
            <a:spLocks noChangeShapeType="1"/>
          </p:cNvSpPr>
          <p:nvPr/>
        </p:nvSpPr>
        <p:spPr bwMode="auto">
          <a:xfrm flipV="1">
            <a:off x="748665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38"/>
          <p:cNvSpPr>
            <a:spLocks noChangeShapeType="1"/>
          </p:cNvSpPr>
          <p:nvPr/>
        </p:nvSpPr>
        <p:spPr bwMode="auto">
          <a:xfrm>
            <a:off x="74676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42"/>
          <p:cNvSpPr txBox="1">
            <a:spLocks noChangeArrowheads="1"/>
          </p:cNvSpPr>
          <p:nvPr/>
        </p:nvSpPr>
        <p:spPr bwMode="auto">
          <a:xfrm>
            <a:off x="8047038" y="4241800"/>
            <a:ext cx="820737" cy="4873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Thread (1, 0)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53" name="Text Box 43"/>
          <p:cNvSpPr txBox="1">
            <a:spLocks noChangeArrowheads="1"/>
          </p:cNvSpPr>
          <p:nvPr/>
        </p:nvSpPr>
        <p:spPr bwMode="auto">
          <a:xfrm>
            <a:off x="8047038" y="3716338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</a:rPr>
              <a:t>Registers</a:t>
            </a:r>
            <a:endParaRPr lang="en-US" sz="1000">
              <a:solidFill>
                <a:srgbClr val="003300"/>
              </a:solidFill>
            </a:endParaRPr>
          </a:p>
        </p:txBody>
      </p:sp>
      <p:sp>
        <p:nvSpPr>
          <p:cNvPr id="18454" name="Line 45"/>
          <p:cNvSpPr>
            <a:spLocks noChangeShapeType="1"/>
          </p:cNvSpPr>
          <p:nvPr/>
        </p:nvSpPr>
        <p:spPr bwMode="auto">
          <a:xfrm flipV="1">
            <a:off x="8356600" y="4010025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47"/>
          <p:cNvSpPr>
            <a:spLocks noChangeShapeType="1"/>
          </p:cNvSpPr>
          <p:nvPr/>
        </p:nvSpPr>
        <p:spPr bwMode="auto">
          <a:xfrm>
            <a:off x="8305800" y="4719638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Text Box 50"/>
          <p:cNvSpPr txBox="1">
            <a:spLocks noChangeArrowheads="1"/>
          </p:cNvSpPr>
          <p:nvPr/>
        </p:nvSpPr>
        <p:spPr bwMode="auto">
          <a:xfrm>
            <a:off x="4495800" y="5253038"/>
            <a:ext cx="533400" cy="106680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18457" name="Line 51"/>
          <p:cNvSpPr>
            <a:spLocks noChangeShapeType="1"/>
          </p:cNvSpPr>
          <p:nvPr/>
        </p:nvSpPr>
        <p:spPr bwMode="auto">
          <a:xfrm flipV="1">
            <a:off x="5029200" y="5405438"/>
            <a:ext cx="315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C886E6-A9CB-438C-8A98-E539CC0B7D4E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8459" name="Footer Placeholder 3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09600" y="5867400"/>
            <a:ext cx="3657600" cy="4572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We will cover more later.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57"/>
          <p:cNvGrpSpPr>
            <a:grpSpLocks/>
          </p:cNvGrpSpPr>
          <p:nvPr/>
        </p:nvGrpSpPr>
        <p:grpSpPr bwMode="auto">
          <a:xfrm>
            <a:off x="4343400" y="2057400"/>
            <a:ext cx="4537075" cy="3963988"/>
            <a:chOff x="2880" y="1103"/>
            <a:chExt cx="2858" cy="2497"/>
          </a:xfrm>
        </p:grpSpPr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</a:rPr>
                <a:t>Grid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</a:rPr>
                <a:t>Global Memory</a:t>
              </a:r>
              <a:endParaRPr lang="en-US" sz="1200">
                <a:solidFill>
                  <a:srgbClr val="003300"/>
                </a:solidFill>
              </a:endParaRPr>
            </a:p>
          </p:txBody>
        </p:sp>
        <p:sp>
          <p:nvSpPr>
            <p:cNvPr id="19466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</a:rPr>
                <a:t>Block (0, 0)</a:t>
              </a:r>
            </a:p>
          </p:txBody>
        </p:sp>
        <p:sp>
          <p:nvSpPr>
            <p:cNvPr id="1946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Thread (0, 0)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6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Registers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Thread (1, 0)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72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Registers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73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</a:rPr>
                <a:t>Block (1, 0)</a:t>
              </a:r>
              <a:endParaRPr lang="en-US">
                <a:solidFill>
                  <a:srgbClr val="003300"/>
                </a:solidFill>
              </a:endParaRPr>
            </a:p>
          </p:txBody>
        </p:sp>
        <p:sp>
          <p:nvSpPr>
            <p:cNvPr id="19476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Thread (0, 0)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77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Registers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78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Thread (1, 0)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81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</a:rPr>
                <a:t>Registers</a:t>
              </a:r>
              <a:endParaRPr lang="en-US" sz="1000">
                <a:solidFill>
                  <a:srgbClr val="003300"/>
                </a:solidFill>
              </a:endParaRPr>
            </a:p>
          </p:txBody>
        </p:sp>
        <p:sp>
          <p:nvSpPr>
            <p:cNvPr id="19482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</a:rPr>
                <a:t>Host</a:t>
              </a:r>
            </a:p>
          </p:txBody>
        </p:sp>
        <p:sp>
          <p:nvSpPr>
            <p:cNvPr id="19485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9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Device Memory Management API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981200"/>
            <a:ext cx="4343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cudaMalloc</a:t>
            </a:r>
            <a:r>
              <a:rPr lang="en-US" sz="2400" dirty="0" smtClean="0"/>
              <a:t>()</a:t>
            </a:r>
          </a:p>
          <a:p>
            <a:pPr lvl="1" eaLnBrk="1" hangingPunct="1">
              <a:defRPr/>
            </a:pPr>
            <a:r>
              <a:rPr lang="en-US" sz="2000" dirty="0" smtClean="0"/>
              <a:t>Allocates object in the device </a:t>
            </a:r>
            <a:r>
              <a:rPr lang="en-US" sz="20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global memory</a:t>
            </a:r>
          </a:p>
          <a:p>
            <a:pPr lvl="1" eaLnBrk="1" hangingPunct="1">
              <a:defRPr/>
            </a:pPr>
            <a:r>
              <a:rPr lang="en-US" sz="2000" dirty="0" smtClean="0"/>
              <a:t>Two parameters</a:t>
            </a:r>
          </a:p>
          <a:p>
            <a:pPr lvl="2" eaLnBrk="1" hangingPunct="1">
              <a:defRPr/>
            </a:pPr>
            <a:r>
              <a:rPr lang="en-US" sz="1800" b="1" dirty="0" smtClean="0"/>
              <a:t>Address of a pointe</a:t>
            </a:r>
            <a:r>
              <a:rPr lang="en-US" sz="1800" dirty="0" smtClean="0"/>
              <a:t>r to the allocated object</a:t>
            </a:r>
          </a:p>
          <a:p>
            <a:pPr lvl="2" eaLnBrk="1" hangingPunct="1">
              <a:defRPr/>
            </a:pPr>
            <a:r>
              <a:rPr lang="en-US" sz="1800" b="1" dirty="0" smtClean="0"/>
              <a:t>Size of</a:t>
            </a:r>
            <a:r>
              <a:rPr lang="en-US" sz="1800" dirty="0" smtClean="0"/>
              <a:t> </a:t>
            </a:r>
            <a:r>
              <a:rPr lang="en-US" sz="1800" dirty="0" err="1" smtClean="0"/>
              <a:t>of</a:t>
            </a:r>
            <a:r>
              <a:rPr lang="en-US" sz="1800" dirty="0" smtClean="0"/>
              <a:t> allocated object in terms of bytes</a:t>
            </a:r>
          </a:p>
          <a:p>
            <a:pPr eaLnBrk="1" hangingPunct="1">
              <a:defRPr/>
            </a:pPr>
            <a:r>
              <a:rPr lang="en-US" sz="2400" dirty="0" err="1" smtClean="0"/>
              <a:t>cudaFree</a:t>
            </a:r>
            <a:r>
              <a:rPr lang="en-US" sz="2400" dirty="0" smtClean="0"/>
              <a:t>()</a:t>
            </a:r>
          </a:p>
          <a:p>
            <a:pPr lvl="1" eaLnBrk="1" hangingPunct="1">
              <a:defRPr/>
            </a:pPr>
            <a:r>
              <a:rPr lang="en-US" sz="2000" dirty="0" smtClean="0"/>
              <a:t>Frees object from device global memory</a:t>
            </a:r>
          </a:p>
          <a:p>
            <a:pPr lvl="2" eaLnBrk="1" hangingPunct="1">
              <a:defRPr/>
            </a:pPr>
            <a:r>
              <a:rPr lang="en-US" sz="1800" b="1" dirty="0" smtClean="0"/>
              <a:t>Pointer </a:t>
            </a:r>
            <a:r>
              <a:rPr lang="en-US" sz="1800" dirty="0" smtClean="0"/>
              <a:t>to freed object</a:t>
            </a:r>
          </a:p>
        </p:txBody>
      </p:sp>
      <p:sp>
        <p:nvSpPr>
          <p:cNvPr id="19461" name="Line 54"/>
          <p:cNvSpPr>
            <a:spLocks noChangeShapeType="1"/>
          </p:cNvSpPr>
          <p:nvPr/>
        </p:nvSpPr>
        <p:spPr bwMode="auto">
          <a:xfrm>
            <a:off x="2895599" y="2971799"/>
            <a:ext cx="2989263" cy="2066925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F1B4E7-5394-4DE3-988C-3848B1A353C7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9463" name="Footer Placeholder 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E52CAC-C4C1-4D60-BB91-19BB46D53D1C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2531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2813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vecAddKernel</a:t>
            </a:r>
            <a:r>
              <a:rPr lang="en-US" sz="1800" b="1" dirty="0" smtClean="0">
                <a:latin typeface="Courier New" pitchFamily="49" charset="0"/>
              </a:rPr>
              <a:t>(float* A, float* B, float* C,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1800" b="1" dirty="0" smtClean="0">
                <a:latin typeface="Courier New" pitchFamily="49" charset="0"/>
              </a:rPr>
              <a:t> +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1800" b="1" dirty="0" smtClean="0">
                <a:latin typeface="Courier New" pitchFamily="49" charset="0"/>
              </a:rPr>
              <a:t> *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if(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&lt;n) C[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=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 B[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  <a:r>
              <a:rPr lang="en-US" sz="2000" b="1" dirty="0" smtClean="0">
                <a:latin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</a:rPr>
            </a:br>
            <a:endParaRPr lang="en-US" sz="8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vectAdd</a:t>
            </a:r>
            <a:r>
              <a:rPr lang="en-US" sz="2000" b="1" dirty="0" smtClean="0">
                <a:latin typeface="Courier New" pitchFamily="49" charset="0"/>
              </a:rPr>
              <a:t>(float* </a:t>
            </a:r>
            <a:r>
              <a:rPr lang="en-US" sz="2000" b="1" dirty="0" err="1" smtClean="0">
                <a:latin typeface="Courier New" pitchFamily="49" charset="0"/>
              </a:rPr>
              <a:t>h_A</a:t>
            </a:r>
            <a:r>
              <a:rPr lang="en-US" sz="2000" b="1" dirty="0" smtClean="0">
                <a:latin typeface="Courier New" pitchFamily="49" charset="0"/>
              </a:rPr>
              <a:t>, float* </a:t>
            </a:r>
            <a:r>
              <a:rPr lang="en-US" sz="2000" b="1" dirty="0" err="1" smtClean="0">
                <a:latin typeface="Courier New" pitchFamily="49" charset="0"/>
              </a:rPr>
              <a:t>h_B</a:t>
            </a:r>
            <a:r>
              <a:rPr lang="en-US" sz="2000" b="1" dirty="0" smtClean="0">
                <a:latin typeface="Courier New" pitchFamily="49" charset="0"/>
              </a:rPr>
              <a:t>, float* </a:t>
            </a:r>
            <a:r>
              <a:rPr lang="en-US" sz="2000" b="1" dirty="0" err="1" smtClean="0">
                <a:latin typeface="Courier New" pitchFamily="49" charset="0"/>
              </a:rPr>
              <a:t>h_C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sz="1800" b="1" dirty="0" err="1" smtClean="0">
                <a:solidFill>
                  <a:schemeClr val="bg2"/>
                </a:solidFill>
                <a:latin typeface="Courier New" pitchFamily="49" charset="0"/>
              </a:rPr>
              <a:t>d_A</a:t>
            </a: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2"/>
                </a:solidFill>
                <a:latin typeface="Courier New" pitchFamily="49" charset="0"/>
              </a:rPr>
              <a:t>d_B</a:t>
            </a: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2"/>
                </a:solidFill>
                <a:latin typeface="Courier New" pitchFamily="49" charset="0"/>
              </a:rPr>
              <a:t>d_C</a:t>
            </a: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</a:rPr>
              <a:t> allocations and copies omitted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   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// Run ceil(n/256.0) blocks of 256 threads each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vecAddKernel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&lt;&lt;&lt;ceil(n/256.0), 256&gt;&gt;&gt;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d_A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d_B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d_C</a:t>
            </a:r>
            <a:r>
              <a:rPr lang="en-US" sz="1800" b="1" dirty="0" smtClean="0">
                <a:latin typeface="Courier New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Vector Addition Kernel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381000" y="2286000"/>
            <a:ext cx="1828800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219200" y="2590800"/>
            <a:ext cx="7467600" cy="5270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2209800" y="3429000"/>
            <a:ext cx="6035675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1066800" y="3733800"/>
            <a:ext cx="4419600" cy="447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6905625" y="1143000"/>
            <a:ext cx="1781175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Device Code</a:t>
            </a:r>
          </a:p>
        </p:txBody>
      </p:sp>
      <p:sp>
        <p:nvSpPr>
          <p:cNvPr id="22539" name="Rectangle 2"/>
          <p:cNvSpPr>
            <a:spLocks noChangeArrowheads="1"/>
          </p:cNvSpPr>
          <p:nvPr/>
        </p:nvSpPr>
        <p:spPr bwMode="auto">
          <a:xfrm>
            <a:off x="381000" y="1524000"/>
            <a:ext cx="8686800" cy="2971800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nimBg="1"/>
      <p:bldP spid="321541" grpId="1" animBg="1"/>
      <p:bldP spid="321542" grpId="0" animBg="1"/>
      <p:bldP spid="321542" grpId="1" animBg="1"/>
      <p:bldP spid="321543" grpId="0" animBg="1"/>
      <p:bldP spid="321543" grpId="1" animBg="1"/>
      <p:bldP spid="321544" grpId="0" animBg="1"/>
      <p:bldP spid="3215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Vector Addition Kernel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</a:rPr>
              <a:t>// Compute vector sum C = A+B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  <a:latin typeface="Courier New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vecAddkernel</a:t>
            </a:r>
            <a:r>
              <a:rPr lang="en-US" sz="1800" dirty="0" smtClean="0">
                <a:latin typeface="Courier New" pitchFamily="49" charset="0"/>
              </a:rPr>
              <a:t>(float* </a:t>
            </a:r>
            <a:r>
              <a:rPr lang="en-US" sz="1800" dirty="0" err="1" smtClean="0">
                <a:latin typeface="Courier New" pitchFamily="49" charset="0"/>
              </a:rPr>
              <a:t>A_d</a:t>
            </a:r>
            <a:r>
              <a:rPr lang="en-US" sz="1800" dirty="0" smtClean="0">
                <a:latin typeface="Courier New" pitchFamily="49" charset="0"/>
              </a:rPr>
              <a:t>, float* </a:t>
            </a:r>
            <a:r>
              <a:rPr lang="en-US" sz="1800" dirty="0" err="1" smtClean="0">
                <a:latin typeface="Courier New" pitchFamily="49" charset="0"/>
              </a:rPr>
              <a:t>B_d</a:t>
            </a:r>
            <a:r>
              <a:rPr lang="en-US" sz="1800" dirty="0" smtClean="0">
                <a:latin typeface="Courier New" pitchFamily="49" charset="0"/>
              </a:rPr>
              <a:t>, float* </a:t>
            </a:r>
            <a:r>
              <a:rPr lang="en-US" sz="1800" dirty="0" err="1" smtClean="0">
                <a:latin typeface="Courier New" pitchFamily="49" charset="0"/>
              </a:rPr>
              <a:t>C_d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1800" dirty="0" smtClean="0">
                <a:latin typeface="Courier New" pitchFamily="49" charset="0"/>
              </a:rPr>
              <a:t> +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1800" dirty="0" smtClean="0">
                <a:latin typeface="Courier New" pitchFamily="49" charset="0"/>
              </a:rPr>
              <a:t> *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if(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&lt;n) </a:t>
            </a:r>
            <a:r>
              <a:rPr lang="en-US" sz="1800" dirty="0" err="1" smtClean="0">
                <a:latin typeface="Courier New" pitchFamily="49" charset="0"/>
              </a:rPr>
              <a:t>C_d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</a:t>
            </a:r>
            <a:r>
              <a:rPr lang="en-US" sz="1800" dirty="0" err="1" smtClean="0">
                <a:latin typeface="Courier New" pitchFamily="49" charset="0"/>
              </a:rPr>
              <a:t>A_d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+ </a:t>
            </a:r>
            <a:r>
              <a:rPr lang="en-US" sz="1800" dirty="0" err="1" smtClean="0">
                <a:latin typeface="Courier New" pitchFamily="49" charset="0"/>
              </a:rPr>
              <a:t>B_d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endParaRPr lang="en-US" sz="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vecAdd</a:t>
            </a:r>
            <a:r>
              <a:rPr lang="en-US" sz="1800" b="1" dirty="0" smtClean="0">
                <a:latin typeface="Courier New" pitchFamily="49" charset="0"/>
              </a:rPr>
              <a:t>(float* </a:t>
            </a:r>
            <a:r>
              <a:rPr lang="en-US" sz="1800" b="1" dirty="0" err="1" smtClean="0">
                <a:latin typeface="Courier New" pitchFamily="49" charset="0"/>
              </a:rPr>
              <a:t>h_A</a:t>
            </a:r>
            <a:r>
              <a:rPr lang="en-US" sz="1800" b="1" dirty="0" smtClean="0">
                <a:latin typeface="Courier New" pitchFamily="49" charset="0"/>
              </a:rPr>
              <a:t>, float* </a:t>
            </a:r>
            <a:r>
              <a:rPr lang="en-US" sz="1800" b="1" dirty="0" err="1" smtClean="0">
                <a:latin typeface="Courier New" pitchFamily="49" charset="0"/>
              </a:rPr>
              <a:t>h_B</a:t>
            </a:r>
            <a:r>
              <a:rPr lang="en-US" sz="1800" b="1" dirty="0" smtClean="0">
                <a:latin typeface="Courier New" pitchFamily="49" charset="0"/>
              </a:rPr>
              <a:t>, float* </a:t>
            </a:r>
            <a:r>
              <a:rPr lang="en-US" sz="1800" b="1" dirty="0" err="1" smtClean="0">
                <a:latin typeface="Courier New" pitchFamily="49" charset="0"/>
              </a:rPr>
              <a:t>h_C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sz="1800" dirty="0" err="1" smtClean="0">
                <a:solidFill>
                  <a:schemeClr val="bg2"/>
                </a:solidFill>
                <a:latin typeface="Courier New" pitchFamily="49" charset="0"/>
              </a:rPr>
              <a:t>d_A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Courier New" pitchFamily="49" charset="0"/>
              </a:rPr>
              <a:t>d_B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Courier New" pitchFamily="49" charset="0"/>
              </a:rPr>
              <a:t>d_C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 allocations and copies omitted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 // Run ceil(n/256.0) blocks of 256 threads each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vecAddKernnel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&lt;&lt;&lt;ceil(n/256.0),256&gt;&gt;&gt;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d_A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d_B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d_C</a:t>
            </a:r>
            <a:r>
              <a:rPr lang="en-US" sz="1800" b="1" dirty="0" smtClean="0">
                <a:latin typeface="Courier New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194550" y="4114800"/>
            <a:ext cx="1492250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Host Code</a:t>
            </a:r>
          </a:p>
        </p:txBody>
      </p:sp>
      <p:sp>
        <p:nvSpPr>
          <p:cNvPr id="2355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19DADD-1491-43C2-A4AA-973468607E64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152400" y="4419600"/>
            <a:ext cx="8686800" cy="1905000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Kernel Launch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334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endParaRPr lang="en-US" sz="8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vecAdd</a:t>
            </a:r>
            <a:r>
              <a:rPr lang="en-US" sz="1800" b="1" dirty="0" smtClean="0">
                <a:latin typeface="Courier New" pitchFamily="49" charset="0"/>
              </a:rPr>
              <a:t>(float* A, float* B, float* C,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sz="1800" dirty="0" err="1" smtClean="0">
                <a:solidFill>
                  <a:schemeClr val="bg2"/>
                </a:solidFill>
                <a:latin typeface="Courier New" pitchFamily="49" charset="0"/>
              </a:rPr>
              <a:t>A_d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Courier New" pitchFamily="49" charset="0"/>
              </a:rPr>
              <a:t>B_d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Courier New" pitchFamily="49" charset="0"/>
              </a:rPr>
              <a:t>C_d</a:t>
            </a: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 allocations and copies omitted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 // Run ceil(n/256) blocks of 256 threads each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DimGrid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(ceil(n/256.0), 1, 1);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dim3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DimBlock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(256, 1, 1);</a:t>
            </a:r>
          </a:p>
          <a:p>
            <a:pPr eaLnBrk="1" hangingPunct="1">
              <a:buFontTx/>
              <a:buNone/>
            </a:pP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vecAddKernnel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&lt;&lt;&lt;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DimGrid,DimBlock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&gt;&gt;&gt;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A_d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B_d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C_d</a:t>
            </a:r>
            <a:r>
              <a:rPr lang="en-US" sz="1800" b="1" dirty="0" smtClean="0">
                <a:latin typeface="Courier New" pitchFamily="49" charset="0"/>
              </a:rPr>
              <a:t>, n);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/>
              <a:t>Any call to a kernel function is asynchronous from CUDA 1.0 on, explicit synch needed for blocking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315200" y="1600200"/>
            <a:ext cx="1492250" cy="461963"/>
          </a:xfrm>
          <a:prstGeom prst="rect">
            <a:avLst/>
          </a:prstGeom>
          <a:solidFill>
            <a:srgbClr val="33CC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/>
              <a:t>Host Code</a:t>
            </a:r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1851C7-3CEF-43E6-8FD1-31BE5C0631B4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0" y="744488"/>
            <a:ext cx="47244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__host__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dim3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ceil(n/256.0),1,1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dim3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(256,1,1);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vecAddKernel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DimGrid,DimBlock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&gt;&gt;&gt;(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A_d,B_d,C_d,n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04213" cy="1141413"/>
          </a:xfrm>
        </p:spPr>
        <p:txBody>
          <a:bodyPr/>
          <a:lstStyle/>
          <a:p>
            <a:pPr eaLnBrk="1" hangingPunct="1"/>
            <a:r>
              <a:rPr lang="en-US" smtClean="0"/>
              <a:t>Kernel execution in a nutshell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171700" y="3505200"/>
            <a:ext cx="4800600" cy="1143000"/>
            <a:chOff x="4191000" y="1295400"/>
            <a:chExt cx="4800600" cy="1143000"/>
          </a:xfrm>
        </p:grpSpPr>
        <p:sp>
          <p:nvSpPr>
            <p:cNvPr id="61" name="Rounded Rectangle 60"/>
            <p:cNvSpPr/>
            <p:nvPr/>
          </p:nvSpPr>
          <p:spPr>
            <a:xfrm>
              <a:off x="4191000" y="1295400"/>
              <a:ext cx="4800600" cy="1143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635" name="TextBox 61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97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Kernel</a:t>
              </a:r>
            </a:p>
          </p:txBody>
        </p:sp>
        <p:grpSp>
          <p:nvGrpSpPr>
            <p:cNvPr id="25636" name="Group 59"/>
            <p:cNvGrpSpPr>
              <a:grpSpLocks/>
            </p:cNvGrpSpPr>
            <p:nvPr/>
          </p:nvGrpSpPr>
          <p:grpSpPr bwMode="auto">
            <a:xfrm>
              <a:off x="4267201" y="1371600"/>
              <a:ext cx="838199" cy="990600"/>
              <a:chOff x="3581401" y="1447800"/>
              <a:chExt cx="838199" cy="990600"/>
            </a:xfrm>
          </p:grpSpPr>
          <p:sp>
            <p:nvSpPr>
              <p:cNvPr id="47" name="Rounded Rectangle 46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</a:rPr>
                  <a:t>Blk</a:t>
                </a:r>
                <a:r>
                  <a:rPr lang="en-US" dirty="0">
                    <a:latin typeface="Arial Narrow" pitchFamily="34" charset="0"/>
                  </a:rPr>
                  <a:t> 0</a:t>
                </a:r>
              </a:p>
            </p:txBody>
          </p:sp>
          <p:grpSp>
            <p:nvGrpSpPr>
              <p:cNvPr id="25657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25658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9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0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1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2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3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4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5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6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7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8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637" name="Group 62"/>
            <p:cNvGrpSpPr>
              <a:grpSpLocks/>
            </p:cNvGrpSpPr>
            <p:nvPr/>
          </p:nvGrpSpPr>
          <p:grpSpPr bwMode="auto">
            <a:xfrm>
              <a:off x="8088086" y="1371600"/>
              <a:ext cx="838199" cy="990600"/>
              <a:chOff x="3581401" y="1447800"/>
              <a:chExt cx="838199" cy="990600"/>
            </a:xfrm>
          </p:grpSpPr>
          <p:sp>
            <p:nvSpPr>
              <p:cNvPr id="64" name="Rounded Rectangle 63"/>
              <p:cNvSpPr/>
              <p:nvPr/>
            </p:nvSpPr>
            <p:spPr bwMode="auto">
              <a:xfrm>
                <a:off x="3581401" y="1447800"/>
                <a:ext cx="838199" cy="990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</a:rPr>
                  <a:t>Blk</a:t>
                </a:r>
                <a:r>
                  <a:rPr lang="en-US" dirty="0">
                    <a:latin typeface="Arial Narrow" pitchFamily="34" charset="0"/>
                  </a:rPr>
                  <a:t> N-1</a:t>
                </a:r>
              </a:p>
            </p:txBody>
          </p:sp>
          <p:grpSp>
            <p:nvGrpSpPr>
              <p:cNvPr id="25642" name="Group 183"/>
              <p:cNvGrpSpPr>
                <a:grpSpLocks/>
              </p:cNvGrpSpPr>
              <p:nvPr/>
            </p:nvGrpSpPr>
            <p:grpSpPr bwMode="auto">
              <a:xfrm>
                <a:off x="3657600" y="1828800"/>
                <a:ext cx="685800" cy="582091"/>
                <a:chOff x="4191000" y="5029200"/>
                <a:chExt cx="685800" cy="582091"/>
              </a:xfrm>
            </p:grpSpPr>
            <p:sp>
              <p:nvSpPr>
                <p:cNvPr id="25643" name="Freeform 14"/>
                <p:cNvSpPr>
                  <a:spLocks/>
                </p:cNvSpPr>
                <p:nvPr/>
              </p:nvSpPr>
              <p:spPr bwMode="auto">
                <a:xfrm>
                  <a:off x="4191000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4" name="Freeform 15"/>
                <p:cNvSpPr>
                  <a:spLocks/>
                </p:cNvSpPr>
                <p:nvPr/>
              </p:nvSpPr>
              <p:spPr bwMode="auto">
                <a:xfrm>
                  <a:off x="4249067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5" name="Freeform 16"/>
                <p:cNvSpPr>
                  <a:spLocks/>
                </p:cNvSpPr>
                <p:nvPr/>
              </p:nvSpPr>
              <p:spPr bwMode="auto">
                <a:xfrm>
                  <a:off x="4307134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6" name="Freeform 17"/>
                <p:cNvSpPr>
                  <a:spLocks/>
                </p:cNvSpPr>
                <p:nvPr/>
              </p:nvSpPr>
              <p:spPr bwMode="auto">
                <a:xfrm>
                  <a:off x="4365201" y="5029200"/>
                  <a:ext cx="111180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7" name="Freeform 18"/>
                <p:cNvSpPr>
                  <a:spLocks/>
                </p:cNvSpPr>
                <p:nvPr/>
              </p:nvSpPr>
              <p:spPr bwMode="auto">
                <a:xfrm>
                  <a:off x="4423268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8" name="Freeform 19"/>
                <p:cNvSpPr>
                  <a:spLocks/>
                </p:cNvSpPr>
                <p:nvPr/>
              </p:nvSpPr>
              <p:spPr bwMode="auto">
                <a:xfrm>
                  <a:off x="4480579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9" name="Freeform 20"/>
                <p:cNvSpPr>
                  <a:spLocks/>
                </p:cNvSpPr>
                <p:nvPr/>
              </p:nvSpPr>
              <p:spPr bwMode="auto">
                <a:xfrm>
                  <a:off x="4537890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0" name="Freeform 21"/>
                <p:cNvSpPr>
                  <a:spLocks/>
                </p:cNvSpPr>
                <p:nvPr/>
              </p:nvSpPr>
              <p:spPr bwMode="auto">
                <a:xfrm>
                  <a:off x="4595201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1" name="Freeform 22"/>
                <p:cNvSpPr>
                  <a:spLocks/>
                </p:cNvSpPr>
                <p:nvPr/>
              </p:nvSpPr>
              <p:spPr bwMode="auto">
                <a:xfrm>
                  <a:off x="4652512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2" name="Freeform 23"/>
                <p:cNvSpPr>
                  <a:spLocks/>
                </p:cNvSpPr>
                <p:nvPr/>
              </p:nvSpPr>
              <p:spPr bwMode="auto">
                <a:xfrm>
                  <a:off x="4709823" y="5029200"/>
                  <a:ext cx="109667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3" name="Freeform 24"/>
                <p:cNvSpPr>
                  <a:spLocks/>
                </p:cNvSpPr>
                <p:nvPr/>
              </p:nvSpPr>
              <p:spPr bwMode="auto">
                <a:xfrm>
                  <a:off x="4766376" y="5029200"/>
                  <a:ext cx="110424" cy="582091"/>
                </a:xfrm>
                <a:custGeom>
                  <a:avLst/>
                  <a:gdLst>
                    <a:gd name="T0" fmla="*/ 2147483647 w 208"/>
                    <a:gd name="T1" fmla="*/ 0 h 1536"/>
                    <a:gd name="T2" fmla="*/ 2147483647 w 208"/>
                    <a:gd name="T3" fmla="*/ 2147483647 h 1536"/>
                    <a:gd name="T4" fmla="*/ 2147483647 w 208"/>
                    <a:gd name="T5" fmla="*/ 2147483647 h 1536"/>
                    <a:gd name="T6" fmla="*/ 2147483647 w 208"/>
                    <a:gd name="T7" fmla="*/ 2147483647 h 1536"/>
                    <a:gd name="T8" fmla="*/ 2147483647 w 208"/>
                    <a:gd name="T9" fmla="*/ 2147483647 h 1536"/>
                    <a:gd name="T10" fmla="*/ 2147483647 w 208"/>
                    <a:gd name="T11" fmla="*/ 2147483647 h 1536"/>
                    <a:gd name="T12" fmla="*/ 2147483647 w 208"/>
                    <a:gd name="T13" fmla="*/ 2147483647 h 1536"/>
                    <a:gd name="T14" fmla="*/ 2147483647 w 208"/>
                    <a:gd name="T15" fmla="*/ 2147483647 h 1536"/>
                    <a:gd name="T16" fmla="*/ 2147483647 w 208"/>
                    <a:gd name="T17" fmla="*/ 2147483647 h 1536"/>
                    <a:gd name="T18" fmla="*/ 2147483647 w 208"/>
                    <a:gd name="T19" fmla="*/ 2147483647 h 1536"/>
                    <a:gd name="T20" fmla="*/ 2147483647 w 208"/>
                    <a:gd name="T21" fmla="*/ 2147483647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38" name="TextBox 77"/>
            <p:cNvSpPr txBox="1">
              <a:spLocks noChangeArrowheads="1"/>
            </p:cNvSpPr>
            <p:nvPr/>
          </p:nvSpPr>
          <p:spPr bwMode="auto">
            <a:xfrm>
              <a:off x="5105400" y="1676400"/>
              <a:ext cx="2971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• • •</a:t>
              </a: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0" y="2209800"/>
            <a:ext cx="4572000" cy="1295400"/>
            <a:chOff x="0" y="2209800"/>
            <a:chExt cx="4572000" cy="1295400"/>
          </a:xfrm>
        </p:grpSpPr>
        <p:cxnSp>
          <p:nvCxnSpPr>
            <p:cNvPr id="82" name="Curved Connector 81"/>
            <p:cNvCxnSpPr>
              <a:stCxn id="84" idx="3"/>
            </p:cNvCxnSpPr>
            <p:nvPr/>
          </p:nvCxnSpPr>
          <p:spPr>
            <a:xfrm>
              <a:off x="3962400" y="2400300"/>
              <a:ext cx="609600" cy="1104900"/>
            </a:xfrm>
            <a:prstGeom prst="curvedConnector2">
              <a:avLst/>
            </a:prstGeom>
            <a:ln w="571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0" y="2209800"/>
              <a:ext cx="3962400" cy="381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2362200" y="4724400"/>
            <a:ext cx="4419600" cy="1828800"/>
            <a:chOff x="2362200" y="4724400"/>
            <a:chExt cx="4419600" cy="1828800"/>
          </a:xfrm>
        </p:grpSpPr>
        <p:grpSp>
          <p:nvGrpSpPr>
            <p:cNvPr id="25613" name="Group 78"/>
            <p:cNvGrpSpPr>
              <a:grpSpLocks/>
            </p:cNvGrpSpPr>
            <p:nvPr/>
          </p:nvGrpSpPr>
          <p:grpSpPr bwMode="auto">
            <a:xfrm>
              <a:off x="3238500" y="5410200"/>
              <a:ext cx="2667000" cy="1143000"/>
              <a:chOff x="5257800" y="3048000"/>
              <a:chExt cx="2667000" cy="11430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5257800" y="3048000"/>
                <a:ext cx="2667000" cy="1143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18" name="TextBox 6"/>
              <p:cNvSpPr txBox="1">
                <a:spLocks noChangeArrowheads="1"/>
              </p:cNvSpPr>
              <p:nvPr/>
            </p:nvSpPr>
            <p:spPr bwMode="auto">
              <a:xfrm>
                <a:off x="6096000" y="30480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GPU</a:t>
                </a:r>
              </a:p>
            </p:txBody>
          </p:sp>
          <p:grpSp>
            <p:nvGrpSpPr>
              <p:cNvPr id="25619" name="Group 40"/>
              <p:cNvGrpSpPr>
                <a:grpSpLocks/>
              </p:cNvGrpSpPr>
              <p:nvPr/>
            </p:nvGrpSpPr>
            <p:grpSpPr bwMode="auto">
              <a:xfrm>
                <a:off x="5410200" y="3200400"/>
                <a:ext cx="2400300" cy="838200"/>
                <a:chOff x="2362200" y="3276600"/>
                <a:chExt cx="2400300" cy="838200"/>
              </a:xfrm>
            </p:grpSpPr>
            <p:sp>
              <p:nvSpPr>
                <p:cNvPr id="11" name="Rounded Rectangle 10"/>
                <p:cNvSpPr/>
                <p:nvPr/>
              </p:nvSpPr>
              <p:spPr bwMode="auto">
                <a:xfrm>
                  <a:off x="2362201" y="3276600"/>
                  <a:ext cx="609599" cy="42454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Arial Narrow" pitchFamily="34" charset="0"/>
                    </a:rPr>
                    <a:t>M0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 bwMode="auto">
                <a:xfrm>
                  <a:off x="2362200" y="3733800"/>
                  <a:ext cx="2400300" cy="3810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Arial Narrow" pitchFamily="34" charset="0"/>
                    </a:rPr>
                    <a:t>RAM</a:t>
                  </a:r>
                </a:p>
              </p:txBody>
            </p:sp>
          </p:grpSp>
          <p:sp>
            <p:nvSpPr>
              <p:cNvPr id="44" name="Rounded Rectangle 43"/>
              <p:cNvSpPr/>
              <p:nvPr/>
            </p:nvSpPr>
            <p:spPr bwMode="auto">
              <a:xfrm>
                <a:off x="7162802" y="3200400"/>
                <a:ext cx="609599" cy="4245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>
                  <a:defRPr/>
                </a:pPr>
                <a:r>
                  <a:rPr lang="en-US" sz="1600" dirty="0">
                    <a:latin typeface="Arial Narrow" pitchFamily="34" charset="0"/>
                  </a:rPr>
                  <a:t>Mk</a:t>
                </a:r>
              </a:p>
            </p:txBody>
          </p:sp>
          <p:sp>
            <p:nvSpPr>
              <p:cNvPr id="25623" name="TextBox 76"/>
              <p:cNvSpPr txBox="1">
                <a:spLocks noChangeArrowheads="1"/>
              </p:cNvSpPr>
              <p:nvPr/>
            </p:nvSpPr>
            <p:spPr bwMode="auto">
              <a:xfrm>
                <a:off x="6134100" y="33528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• • •</a:t>
                </a:r>
              </a:p>
            </p:txBody>
          </p:sp>
        </p:grpSp>
        <p:sp>
          <p:nvSpPr>
            <p:cNvPr id="92" name="Down Arrow Callout 91"/>
            <p:cNvSpPr/>
            <p:nvPr/>
          </p:nvSpPr>
          <p:spPr>
            <a:xfrm>
              <a:off x="2362200" y="4724400"/>
              <a:ext cx="4419600" cy="609600"/>
            </a:xfrm>
            <a:prstGeom prst="downArrowCallo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Schedule onto multiprocessors</a:t>
              </a:r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2900363" y="1981200"/>
            <a:ext cx="5786437" cy="1981200"/>
            <a:chOff x="2899676" y="1981200"/>
            <a:chExt cx="5787124" cy="1981392"/>
          </a:xfrm>
        </p:grpSpPr>
        <p:cxnSp>
          <p:nvCxnSpPr>
            <p:cNvPr id="95" name="Curved Connector 94"/>
            <p:cNvCxnSpPr>
              <a:stCxn id="109" idx="1"/>
              <a:endCxn id="25668" idx="1"/>
            </p:cNvCxnSpPr>
            <p:nvPr/>
          </p:nvCxnSpPr>
          <p:spPr>
            <a:xfrm rot="10800000" flipV="1">
              <a:off x="2899676" y="2286030"/>
              <a:ext cx="2738762" cy="167656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5638438" y="1981200"/>
              <a:ext cx="3048362" cy="6096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5609" name="Footer Placeholder 5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pt-BR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  <a:endParaRPr lang="en-US" sz="1200" smtClean="0">
              <a:cs typeface="Times New Roman" pitchFamily="18" charset="0"/>
            </a:endParaRPr>
          </a:p>
        </p:txBody>
      </p:sp>
      <p:sp>
        <p:nvSpPr>
          <p:cNvPr id="26634" name="Slide Number Placeholder 5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427E30-6048-4BB3-82AB-C0E44A24BEB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4267200" y="990600"/>
            <a:ext cx="480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vecAddKernel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(float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A_d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float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B_d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float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C_d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blockDim.x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+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if(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&lt;n 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C_d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A_d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B_d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867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Hwu, 2007-2012  ECE408/CS483, University of Illinois, Urbana-Champaign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1F4E31-38C5-4068-9479-6953F9E0BD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92C04-E0AC-457E-9FD7-CA8C436321B8}"/>
</file>

<file path=customXml/itemProps2.xml><?xml version="1.0" encoding="utf-8"?>
<ds:datastoreItem xmlns:ds="http://schemas.openxmlformats.org/officeDocument/2006/customXml" ds:itemID="{60E3FC70-2432-4C00-9AC0-CE45BB6F5F39}"/>
</file>

<file path=customXml/itemProps3.xml><?xml version="1.0" encoding="utf-8"?>
<ds:datastoreItem xmlns:ds="http://schemas.openxmlformats.org/officeDocument/2006/customXml" ds:itemID="{B099E382-F645-4C69-9670-9F503F6C36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19924</TotalTime>
  <Words>840</Words>
  <Application>Microsoft Macintosh PowerPoint</Application>
  <PresentationFormat>On-screen Show (4:3)</PresentationFormat>
  <Paragraphs>152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ECE408 / CS483 Fall 2015  Applied Parallel Programming   Lecture 3:  Introduction to CUDA C (Part 2)</vt:lpstr>
      <vt:lpstr>CUDA C /OpenCL – Execution Model</vt:lpstr>
      <vt:lpstr>Partial Overview of CUDA Memories</vt:lpstr>
      <vt:lpstr>CUDA Device Memory Management API functions</vt:lpstr>
      <vt:lpstr>Example: Vector Addition Kernel</vt:lpstr>
      <vt:lpstr>Example: Vector Addition Kernel</vt:lpstr>
      <vt:lpstr>More on Kernel Launch</vt:lpstr>
      <vt:lpstr>Kernel execution in a nutshell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Sanjay Patel</cp:lastModifiedBy>
  <cp:revision>174</cp:revision>
  <dcterms:created xsi:type="dcterms:W3CDTF">1601-01-01T00:00:00Z</dcterms:created>
  <dcterms:modified xsi:type="dcterms:W3CDTF">2015-09-01T04:07:51Z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